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89" r:id="rId3"/>
    <p:sldId id="277" r:id="rId4"/>
    <p:sldId id="278" r:id="rId5"/>
    <p:sldId id="279" r:id="rId6"/>
    <p:sldId id="280" r:id="rId7"/>
    <p:sldId id="281" r:id="rId8"/>
    <p:sldId id="282" r:id="rId9"/>
    <p:sldId id="283" r:id="rId10"/>
    <p:sldId id="290" r:id="rId11"/>
    <p:sldId id="293" r:id="rId12"/>
    <p:sldId id="294" r:id="rId13"/>
    <p:sldId id="295" r:id="rId14"/>
    <p:sldId id="296" r:id="rId15"/>
    <p:sldId id="349" r:id="rId16"/>
    <p:sldId id="298" r:id="rId17"/>
    <p:sldId id="292" r:id="rId18"/>
    <p:sldId id="291" r:id="rId19"/>
    <p:sldId id="302" r:id="rId20"/>
    <p:sldId id="313" r:id="rId21"/>
    <p:sldId id="257" r:id="rId22"/>
    <p:sldId id="315" r:id="rId23"/>
    <p:sldId id="306" r:id="rId24"/>
    <p:sldId id="304" r:id="rId25"/>
    <p:sldId id="305" r:id="rId26"/>
    <p:sldId id="260" r:id="rId27"/>
    <p:sldId id="303" r:id="rId28"/>
    <p:sldId id="258" r:id="rId29"/>
    <p:sldId id="263" r:id="rId30"/>
    <p:sldId id="270" r:id="rId31"/>
    <p:sldId id="269" r:id="rId32"/>
    <p:sldId id="262" r:id="rId33"/>
    <p:sldId id="264" r:id="rId34"/>
    <p:sldId id="266" r:id="rId35"/>
    <p:sldId id="265" r:id="rId36"/>
    <p:sldId id="301" r:id="rId37"/>
    <p:sldId id="308" r:id="rId38"/>
    <p:sldId id="309" r:id="rId39"/>
    <p:sldId id="284" r:id="rId40"/>
    <p:sldId id="300" r:id="rId41"/>
    <p:sldId id="299" r:id="rId42"/>
    <p:sldId id="314" r:id="rId43"/>
    <p:sldId id="312" r:id="rId44"/>
    <p:sldId id="311" r:id="rId45"/>
    <p:sldId id="310" r:id="rId46"/>
    <p:sldId id="317" r:id="rId47"/>
    <p:sldId id="319" r:id="rId48"/>
    <p:sldId id="334" r:id="rId49"/>
    <p:sldId id="335" r:id="rId50"/>
    <p:sldId id="321" r:id="rId51"/>
    <p:sldId id="324" r:id="rId52"/>
    <p:sldId id="337" r:id="rId53"/>
    <p:sldId id="336" r:id="rId54"/>
    <p:sldId id="326" r:id="rId55"/>
    <p:sldId id="327" r:id="rId56"/>
    <p:sldId id="333" r:id="rId57"/>
    <p:sldId id="316" r:id="rId58"/>
    <p:sldId id="329" r:id="rId59"/>
    <p:sldId id="322" r:id="rId60"/>
    <p:sldId id="318" r:id="rId61"/>
    <p:sldId id="331" r:id="rId62"/>
    <p:sldId id="338" r:id="rId63"/>
    <p:sldId id="328" r:id="rId64"/>
    <p:sldId id="340" r:id="rId65"/>
    <p:sldId id="339" r:id="rId66"/>
    <p:sldId id="342" r:id="rId67"/>
    <p:sldId id="320" r:id="rId68"/>
    <p:sldId id="343" r:id="rId69"/>
    <p:sldId id="344" r:id="rId70"/>
    <p:sldId id="345" r:id="rId71"/>
    <p:sldId id="346" r:id="rId72"/>
    <p:sldId id="286" r:id="rId73"/>
    <p:sldId id="350" r:id="rId74"/>
    <p:sldId id="348" r:id="rId75"/>
    <p:sldId id="297" r:id="rId76"/>
    <p:sldId id="351" r:id="rId77"/>
    <p:sldId id="372" r:id="rId78"/>
    <p:sldId id="367" r:id="rId79"/>
    <p:sldId id="368" r:id="rId80"/>
    <p:sldId id="352" r:id="rId81"/>
    <p:sldId id="358" r:id="rId82"/>
    <p:sldId id="360" r:id="rId83"/>
    <p:sldId id="361" r:id="rId84"/>
    <p:sldId id="357" r:id="rId85"/>
    <p:sldId id="363" r:id="rId86"/>
    <p:sldId id="362" r:id="rId87"/>
    <p:sldId id="365" r:id="rId88"/>
    <p:sldId id="369" r:id="rId89"/>
    <p:sldId id="287" r:id="rId90"/>
    <p:sldId id="347" r:id="rId91"/>
    <p:sldId id="370" r:id="rId92"/>
    <p:sldId id="272" r:id="rId93"/>
    <p:sldId id="371" r:id="rId94"/>
    <p:sldId id="275" r:id="rId95"/>
    <p:sldId id="373" r:id="rId96"/>
    <p:sldId id="376" r:id="rId97"/>
    <p:sldId id="374" r:id="rId98"/>
    <p:sldId id="378" r:id="rId99"/>
    <p:sldId id="379" r:id="rId100"/>
    <p:sldId id="375" r:id="rId101"/>
    <p:sldId id="383" r:id="rId102"/>
    <p:sldId id="385" r:id="rId103"/>
    <p:sldId id="386" r:id="rId104"/>
    <p:sldId id="387" r:id="rId105"/>
    <p:sldId id="380" r:id="rId106"/>
    <p:sldId id="392" r:id="rId107"/>
    <p:sldId id="393" r:id="rId108"/>
    <p:sldId id="394" r:id="rId109"/>
    <p:sldId id="395" r:id="rId110"/>
    <p:sldId id="396" r:id="rId111"/>
    <p:sldId id="377" r:id="rId112"/>
    <p:sldId id="397" r:id="rId113"/>
    <p:sldId id="398" r:id="rId114"/>
    <p:sldId id="400" r:id="rId115"/>
    <p:sldId id="401" r:id="rId116"/>
    <p:sldId id="402" r:id="rId117"/>
    <p:sldId id="403" r:id="rId118"/>
    <p:sldId id="404" r:id="rId119"/>
    <p:sldId id="406" r:id="rId120"/>
    <p:sldId id="405" r:id="rId121"/>
    <p:sldId id="407" r:id="rId1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2" d="100"/>
          <a:sy n="92" d="100"/>
        </p:scale>
        <p:origin x="49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010415-6B58-4661-B222-AED496989D87}" type="datetimeFigureOut">
              <a:rPr lang="en-US" smtClean="0"/>
              <a:t>7/2/2018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0C947-167A-4991-AEF7-CB168CA79CE4}" type="slidenum">
              <a:rPr lang="en-US" smtClean="0"/>
              <a:t>‹#›</a:t>
            </a:fld>
            <a:endParaRPr lang="en-US"/>
          </a:p>
        </p:txBody>
      </p:sp>
    </p:spTree>
    <p:extLst>
      <p:ext uri="{BB962C8B-B14F-4D97-AF65-F5344CB8AC3E}">
        <p14:creationId xmlns:p14="http://schemas.microsoft.com/office/powerpoint/2010/main" val="1212165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010415-6B58-4661-B222-AED496989D87}" type="datetimeFigureOut">
              <a:rPr lang="en-US" smtClean="0"/>
              <a:t>7/2/2018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0C947-167A-4991-AEF7-CB168CA79CE4}" type="slidenum">
              <a:rPr lang="en-US" smtClean="0"/>
              <a:t>‹#›</a:t>
            </a:fld>
            <a:endParaRPr lang="en-US"/>
          </a:p>
        </p:txBody>
      </p:sp>
    </p:spTree>
    <p:extLst>
      <p:ext uri="{BB962C8B-B14F-4D97-AF65-F5344CB8AC3E}">
        <p14:creationId xmlns:p14="http://schemas.microsoft.com/office/powerpoint/2010/main" val="1233738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010415-6B58-4661-B222-AED496989D87}" type="datetimeFigureOut">
              <a:rPr lang="en-US" smtClean="0"/>
              <a:t>7/2/2018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0C947-167A-4991-AEF7-CB168CA79CE4}" type="slidenum">
              <a:rPr lang="en-US" smtClean="0"/>
              <a:t>‹#›</a:t>
            </a:fld>
            <a:endParaRPr lang="en-US"/>
          </a:p>
        </p:txBody>
      </p:sp>
    </p:spTree>
    <p:extLst>
      <p:ext uri="{BB962C8B-B14F-4D97-AF65-F5344CB8AC3E}">
        <p14:creationId xmlns:p14="http://schemas.microsoft.com/office/powerpoint/2010/main" val="3348497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010415-6B58-4661-B222-AED496989D87}" type="datetimeFigureOut">
              <a:rPr lang="en-US" smtClean="0"/>
              <a:t>7/2/2018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0C947-167A-4991-AEF7-CB168CA79CE4}" type="slidenum">
              <a:rPr lang="en-US" smtClean="0"/>
              <a:t>‹#›</a:t>
            </a:fld>
            <a:endParaRPr lang="en-US"/>
          </a:p>
        </p:txBody>
      </p:sp>
    </p:spTree>
    <p:extLst>
      <p:ext uri="{BB962C8B-B14F-4D97-AF65-F5344CB8AC3E}">
        <p14:creationId xmlns:p14="http://schemas.microsoft.com/office/powerpoint/2010/main" val="304948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010415-6B58-4661-B222-AED496989D87}" type="datetimeFigureOut">
              <a:rPr lang="en-US" smtClean="0"/>
              <a:t>7/2/2018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0C947-167A-4991-AEF7-CB168CA79CE4}" type="slidenum">
              <a:rPr lang="en-US" smtClean="0"/>
              <a:t>‹#›</a:t>
            </a:fld>
            <a:endParaRPr lang="en-US"/>
          </a:p>
        </p:txBody>
      </p:sp>
    </p:spTree>
    <p:extLst>
      <p:ext uri="{BB962C8B-B14F-4D97-AF65-F5344CB8AC3E}">
        <p14:creationId xmlns:p14="http://schemas.microsoft.com/office/powerpoint/2010/main" val="3461051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010415-6B58-4661-B222-AED496989D87}" type="datetimeFigureOut">
              <a:rPr lang="en-US" smtClean="0"/>
              <a:t>7/2/2018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0C947-167A-4991-AEF7-CB168CA79CE4}" type="slidenum">
              <a:rPr lang="en-US" smtClean="0"/>
              <a:t>‹#›</a:t>
            </a:fld>
            <a:endParaRPr lang="en-US"/>
          </a:p>
        </p:txBody>
      </p:sp>
    </p:spTree>
    <p:extLst>
      <p:ext uri="{BB962C8B-B14F-4D97-AF65-F5344CB8AC3E}">
        <p14:creationId xmlns:p14="http://schemas.microsoft.com/office/powerpoint/2010/main" val="2713577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010415-6B58-4661-B222-AED496989D87}" type="datetimeFigureOut">
              <a:rPr lang="en-US" smtClean="0"/>
              <a:t>7/2/2018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10C947-167A-4991-AEF7-CB168CA79CE4}" type="slidenum">
              <a:rPr lang="en-US" smtClean="0"/>
              <a:t>‹#›</a:t>
            </a:fld>
            <a:endParaRPr lang="en-US"/>
          </a:p>
        </p:txBody>
      </p:sp>
    </p:spTree>
    <p:extLst>
      <p:ext uri="{BB962C8B-B14F-4D97-AF65-F5344CB8AC3E}">
        <p14:creationId xmlns:p14="http://schemas.microsoft.com/office/powerpoint/2010/main" val="2189583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010415-6B58-4661-B222-AED496989D87}" type="datetimeFigureOut">
              <a:rPr lang="en-US" smtClean="0"/>
              <a:t>7/2/2018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10C947-167A-4991-AEF7-CB168CA79CE4}" type="slidenum">
              <a:rPr lang="en-US" smtClean="0"/>
              <a:t>‹#›</a:t>
            </a:fld>
            <a:endParaRPr lang="en-US"/>
          </a:p>
        </p:txBody>
      </p:sp>
    </p:spTree>
    <p:extLst>
      <p:ext uri="{BB962C8B-B14F-4D97-AF65-F5344CB8AC3E}">
        <p14:creationId xmlns:p14="http://schemas.microsoft.com/office/powerpoint/2010/main" val="850578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010415-6B58-4661-B222-AED496989D87}" type="datetimeFigureOut">
              <a:rPr lang="en-US" smtClean="0"/>
              <a:t>7/2/2018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10C947-167A-4991-AEF7-CB168CA79CE4}" type="slidenum">
              <a:rPr lang="en-US" smtClean="0"/>
              <a:t>‹#›</a:t>
            </a:fld>
            <a:endParaRPr lang="en-US"/>
          </a:p>
        </p:txBody>
      </p:sp>
    </p:spTree>
    <p:extLst>
      <p:ext uri="{BB962C8B-B14F-4D97-AF65-F5344CB8AC3E}">
        <p14:creationId xmlns:p14="http://schemas.microsoft.com/office/powerpoint/2010/main" val="1752206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010415-6B58-4661-B222-AED496989D87}" type="datetimeFigureOut">
              <a:rPr lang="en-US" smtClean="0"/>
              <a:t>7/2/2018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0C947-167A-4991-AEF7-CB168CA79CE4}" type="slidenum">
              <a:rPr lang="en-US" smtClean="0"/>
              <a:t>‹#›</a:t>
            </a:fld>
            <a:endParaRPr lang="en-US"/>
          </a:p>
        </p:txBody>
      </p:sp>
    </p:spTree>
    <p:extLst>
      <p:ext uri="{BB962C8B-B14F-4D97-AF65-F5344CB8AC3E}">
        <p14:creationId xmlns:p14="http://schemas.microsoft.com/office/powerpoint/2010/main" val="3398413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010415-6B58-4661-B222-AED496989D87}" type="datetimeFigureOut">
              <a:rPr lang="en-US" smtClean="0"/>
              <a:t>7/2/2018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0C947-167A-4991-AEF7-CB168CA79CE4}" type="slidenum">
              <a:rPr lang="en-US" smtClean="0"/>
              <a:t>‹#›</a:t>
            </a:fld>
            <a:endParaRPr lang="en-US"/>
          </a:p>
        </p:txBody>
      </p:sp>
    </p:spTree>
    <p:extLst>
      <p:ext uri="{BB962C8B-B14F-4D97-AF65-F5344CB8AC3E}">
        <p14:creationId xmlns:p14="http://schemas.microsoft.com/office/powerpoint/2010/main" val="4059743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010415-6B58-4661-B222-AED496989D87}" type="datetimeFigureOut">
              <a:rPr lang="en-US" smtClean="0"/>
              <a:t>7/2/2018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10C947-167A-4991-AEF7-CB168CA79CE4}" type="slidenum">
              <a:rPr lang="en-US" smtClean="0"/>
              <a:t>‹#›</a:t>
            </a:fld>
            <a:endParaRPr lang="en-US"/>
          </a:p>
        </p:txBody>
      </p:sp>
    </p:spTree>
    <p:extLst>
      <p:ext uri="{BB962C8B-B14F-4D97-AF65-F5344CB8AC3E}">
        <p14:creationId xmlns:p14="http://schemas.microsoft.com/office/powerpoint/2010/main" val="2744753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biblegateway.com/passage/?search=Genesis+6&amp;version=NIV#fen-NIV-141a" TargetMode="External"/><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hyperlink" Target="https://www.biblegateway.com/passage/?search=Genesis+6&amp;version=NIV#fen-NIV-141b"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www.biblegateway.com/passage/?search=Jude&amp;version=NIV#fen-NIV-30677b" TargetMode="External"/><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biblegateway.com/passage/?search=Jude&amp;version=NIV#fen-NIV-30688e" TargetMode="External"/><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www.biblegateway.com/passage/?search=Genesis+10&amp;version=NIV#fen-NIV-243c" TargetMode="External"/><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hyperlink" Target="https://www.biblegateway.com/passage/?search=Genesis+10&amp;version=NIV#fen-NIV-246f" TargetMode="External"/><Relationship Id="rId5" Type="http://schemas.openxmlformats.org/officeDocument/2006/relationships/hyperlink" Target="https://www.biblegateway.com/passage/?search=Genesis+10&amp;version=NIV#fen-NIV-245e" TargetMode="External"/><Relationship Id="rId4" Type="http://schemas.openxmlformats.org/officeDocument/2006/relationships/hyperlink" Target="https://www.biblegateway.com/passage/?search=Genesis+10&amp;version=NIV#fen-NIV-245d"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6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8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9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50772" y="556656"/>
            <a:ext cx="6741227" cy="5893921"/>
          </a:xfrm>
          <a:prstGeom prst="rect">
            <a:avLst/>
          </a:prstGeom>
          <a:noFill/>
        </p:spPr>
        <p:txBody>
          <a:bodyPr wrap="square" rtlCol="0">
            <a:spAutoFit/>
          </a:bodyPr>
          <a:lstStyle/>
          <a:p>
            <a:pPr algn="ctr"/>
            <a:r>
              <a:rPr lang="en-US" sz="8800" b="1" dirty="0" smtClean="0">
                <a:solidFill>
                  <a:schemeClr val="accent1">
                    <a:lumMod val="50000"/>
                  </a:schemeClr>
                </a:solidFill>
              </a:rPr>
              <a:t>Declare the Glory of God</a:t>
            </a:r>
          </a:p>
          <a:p>
            <a:pPr algn="ctr"/>
            <a:endParaRPr lang="en-US" sz="3300" b="1" dirty="0" smtClean="0">
              <a:solidFill>
                <a:schemeClr val="accent1">
                  <a:lumMod val="50000"/>
                </a:schemeClr>
              </a:solidFill>
            </a:endParaRPr>
          </a:p>
          <a:p>
            <a:pPr algn="ctr"/>
            <a:r>
              <a:rPr lang="en-US" sz="3200" b="1" dirty="0" smtClean="0">
                <a:solidFill>
                  <a:schemeClr val="accent1">
                    <a:lumMod val="50000"/>
                  </a:schemeClr>
                </a:solidFill>
              </a:rPr>
              <a:t>A Study of the Heavens</a:t>
            </a:r>
          </a:p>
          <a:p>
            <a:pPr algn="ctr"/>
            <a:endParaRPr lang="en-US" sz="2800" b="1" dirty="0" smtClean="0">
              <a:solidFill>
                <a:schemeClr val="accent1">
                  <a:lumMod val="50000"/>
                </a:schemeClr>
              </a:solidFill>
            </a:endParaRPr>
          </a:p>
          <a:p>
            <a:pPr algn="ctr"/>
            <a:endParaRPr lang="en-US" sz="2800" b="1" dirty="0">
              <a:solidFill>
                <a:schemeClr val="accent1">
                  <a:lumMod val="50000"/>
                </a:schemeClr>
              </a:solidFill>
            </a:endParaRPr>
          </a:p>
          <a:p>
            <a:pPr algn="ctr"/>
            <a:endParaRPr lang="en-US" sz="2800" b="1" dirty="0" smtClean="0">
              <a:solidFill>
                <a:schemeClr val="accent1">
                  <a:lumMod val="50000"/>
                </a:schemeClr>
              </a:solidFill>
            </a:endParaRPr>
          </a:p>
          <a:p>
            <a:pPr algn="ctr"/>
            <a:endParaRPr lang="en-US" sz="2800" b="1" dirty="0">
              <a:solidFill>
                <a:schemeClr val="accent1">
                  <a:lumMod val="50000"/>
                </a:schemeClr>
              </a:solidFill>
            </a:endParaRPr>
          </a:p>
          <a:p>
            <a:pPr algn="ctr"/>
            <a:r>
              <a:rPr lang="en-US" sz="2400" b="1" dirty="0" smtClean="0">
                <a:solidFill>
                  <a:schemeClr val="accent1">
                    <a:lumMod val="50000"/>
                  </a:schemeClr>
                </a:solidFill>
              </a:rPr>
              <a:t>Kentucky 2018</a:t>
            </a:r>
            <a:endParaRPr lang="en-US" sz="2400" b="1" dirty="0">
              <a:solidFill>
                <a:schemeClr val="accent1">
                  <a:lumMod val="50000"/>
                </a:schemeClr>
              </a:solidFill>
            </a:endParaRPr>
          </a:p>
        </p:txBody>
      </p:sp>
      <p:pic>
        <p:nvPicPr>
          <p:cNvPr id="4"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11705"/>
          <a:stretch/>
        </p:blipFill>
        <p:spPr bwMode="auto">
          <a:xfrm>
            <a:off x="-1" y="-1"/>
            <a:ext cx="5450773" cy="68520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3163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3972" y="520511"/>
            <a:ext cx="11044052" cy="5909310"/>
          </a:xfrm>
          <a:prstGeom prst="rect">
            <a:avLst/>
          </a:prstGeom>
          <a:solidFill>
            <a:schemeClr val="bg1"/>
          </a:solidFill>
        </p:spPr>
        <p:txBody>
          <a:bodyPr wrap="square">
            <a:spAutoFit/>
          </a:bodyPr>
          <a:lstStyle/>
          <a:p>
            <a:r>
              <a:rPr lang="en-US" sz="4000" b="1" dirty="0" smtClean="0">
                <a:latin typeface="Calibri" panose="020F0502020204030204" pitchFamily="34" charset="0"/>
                <a:ea typeface="Calibri" panose="020F0502020204030204" pitchFamily="34" charset="0"/>
              </a:rPr>
              <a:t>Psalm 19</a:t>
            </a:r>
          </a:p>
          <a:p>
            <a:endParaRPr lang="en-US" sz="3200" dirty="0" smtClean="0">
              <a:latin typeface="Calibri" panose="020F0502020204030204" pitchFamily="34" charset="0"/>
              <a:ea typeface="Calibri" panose="020F0502020204030204" pitchFamily="34" charset="0"/>
            </a:endParaRPr>
          </a:p>
          <a:p>
            <a:pPr marL="514350" indent="-514350">
              <a:buAutoNum type="arabicPlain"/>
            </a:pPr>
            <a:r>
              <a:rPr lang="en-US" sz="3400" dirty="0" smtClean="0">
                <a:latin typeface="Calibri" panose="020F0502020204030204" pitchFamily="34" charset="0"/>
                <a:ea typeface="Calibri" panose="020F0502020204030204" pitchFamily="34" charset="0"/>
              </a:rPr>
              <a:t>The heavens </a:t>
            </a:r>
            <a:r>
              <a:rPr lang="en-US" sz="3400" u="sng" dirty="0" smtClean="0">
                <a:latin typeface="Calibri" panose="020F0502020204030204" pitchFamily="34" charset="0"/>
                <a:ea typeface="Calibri" panose="020F0502020204030204" pitchFamily="34" charset="0"/>
              </a:rPr>
              <a:t>declare the glory of God</a:t>
            </a:r>
            <a:r>
              <a:rPr lang="en-US" sz="3400" dirty="0" smtClean="0">
                <a:latin typeface="Calibri" panose="020F0502020204030204" pitchFamily="34" charset="0"/>
                <a:ea typeface="Calibri" panose="020F0502020204030204" pitchFamily="34" charset="0"/>
              </a:rPr>
              <a:t>; and the firmament </a:t>
            </a:r>
            <a:r>
              <a:rPr lang="en-US" sz="3400" dirty="0" err="1" smtClean="0">
                <a:latin typeface="Calibri" panose="020F0502020204030204" pitchFamily="34" charset="0"/>
                <a:ea typeface="Calibri" panose="020F0502020204030204" pitchFamily="34" charset="0"/>
              </a:rPr>
              <a:t>sheweth</a:t>
            </a:r>
            <a:r>
              <a:rPr lang="en-US" sz="3400" dirty="0" smtClean="0">
                <a:latin typeface="Calibri" panose="020F0502020204030204" pitchFamily="34" charset="0"/>
                <a:ea typeface="Calibri" panose="020F0502020204030204" pitchFamily="34" charset="0"/>
              </a:rPr>
              <a:t> his </a:t>
            </a:r>
            <a:r>
              <a:rPr lang="en-US" sz="3400" dirty="0" err="1" smtClean="0">
                <a:latin typeface="Calibri" panose="020F0502020204030204" pitchFamily="34" charset="0"/>
                <a:ea typeface="Calibri" panose="020F0502020204030204" pitchFamily="34" charset="0"/>
              </a:rPr>
              <a:t>handywork</a:t>
            </a:r>
            <a:r>
              <a:rPr lang="en-US" sz="3400" dirty="0" smtClean="0">
                <a:latin typeface="Calibri" panose="020F0502020204030204" pitchFamily="34" charset="0"/>
                <a:ea typeface="Calibri" panose="020F0502020204030204" pitchFamily="34" charset="0"/>
              </a:rPr>
              <a:t>.</a:t>
            </a:r>
          </a:p>
          <a:p>
            <a:pPr marL="514350" indent="-514350">
              <a:buAutoNum type="arabicPlain"/>
            </a:pPr>
            <a:r>
              <a:rPr lang="en-US" sz="3400" dirty="0" smtClean="0">
                <a:latin typeface="Calibri" panose="020F0502020204030204" pitchFamily="34" charset="0"/>
                <a:ea typeface="Calibri" panose="020F0502020204030204" pitchFamily="34" charset="0"/>
              </a:rPr>
              <a:t>Day unto day </a:t>
            </a:r>
            <a:r>
              <a:rPr lang="en-US" sz="3400" dirty="0" err="1" smtClean="0">
                <a:latin typeface="Calibri" panose="020F0502020204030204" pitchFamily="34" charset="0"/>
                <a:ea typeface="Calibri" panose="020F0502020204030204" pitchFamily="34" charset="0"/>
              </a:rPr>
              <a:t>uttereth</a:t>
            </a:r>
            <a:r>
              <a:rPr lang="en-US" sz="3400" dirty="0" smtClean="0">
                <a:latin typeface="Calibri" panose="020F0502020204030204" pitchFamily="34" charset="0"/>
                <a:ea typeface="Calibri" panose="020F0502020204030204" pitchFamily="34" charset="0"/>
              </a:rPr>
              <a:t> speech, and night unto night </a:t>
            </a:r>
            <a:r>
              <a:rPr lang="en-US" sz="3400" dirty="0" err="1" smtClean="0">
                <a:latin typeface="Calibri" panose="020F0502020204030204" pitchFamily="34" charset="0"/>
                <a:ea typeface="Calibri" panose="020F0502020204030204" pitchFamily="34" charset="0"/>
              </a:rPr>
              <a:t>sheweth</a:t>
            </a:r>
            <a:r>
              <a:rPr lang="en-US" sz="3400" dirty="0" smtClean="0">
                <a:latin typeface="Calibri" panose="020F0502020204030204" pitchFamily="34" charset="0"/>
                <a:ea typeface="Calibri" panose="020F0502020204030204" pitchFamily="34" charset="0"/>
              </a:rPr>
              <a:t> knowledge.</a:t>
            </a:r>
          </a:p>
          <a:p>
            <a:pPr marL="514350" indent="-514350">
              <a:buAutoNum type="arabicPlain"/>
            </a:pPr>
            <a:r>
              <a:rPr lang="en-US" sz="3400" dirty="0" smtClean="0">
                <a:latin typeface="Calibri" panose="020F0502020204030204" pitchFamily="34" charset="0"/>
                <a:ea typeface="Calibri" panose="020F0502020204030204" pitchFamily="34" charset="0"/>
              </a:rPr>
              <a:t>There is no speech nor language, where their voice is not heard.</a:t>
            </a:r>
          </a:p>
          <a:p>
            <a:pPr marL="514350" indent="-514350">
              <a:buAutoNum type="arabicPlain"/>
            </a:pPr>
            <a:r>
              <a:rPr lang="en-US" sz="3400" dirty="0" smtClean="0">
                <a:latin typeface="Calibri" panose="020F0502020204030204" pitchFamily="34" charset="0"/>
                <a:ea typeface="Calibri" panose="020F0502020204030204" pitchFamily="34" charset="0"/>
              </a:rPr>
              <a:t>Their line is gone out through all the earth, and their words to the end of the world. In them hath he set a tabernacle for the sun.</a:t>
            </a:r>
            <a:endParaRPr lang="en-US" sz="34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94549700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25009" b="3539"/>
          <a:stretch/>
        </p:blipFill>
        <p:spPr bwMode="auto">
          <a:xfrm>
            <a:off x="0" y="-10391"/>
            <a:ext cx="12192000"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80820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25009" b="3539"/>
          <a:stretch/>
        </p:blipFill>
        <p:spPr bwMode="auto">
          <a:xfrm>
            <a:off x="0" y="-10391"/>
            <a:ext cx="12192000"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645968" y="2523944"/>
            <a:ext cx="10900063" cy="3662541"/>
          </a:xfrm>
          <a:prstGeom prst="rect">
            <a:avLst/>
          </a:prstGeom>
          <a:solidFill>
            <a:schemeClr val="bg1"/>
          </a:solidFill>
        </p:spPr>
        <p:txBody>
          <a:bodyPr wrap="square">
            <a:spAutoFit/>
          </a:bodyPr>
          <a:lstStyle/>
          <a:p>
            <a:r>
              <a:rPr lang="en-US" sz="3600" b="1" dirty="0" smtClean="0">
                <a:latin typeface="Calibri" panose="020F0502020204030204" pitchFamily="34" charset="0"/>
                <a:ea typeface="Calibri" panose="020F0502020204030204" pitchFamily="34" charset="0"/>
              </a:rPr>
              <a:t>Revelation 2:26, 28</a:t>
            </a:r>
            <a:endParaRPr lang="en-US" sz="3600" b="1" dirty="0">
              <a:latin typeface="Calibri" panose="020F0502020204030204" pitchFamily="34" charset="0"/>
              <a:ea typeface="Calibri" panose="020F0502020204030204" pitchFamily="34" charset="0"/>
            </a:endParaRPr>
          </a:p>
          <a:p>
            <a:endParaRPr lang="en-US" sz="3200" dirty="0" smtClean="0">
              <a:solidFill>
                <a:srgbClr val="001320"/>
              </a:solidFill>
              <a:latin typeface="Arimo"/>
            </a:endParaRPr>
          </a:p>
          <a:p>
            <a:r>
              <a:rPr lang="en-US" sz="3200" dirty="0" smtClean="0">
                <a:solidFill>
                  <a:srgbClr val="001320"/>
                </a:solidFill>
                <a:latin typeface="Arimo"/>
              </a:rPr>
              <a:t>And </a:t>
            </a:r>
            <a:r>
              <a:rPr lang="en-US" sz="3200" dirty="0">
                <a:solidFill>
                  <a:srgbClr val="001320"/>
                </a:solidFill>
                <a:latin typeface="Arimo"/>
              </a:rPr>
              <a:t>he that </a:t>
            </a:r>
            <a:r>
              <a:rPr lang="en-US" sz="3200" dirty="0" err="1">
                <a:solidFill>
                  <a:srgbClr val="001320"/>
                </a:solidFill>
                <a:latin typeface="Arimo"/>
              </a:rPr>
              <a:t>overcometh</a:t>
            </a:r>
            <a:r>
              <a:rPr lang="en-US" sz="3200" dirty="0">
                <a:solidFill>
                  <a:srgbClr val="001320"/>
                </a:solidFill>
                <a:latin typeface="Arimo"/>
              </a:rPr>
              <a:t>, and </a:t>
            </a:r>
            <a:r>
              <a:rPr lang="en-US" sz="3200" dirty="0" err="1">
                <a:solidFill>
                  <a:srgbClr val="001320"/>
                </a:solidFill>
                <a:latin typeface="Arimo"/>
              </a:rPr>
              <a:t>keepeth</a:t>
            </a:r>
            <a:r>
              <a:rPr lang="en-US" sz="3200" dirty="0">
                <a:solidFill>
                  <a:srgbClr val="001320"/>
                </a:solidFill>
                <a:latin typeface="Arimo"/>
              </a:rPr>
              <a:t> my works unto the end, to him will I give power over the </a:t>
            </a:r>
            <a:r>
              <a:rPr lang="en-US" sz="3200" dirty="0" smtClean="0">
                <a:solidFill>
                  <a:srgbClr val="001320"/>
                </a:solidFill>
                <a:latin typeface="Arimo"/>
              </a:rPr>
              <a:t>nations …</a:t>
            </a:r>
          </a:p>
          <a:p>
            <a:endParaRPr lang="en-US" sz="3200" dirty="0">
              <a:solidFill>
                <a:srgbClr val="001320"/>
              </a:solidFill>
              <a:latin typeface="Arimo"/>
            </a:endParaRPr>
          </a:p>
          <a:p>
            <a:r>
              <a:rPr lang="en-US" sz="3200" dirty="0">
                <a:solidFill>
                  <a:srgbClr val="001320"/>
                </a:solidFill>
                <a:latin typeface="Arimo"/>
              </a:rPr>
              <a:t>And I will give him the morning star.</a:t>
            </a:r>
            <a:endParaRPr lang="en-US" sz="3200" dirty="0"/>
          </a:p>
          <a:p>
            <a:endParaRPr lang="en-US" sz="3200" dirty="0"/>
          </a:p>
        </p:txBody>
      </p:sp>
    </p:spTree>
    <p:extLst>
      <p:ext uri="{BB962C8B-B14F-4D97-AF65-F5344CB8AC3E}">
        <p14:creationId xmlns:p14="http://schemas.microsoft.com/office/powerpoint/2010/main" val="421698311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25009" b="3539"/>
          <a:stretch/>
        </p:blipFill>
        <p:spPr bwMode="auto">
          <a:xfrm>
            <a:off x="0" y="-10391"/>
            <a:ext cx="12192000"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645968" y="2523944"/>
            <a:ext cx="10900063" cy="2616101"/>
          </a:xfrm>
          <a:prstGeom prst="rect">
            <a:avLst/>
          </a:prstGeom>
          <a:solidFill>
            <a:schemeClr val="bg1"/>
          </a:solidFill>
        </p:spPr>
        <p:txBody>
          <a:bodyPr wrap="square">
            <a:spAutoFit/>
          </a:bodyPr>
          <a:lstStyle/>
          <a:p>
            <a:r>
              <a:rPr lang="en-US" sz="3600" b="1" dirty="0" smtClean="0">
                <a:latin typeface="Calibri" panose="020F0502020204030204" pitchFamily="34" charset="0"/>
                <a:ea typeface="Calibri" panose="020F0502020204030204" pitchFamily="34" charset="0"/>
              </a:rPr>
              <a:t>Genesis 49:27</a:t>
            </a:r>
            <a:endParaRPr lang="en-US" sz="3600" b="1" dirty="0">
              <a:latin typeface="Calibri" panose="020F0502020204030204" pitchFamily="34" charset="0"/>
              <a:ea typeface="Calibri" panose="020F0502020204030204" pitchFamily="34" charset="0"/>
            </a:endParaRPr>
          </a:p>
          <a:p>
            <a:endParaRPr lang="en-US" sz="3200" dirty="0" smtClean="0">
              <a:solidFill>
                <a:srgbClr val="001320"/>
              </a:solidFill>
              <a:latin typeface="Arimo"/>
            </a:endParaRPr>
          </a:p>
          <a:p>
            <a:r>
              <a:rPr lang="en-US" sz="3200" dirty="0">
                <a:solidFill>
                  <a:srgbClr val="001320"/>
                </a:solidFill>
                <a:latin typeface="Arimo"/>
              </a:rPr>
              <a:t>Benjamin shall </a:t>
            </a:r>
            <a:r>
              <a:rPr lang="en-US" sz="3200" dirty="0" err="1">
                <a:solidFill>
                  <a:srgbClr val="001320"/>
                </a:solidFill>
                <a:latin typeface="Arimo"/>
              </a:rPr>
              <a:t>ravin</a:t>
            </a:r>
            <a:r>
              <a:rPr lang="en-US" sz="3200" dirty="0">
                <a:solidFill>
                  <a:srgbClr val="001320"/>
                </a:solidFill>
                <a:latin typeface="Arimo"/>
              </a:rPr>
              <a:t> </a:t>
            </a:r>
            <a:r>
              <a:rPr lang="en-US" sz="3200" i="1" dirty="0">
                <a:solidFill>
                  <a:srgbClr val="001320"/>
                </a:solidFill>
                <a:latin typeface="Arimo"/>
              </a:rPr>
              <a:t>as</a:t>
            </a:r>
            <a:r>
              <a:rPr lang="en-US" sz="3200" dirty="0">
                <a:solidFill>
                  <a:srgbClr val="001320"/>
                </a:solidFill>
                <a:latin typeface="Arimo"/>
              </a:rPr>
              <a:t> a wolf: in the morning he shall devour the prey, and at night he shall divide the spoil.</a:t>
            </a:r>
            <a:endParaRPr lang="en-US" sz="3200" dirty="0"/>
          </a:p>
          <a:p>
            <a:endParaRPr lang="en-US" sz="3200" dirty="0"/>
          </a:p>
        </p:txBody>
      </p:sp>
    </p:spTree>
    <p:extLst>
      <p:ext uri="{BB962C8B-B14F-4D97-AF65-F5344CB8AC3E}">
        <p14:creationId xmlns:p14="http://schemas.microsoft.com/office/powerpoint/2010/main" val="308976525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25009" b="3539"/>
          <a:stretch/>
        </p:blipFill>
        <p:spPr bwMode="auto">
          <a:xfrm>
            <a:off x="0" y="-10391"/>
            <a:ext cx="12192000"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645968" y="2523944"/>
            <a:ext cx="10900063" cy="3108543"/>
          </a:xfrm>
          <a:prstGeom prst="rect">
            <a:avLst/>
          </a:prstGeom>
          <a:solidFill>
            <a:schemeClr val="bg1"/>
          </a:solidFill>
        </p:spPr>
        <p:txBody>
          <a:bodyPr wrap="square">
            <a:spAutoFit/>
          </a:bodyPr>
          <a:lstStyle/>
          <a:p>
            <a:r>
              <a:rPr lang="en-US" sz="3600" b="1" dirty="0" smtClean="0">
                <a:latin typeface="Calibri" panose="020F0502020204030204" pitchFamily="34" charset="0"/>
                <a:ea typeface="Calibri" panose="020F0502020204030204" pitchFamily="34" charset="0"/>
              </a:rPr>
              <a:t>Deuteronomy 32:36</a:t>
            </a:r>
            <a:endParaRPr lang="en-US" sz="3600" b="1" dirty="0">
              <a:latin typeface="Calibri" panose="020F0502020204030204" pitchFamily="34" charset="0"/>
              <a:ea typeface="Calibri" panose="020F0502020204030204" pitchFamily="34" charset="0"/>
            </a:endParaRPr>
          </a:p>
          <a:p>
            <a:endParaRPr lang="en-US" sz="3200" dirty="0" smtClean="0">
              <a:solidFill>
                <a:srgbClr val="001320"/>
              </a:solidFill>
              <a:latin typeface="Arimo"/>
            </a:endParaRPr>
          </a:p>
          <a:p>
            <a:r>
              <a:rPr lang="en-US" sz="3200" dirty="0"/>
              <a:t>For the LORD shall judge his people, and repent himself for his servants, when he </a:t>
            </a:r>
            <a:r>
              <a:rPr lang="en-US" sz="3200" dirty="0" err="1"/>
              <a:t>seeth</a:t>
            </a:r>
            <a:r>
              <a:rPr lang="en-US" sz="3200" dirty="0"/>
              <a:t> that </a:t>
            </a:r>
            <a:r>
              <a:rPr lang="en-US" sz="3200" i="1" dirty="0"/>
              <a:t>their</a:t>
            </a:r>
            <a:r>
              <a:rPr lang="en-US" sz="3200" dirty="0"/>
              <a:t> power is gone, and </a:t>
            </a:r>
            <a:r>
              <a:rPr lang="en-US" sz="3200" i="1" dirty="0"/>
              <a:t>there is</a:t>
            </a:r>
            <a:r>
              <a:rPr lang="en-US" sz="3200" dirty="0"/>
              <a:t> none shut up, or left</a:t>
            </a:r>
            <a:r>
              <a:rPr lang="en-US" sz="3200" dirty="0" smtClean="0"/>
              <a:t>.</a:t>
            </a:r>
          </a:p>
          <a:p>
            <a:endParaRPr lang="en-US" sz="3200" dirty="0"/>
          </a:p>
        </p:txBody>
      </p:sp>
    </p:spTree>
    <p:extLst>
      <p:ext uri="{BB962C8B-B14F-4D97-AF65-F5344CB8AC3E}">
        <p14:creationId xmlns:p14="http://schemas.microsoft.com/office/powerpoint/2010/main" val="417841253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25009" b="3539"/>
          <a:stretch/>
        </p:blipFill>
        <p:spPr bwMode="auto">
          <a:xfrm>
            <a:off x="0" y="-10391"/>
            <a:ext cx="12192000"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645968" y="2523944"/>
            <a:ext cx="10900063" cy="2616101"/>
          </a:xfrm>
          <a:prstGeom prst="rect">
            <a:avLst/>
          </a:prstGeom>
          <a:solidFill>
            <a:schemeClr val="bg1"/>
          </a:solidFill>
        </p:spPr>
        <p:txBody>
          <a:bodyPr wrap="square">
            <a:spAutoFit/>
          </a:bodyPr>
          <a:lstStyle/>
          <a:p>
            <a:r>
              <a:rPr lang="en-US" sz="3600" b="1" dirty="0" smtClean="0">
                <a:latin typeface="Calibri" panose="020F0502020204030204" pitchFamily="34" charset="0"/>
                <a:ea typeface="Calibri" panose="020F0502020204030204" pitchFamily="34" charset="0"/>
              </a:rPr>
              <a:t>Joel 3:15</a:t>
            </a:r>
            <a:endParaRPr lang="en-US" sz="3600" b="1" dirty="0">
              <a:latin typeface="Calibri" panose="020F0502020204030204" pitchFamily="34" charset="0"/>
              <a:ea typeface="Calibri" panose="020F0502020204030204" pitchFamily="34" charset="0"/>
            </a:endParaRPr>
          </a:p>
          <a:p>
            <a:endParaRPr lang="en-US" sz="3200" dirty="0" smtClean="0">
              <a:solidFill>
                <a:srgbClr val="001320"/>
              </a:solidFill>
              <a:latin typeface="Arimo"/>
            </a:endParaRPr>
          </a:p>
          <a:p>
            <a:r>
              <a:rPr lang="en-US" sz="3200" dirty="0"/>
              <a:t>The sun and the moon shall be darkened, and the stars shall withdraw their shining</a:t>
            </a:r>
            <a:r>
              <a:rPr lang="en-US" sz="3200" dirty="0" smtClean="0"/>
              <a:t>.</a:t>
            </a:r>
          </a:p>
          <a:p>
            <a:endParaRPr lang="en-US" sz="3200" dirty="0"/>
          </a:p>
        </p:txBody>
      </p:sp>
    </p:spTree>
    <p:extLst>
      <p:ext uri="{BB962C8B-B14F-4D97-AF65-F5344CB8AC3E}">
        <p14:creationId xmlns:p14="http://schemas.microsoft.com/office/powerpoint/2010/main" val="14627232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Image result for sunrise over israel"/>
          <p:cNvPicPr>
            <a:picLocks noChangeAspect="1" noChangeArrowheads="1"/>
          </p:cNvPicPr>
          <p:nvPr/>
        </p:nvPicPr>
        <p:blipFill rotWithShape="1">
          <a:blip r:embed="rId2">
            <a:extLst>
              <a:ext uri="{28A0092B-C50C-407E-A947-70E740481C1C}">
                <a14:useLocalDpi xmlns:a14="http://schemas.microsoft.com/office/drawing/2010/main" val="0"/>
              </a:ext>
            </a:extLst>
          </a:blip>
          <a:srcRect t="4935" b="20065"/>
          <a:stretch/>
        </p:blipFill>
        <p:spPr bwMode="auto">
          <a:xfrm>
            <a:off x="0" y="10391"/>
            <a:ext cx="12192000"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55115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Image result for sunrise over israel"/>
          <p:cNvPicPr>
            <a:picLocks noChangeAspect="1" noChangeArrowheads="1"/>
          </p:cNvPicPr>
          <p:nvPr/>
        </p:nvPicPr>
        <p:blipFill rotWithShape="1">
          <a:blip r:embed="rId2">
            <a:extLst>
              <a:ext uri="{28A0092B-C50C-407E-A947-70E740481C1C}">
                <a14:useLocalDpi xmlns:a14="http://schemas.microsoft.com/office/drawing/2010/main" val="0"/>
              </a:ext>
            </a:extLst>
          </a:blip>
          <a:srcRect t="4935" b="20065"/>
          <a:stretch/>
        </p:blipFill>
        <p:spPr bwMode="auto">
          <a:xfrm>
            <a:off x="0" y="10391"/>
            <a:ext cx="12192000"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645968" y="1874727"/>
            <a:ext cx="10900063" cy="3108543"/>
          </a:xfrm>
          <a:prstGeom prst="rect">
            <a:avLst/>
          </a:prstGeom>
          <a:solidFill>
            <a:schemeClr val="bg1"/>
          </a:solidFill>
        </p:spPr>
        <p:txBody>
          <a:bodyPr wrap="square">
            <a:spAutoFit/>
          </a:bodyPr>
          <a:lstStyle/>
          <a:p>
            <a:r>
              <a:rPr lang="en-US" sz="3600" b="1" dirty="0" smtClean="0">
                <a:latin typeface="Calibri" panose="020F0502020204030204" pitchFamily="34" charset="0"/>
                <a:ea typeface="Calibri" panose="020F0502020204030204" pitchFamily="34" charset="0"/>
              </a:rPr>
              <a:t>Exodus 16:7</a:t>
            </a:r>
            <a:endParaRPr lang="en-US" sz="3600" b="1" dirty="0">
              <a:latin typeface="Calibri" panose="020F0502020204030204" pitchFamily="34" charset="0"/>
              <a:ea typeface="Calibri" panose="020F0502020204030204" pitchFamily="34" charset="0"/>
            </a:endParaRPr>
          </a:p>
          <a:p>
            <a:endParaRPr lang="en-US" sz="3200" dirty="0" smtClean="0">
              <a:solidFill>
                <a:srgbClr val="001320"/>
              </a:solidFill>
              <a:latin typeface="Arimo"/>
            </a:endParaRPr>
          </a:p>
          <a:p>
            <a:r>
              <a:rPr lang="en-US" sz="3200" dirty="0"/>
              <a:t>And in the morning, then ye shall see the glory of the LORD; for that he </a:t>
            </a:r>
            <a:r>
              <a:rPr lang="en-US" sz="3200" dirty="0" err="1"/>
              <a:t>heareth</a:t>
            </a:r>
            <a:r>
              <a:rPr lang="en-US" sz="3200" dirty="0"/>
              <a:t> your murmurings against the LORD: and what </a:t>
            </a:r>
            <a:r>
              <a:rPr lang="en-US" sz="3200" i="1" dirty="0"/>
              <a:t>are</a:t>
            </a:r>
            <a:r>
              <a:rPr lang="en-US" sz="3200" dirty="0"/>
              <a:t> we, that ye murmur against us</a:t>
            </a:r>
            <a:r>
              <a:rPr lang="en-US" sz="3200" dirty="0" smtClean="0"/>
              <a:t>?</a:t>
            </a:r>
          </a:p>
          <a:p>
            <a:endParaRPr lang="en-US" sz="3200" dirty="0"/>
          </a:p>
        </p:txBody>
      </p:sp>
    </p:spTree>
    <p:extLst>
      <p:ext uri="{BB962C8B-B14F-4D97-AF65-F5344CB8AC3E}">
        <p14:creationId xmlns:p14="http://schemas.microsoft.com/office/powerpoint/2010/main" val="354280990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Image result for sunrise over israel"/>
          <p:cNvPicPr>
            <a:picLocks noChangeAspect="1" noChangeArrowheads="1"/>
          </p:cNvPicPr>
          <p:nvPr/>
        </p:nvPicPr>
        <p:blipFill rotWithShape="1">
          <a:blip r:embed="rId2">
            <a:extLst>
              <a:ext uri="{28A0092B-C50C-407E-A947-70E740481C1C}">
                <a14:useLocalDpi xmlns:a14="http://schemas.microsoft.com/office/drawing/2010/main" val="0"/>
              </a:ext>
            </a:extLst>
          </a:blip>
          <a:srcRect t="4935" b="20065"/>
          <a:stretch/>
        </p:blipFill>
        <p:spPr bwMode="auto">
          <a:xfrm>
            <a:off x="0" y="10391"/>
            <a:ext cx="12192000"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645968" y="1375964"/>
            <a:ext cx="10900063" cy="5016758"/>
          </a:xfrm>
          <a:prstGeom prst="rect">
            <a:avLst/>
          </a:prstGeom>
          <a:solidFill>
            <a:schemeClr val="bg1"/>
          </a:solidFill>
        </p:spPr>
        <p:txBody>
          <a:bodyPr wrap="square">
            <a:spAutoFit/>
          </a:bodyPr>
          <a:lstStyle/>
          <a:p>
            <a:endParaRPr lang="en-US" sz="3200" dirty="0" smtClean="0">
              <a:solidFill>
                <a:srgbClr val="001320"/>
              </a:solidFill>
              <a:latin typeface="Arimo"/>
            </a:endParaRPr>
          </a:p>
          <a:p>
            <a:r>
              <a:rPr lang="en-US" sz="3200" dirty="0" smtClean="0"/>
              <a:t>He will then give them bread to the full, and his dew will lay round about the host. The life and power of Israel is not in their own prowess; but in the Eternal Spirit, Yahweh, manifested in Messiah and his brethren – </a:t>
            </a:r>
            <a:r>
              <a:rPr lang="en-US" sz="3200" i="1" dirty="0" smtClean="0"/>
              <a:t>the one Yahweh Elohim of Israel</a:t>
            </a:r>
            <a:r>
              <a:rPr lang="en-US" sz="3200" dirty="0" smtClean="0"/>
              <a:t>. It is he that makes “their latter end” glorious; and turns the weeping of their long and dreary night into the joy that cometh in the morning.</a:t>
            </a:r>
          </a:p>
          <a:p>
            <a:pPr algn="r"/>
            <a:r>
              <a:rPr lang="en-US" sz="2400" i="1" dirty="0" smtClean="0"/>
              <a:t>Eureka vol. 1</a:t>
            </a:r>
          </a:p>
          <a:p>
            <a:endParaRPr lang="en-US" sz="3200" dirty="0"/>
          </a:p>
        </p:txBody>
      </p:sp>
    </p:spTree>
    <p:extLst>
      <p:ext uri="{BB962C8B-B14F-4D97-AF65-F5344CB8AC3E}">
        <p14:creationId xmlns:p14="http://schemas.microsoft.com/office/powerpoint/2010/main" val="47243115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Image result for sunrise over israel"/>
          <p:cNvPicPr>
            <a:picLocks noChangeAspect="1" noChangeArrowheads="1"/>
          </p:cNvPicPr>
          <p:nvPr/>
        </p:nvPicPr>
        <p:blipFill rotWithShape="1">
          <a:blip r:embed="rId2">
            <a:extLst>
              <a:ext uri="{28A0092B-C50C-407E-A947-70E740481C1C}">
                <a14:useLocalDpi xmlns:a14="http://schemas.microsoft.com/office/drawing/2010/main" val="0"/>
              </a:ext>
            </a:extLst>
          </a:blip>
          <a:srcRect t="4935" b="20065"/>
          <a:stretch/>
        </p:blipFill>
        <p:spPr bwMode="auto">
          <a:xfrm>
            <a:off x="0" y="10391"/>
            <a:ext cx="12192000"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645968" y="1874727"/>
            <a:ext cx="10900063" cy="3108543"/>
          </a:xfrm>
          <a:prstGeom prst="rect">
            <a:avLst/>
          </a:prstGeom>
          <a:solidFill>
            <a:schemeClr val="bg1"/>
          </a:solidFill>
        </p:spPr>
        <p:txBody>
          <a:bodyPr wrap="square">
            <a:spAutoFit/>
          </a:bodyPr>
          <a:lstStyle/>
          <a:p>
            <a:r>
              <a:rPr lang="en-US" sz="3600" b="1" dirty="0" smtClean="0">
                <a:latin typeface="Calibri" panose="020F0502020204030204" pitchFamily="34" charset="0"/>
                <a:ea typeface="Calibri" panose="020F0502020204030204" pitchFamily="34" charset="0"/>
              </a:rPr>
              <a:t>2 Samuel 23:4</a:t>
            </a:r>
            <a:endParaRPr lang="en-US" sz="3600" b="1" dirty="0">
              <a:latin typeface="Calibri" panose="020F0502020204030204" pitchFamily="34" charset="0"/>
              <a:ea typeface="Calibri" panose="020F0502020204030204" pitchFamily="34" charset="0"/>
            </a:endParaRPr>
          </a:p>
          <a:p>
            <a:endParaRPr lang="en-US" sz="3200" dirty="0" smtClean="0">
              <a:solidFill>
                <a:srgbClr val="001320"/>
              </a:solidFill>
              <a:latin typeface="Arimo"/>
            </a:endParaRPr>
          </a:p>
          <a:p>
            <a:r>
              <a:rPr lang="en-US" sz="3200" dirty="0"/>
              <a:t>And </a:t>
            </a:r>
            <a:r>
              <a:rPr lang="en-US" sz="3200" i="1" dirty="0"/>
              <a:t>he shall be</a:t>
            </a:r>
            <a:r>
              <a:rPr lang="en-US" sz="3200" dirty="0"/>
              <a:t> as the light of the morning, </a:t>
            </a:r>
            <a:r>
              <a:rPr lang="en-US" sz="3200" i="1" dirty="0"/>
              <a:t>when</a:t>
            </a:r>
            <a:r>
              <a:rPr lang="en-US" sz="3200" dirty="0"/>
              <a:t> the sun </a:t>
            </a:r>
            <a:r>
              <a:rPr lang="en-US" sz="3200" dirty="0" err="1"/>
              <a:t>riseth</a:t>
            </a:r>
            <a:r>
              <a:rPr lang="en-US" sz="3200" dirty="0"/>
              <a:t>, </a:t>
            </a:r>
            <a:r>
              <a:rPr lang="en-US" sz="3200" i="1" dirty="0"/>
              <a:t>even</a:t>
            </a:r>
            <a:r>
              <a:rPr lang="en-US" sz="3200" dirty="0"/>
              <a:t> a morning without clouds; </a:t>
            </a:r>
            <a:r>
              <a:rPr lang="en-US" sz="3200" i="1" dirty="0"/>
              <a:t>as</a:t>
            </a:r>
            <a:r>
              <a:rPr lang="en-US" sz="3200" dirty="0"/>
              <a:t> the tender grass </a:t>
            </a:r>
            <a:r>
              <a:rPr lang="en-US" sz="3200" i="1" dirty="0"/>
              <a:t>springing</a:t>
            </a:r>
            <a:r>
              <a:rPr lang="en-US" sz="3200" dirty="0"/>
              <a:t> out of the earth by clear shining after rain</a:t>
            </a:r>
            <a:r>
              <a:rPr lang="en-US" sz="3200" dirty="0" smtClean="0"/>
              <a:t>.</a:t>
            </a:r>
          </a:p>
          <a:p>
            <a:endParaRPr lang="en-US" sz="3200" dirty="0"/>
          </a:p>
        </p:txBody>
      </p:sp>
    </p:spTree>
    <p:extLst>
      <p:ext uri="{BB962C8B-B14F-4D97-AF65-F5344CB8AC3E}">
        <p14:creationId xmlns:p14="http://schemas.microsoft.com/office/powerpoint/2010/main" val="421319472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Image result for sunrise over israel"/>
          <p:cNvPicPr>
            <a:picLocks noChangeAspect="1" noChangeArrowheads="1"/>
          </p:cNvPicPr>
          <p:nvPr/>
        </p:nvPicPr>
        <p:blipFill rotWithShape="1">
          <a:blip r:embed="rId2">
            <a:extLst>
              <a:ext uri="{28A0092B-C50C-407E-A947-70E740481C1C}">
                <a14:useLocalDpi xmlns:a14="http://schemas.microsoft.com/office/drawing/2010/main" val="0"/>
              </a:ext>
            </a:extLst>
          </a:blip>
          <a:srcRect t="4935" b="20065"/>
          <a:stretch/>
        </p:blipFill>
        <p:spPr bwMode="auto">
          <a:xfrm>
            <a:off x="0" y="10391"/>
            <a:ext cx="12192000"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645968" y="1874727"/>
            <a:ext cx="10900063" cy="3600986"/>
          </a:xfrm>
          <a:prstGeom prst="rect">
            <a:avLst/>
          </a:prstGeom>
          <a:solidFill>
            <a:schemeClr val="bg1"/>
          </a:solidFill>
        </p:spPr>
        <p:txBody>
          <a:bodyPr wrap="square">
            <a:spAutoFit/>
          </a:bodyPr>
          <a:lstStyle/>
          <a:p>
            <a:r>
              <a:rPr lang="en-US" sz="3600" b="1" dirty="0" smtClean="0">
                <a:latin typeface="Calibri" panose="020F0502020204030204" pitchFamily="34" charset="0"/>
                <a:ea typeface="Calibri" panose="020F0502020204030204" pitchFamily="34" charset="0"/>
              </a:rPr>
              <a:t>Numbers 24:7</a:t>
            </a:r>
            <a:endParaRPr lang="en-US" sz="3600" b="1" dirty="0">
              <a:latin typeface="Calibri" panose="020F0502020204030204" pitchFamily="34" charset="0"/>
              <a:ea typeface="Calibri" panose="020F0502020204030204" pitchFamily="34" charset="0"/>
            </a:endParaRPr>
          </a:p>
          <a:p>
            <a:endParaRPr lang="en-US" sz="3200" dirty="0" smtClean="0">
              <a:solidFill>
                <a:srgbClr val="001320"/>
              </a:solidFill>
              <a:latin typeface="Arimo"/>
            </a:endParaRPr>
          </a:p>
          <a:p>
            <a:r>
              <a:rPr lang="en-US" sz="3200" dirty="0"/>
              <a:t>I shall see him, but not now: I shall behold him, but not nigh: there shall come a Star out of Jacob, and a </a:t>
            </a:r>
            <a:r>
              <a:rPr lang="en-US" sz="3200" dirty="0" err="1"/>
              <a:t>Sceptre</a:t>
            </a:r>
            <a:r>
              <a:rPr lang="en-US" sz="3200" dirty="0"/>
              <a:t> shall rise out of Israel, and shall smite the corners of Moab, and destroy all the children of </a:t>
            </a:r>
            <a:r>
              <a:rPr lang="en-US" sz="3200" dirty="0" err="1"/>
              <a:t>Sheth</a:t>
            </a:r>
            <a:r>
              <a:rPr lang="en-US" sz="3200" dirty="0" smtClean="0"/>
              <a:t>.</a:t>
            </a:r>
          </a:p>
          <a:p>
            <a:endParaRPr lang="en-US" sz="3200" dirty="0"/>
          </a:p>
        </p:txBody>
      </p:sp>
    </p:spTree>
    <p:extLst>
      <p:ext uri="{BB962C8B-B14F-4D97-AF65-F5344CB8AC3E}">
        <p14:creationId xmlns:p14="http://schemas.microsoft.com/office/powerpoint/2010/main" val="30371725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3972" y="769895"/>
            <a:ext cx="11044052" cy="5386090"/>
          </a:xfrm>
          <a:prstGeom prst="rect">
            <a:avLst/>
          </a:prstGeom>
          <a:solidFill>
            <a:schemeClr val="bg1"/>
          </a:solidFill>
        </p:spPr>
        <p:txBody>
          <a:bodyPr wrap="square">
            <a:spAutoFit/>
          </a:bodyPr>
          <a:lstStyle/>
          <a:p>
            <a:r>
              <a:rPr lang="en-US" sz="4000" b="1" dirty="0" smtClean="0">
                <a:latin typeface="Calibri" panose="020F0502020204030204" pitchFamily="34" charset="0"/>
                <a:ea typeface="Calibri" panose="020F0502020204030204" pitchFamily="34" charset="0"/>
              </a:rPr>
              <a:t>Psalm </a:t>
            </a:r>
            <a:r>
              <a:rPr lang="en-US" sz="4000" b="1" dirty="0" smtClean="0">
                <a:latin typeface="Calibri" panose="020F0502020204030204" pitchFamily="34" charset="0"/>
                <a:ea typeface="Calibri" panose="020F0502020204030204" pitchFamily="34" charset="0"/>
              </a:rPr>
              <a:t>19 (w/Lexicon)</a:t>
            </a:r>
            <a:endParaRPr lang="en-US" sz="4000" b="1" dirty="0" smtClean="0">
              <a:latin typeface="Calibri" panose="020F0502020204030204" pitchFamily="34" charset="0"/>
              <a:ea typeface="Calibri" panose="020F0502020204030204" pitchFamily="34" charset="0"/>
            </a:endParaRPr>
          </a:p>
          <a:p>
            <a:endParaRPr lang="en-US" sz="3200" dirty="0" smtClean="0">
              <a:latin typeface="Calibri" panose="020F0502020204030204" pitchFamily="34" charset="0"/>
              <a:ea typeface="Calibri" panose="020F0502020204030204" pitchFamily="34" charset="0"/>
            </a:endParaRPr>
          </a:p>
          <a:p>
            <a:pPr marL="514350" indent="-514350">
              <a:buAutoNum type="arabicPlain"/>
            </a:pPr>
            <a:r>
              <a:rPr lang="en-US" sz="3400" dirty="0" smtClean="0">
                <a:latin typeface="Calibri" panose="020F0502020204030204" pitchFamily="34" charset="0"/>
                <a:ea typeface="Calibri" panose="020F0502020204030204" pitchFamily="34" charset="0"/>
              </a:rPr>
              <a:t>The heavens </a:t>
            </a:r>
            <a:r>
              <a:rPr lang="en-US" sz="3400" b="1" dirty="0" smtClean="0">
                <a:solidFill>
                  <a:srgbClr val="C00000"/>
                </a:solidFill>
                <a:latin typeface="Calibri" panose="020F0502020204030204" pitchFamily="34" charset="0"/>
                <a:ea typeface="Calibri" panose="020F0502020204030204" pitchFamily="34" charset="0"/>
              </a:rPr>
              <a:t>tell with praise and celebrate </a:t>
            </a:r>
            <a:r>
              <a:rPr lang="en-US" sz="3400" dirty="0" smtClean="0">
                <a:latin typeface="Calibri" panose="020F0502020204030204" pitchFamily="34" charset="0"/>
                <a:ea typeface="Calibri" panose="020F0502020204030204" pitchFamily="34" charset="0"/>
              </a:rPr>
              <a:t>the glory of God; and the firmament </a:t>
            </a:r>
            <a:r>
              <a:rPr lang="en-US" sz="3400" b="1" dirty="0" smtClean="0">
                <a:solidFill>
                  <a:srgbClr val="C00000"/>
                </a:solidFill>
                <a:latin typeface="Calibri" panose="020F0502020204030204" pitchFamily="34" charset="0"/>
                <a:ea typeface="Calibri" panose="020F0502020204030204" pitchFamily="34" charset="0"/>
              </a:rPr>
              <a:t>proclaim and celebrate with praise the work of </a:t>
            </a:r>
            <a:r>
              <a:rPr lang="en-US" sz="3400" b="1" dirty="0" smtClean="0">
                <a:solidFill>
                  <a:srgbClr val="C00000"/>
                </a:solidFill>
                <a:latin typeface="Calibri" panose="020F0502020204030204" pitchFamily="34" charset="0"/>
                <a:ea typeface="Calibri" panose="020F0502020204030204" pitchFamily="34" charset="0"/>
              </a:rPr>
              <a:t>God</a:t>
            </a:r>
          </a:p>
          <a:p>
            <a:pPr marL="514350" indent="-514350">
              <a:buAutoNum type="arabicPlain"/>
            </a:pPr>
            <a:endParaRPr lang="en-US" sz="3400" b="1" dirty="0" smtClean="0">
              <a:solidFill>
                <a:srgbClr val="C00000"/>
              </a:solidFill>
              <a:latin typeface="Calibri" panose="020F0502020204030204" pitchFamily="34" charset="0"/>
              <a:ea typeface="Calibri" panose="020F0502020204030204" pitchFamily="34" charset="0"/>
            </a:endParaRPr>
          </a:p>
          <a:p>
            <a:pPr marL="514350" indent="-514350">
              <a:buAutoNum type="arabicPlain"/>
            </a:pPr>
            <a:r>
              <a:rPr lang="en-US" sz="3400" dirty="0" smtClean="0">
                <a:latin typeface="Calibri" panose="020F0502020204030204" pitchFamily="34" charset="0"/>
                <a:ea typeface="Calibri" panose="020F0502020204030204" pitchFamily="34" charset="0"/>
              </a:rPr>
              <a:t>Day unto day </a:t>
            </a:r>
            <a:r>
              <a:rPr lang="en-US" sz="3400" b="1" dirty="0" smtClean="0">
                <a:solidFill>
                  <a:srgbClr val="C00000"/>
                </a:solidFill>
                <a:latin typeface="Calibri" panose="020F0502020204030204" pitchFamily="34" charset="0"/>
                <a:ea typeface="Calibri" panose="020F0502020204030204" pitchFamily="34" charset="0"/>
              </a:rPr>
              <a:t>they publish poems or hymns</a:t>
            </a:r>
            <a:r>
              <a:rPr lang="en-US" sz="3400" dirty="0" smtClean="0">
                <a:latin typeface="Calibri" panose="020F0502020204030204" pitchFamily="34" charset="0"/>
                <a:ea typeface="Calibri" panose="020F0502020204030204" pitchFamily="34" charset="0"/>
              </a:rPr>
              <a:t>, and night unto night </a:t>
            </a:r>
            <a:r>
              <a:rPr lang="en-US" sz="3400" b="1" dirty="0" smtClean="0">
                <a:solidFill>
                  <a:srgbClr val="C00000"/>
                </a:solidFill>
                <a:latin typeface="Calibri" panose="020F0502020204030204" pitchFamily="34" charset="0"/>
                <a:ea typeface="Calibri" panose="020F0502020204030204" pitchFamily="34" charset="0"/>
              </a:rPr>
              <a:t>breathe out and declare discernment, understanding – the knowledge of good and evil</a:t>
            </a:r>
            <a:r>
              <a:rPr lang="en-US" sz="3400" dirty="0" smtClean="0">
                <a:latin typeface="Calibri" panose="020F0502020204030204" pitchFamily="34" charset="0"/>
                <a:ea typeface="Calibri" panose="020F0502020204030204" pitchFamily="34" charset="0"/>
              </a:rPr>
              <a:t>. </a:t>
            </a:r>
          </a:p>
          <a:p>
            <a:pPr marL="514350" indent="-514350">
              <a:buAutoNum type="arabicPlain" startAt="2"/>
            </a:pPr>
            <a:endParaRPr lang="en-US" sz="34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06514853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Image result for sunrise over israel"/>
          <p:cNvPicPr>
            <a:picLocks noChangeAspect="1" noChangeArrowheads="1"/>
          </p:cNvPicPr>
          <p:nvPr/>
        </p:nvPicPr>
        <p:blipFill rotWithShape="1">
          <a:blip r:embed="rId2">
            <a:extLst>
              <a:ext uri="{28A0092B-C50C-407E-A947-70E740481C1C}">
                <a14:useLocalDpi xmlns:a14="http://schemas.microsoft.com/office/drawing/2010/main" val="0"/>
              </a:ext>
            </a:extLst>
          </a:blip>
          <a:srcRect t="4935" b="20065"/>
          <a:stretch/>
        </p:blipFill>
        <p:spPr bwMode="auto">
          <a:xfrm>
            <a:off x="0" y="10391"/>
            <a:ext cx="12192000"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645968" y="1874727"/>
            <a:ext cx="10900063" cy="2923877"/>
          </a:xfrm>
          <a:prstGeom prst="rect">
            <a:avLst/>
          </a:prstGeom>
          <a:solidFill>
            <a:schemeClr val="bg1"/>
          </a:solidFill>
        </p:spPr>
        <p:txBody>
          <a:bodyPr wrap="square">
            <a:spAutoFit/>
          </a:bodyPr>
          <a:lstStyle/>
          <a:p>
            <a:endParaRPr lang="en-US" sz="3200" dirty="0" smtClean="0">
              <a:solidFill>
                <a:srgbClr val="001320"/>
              </a:solidFill>
              <a:latin typeface="Arimo"/>
            </a:endParaRPr>
          </a:p>
          <a:p>
            <a:r>
              <a:rPr lang="en-US" sz="3200" dirty="0" smtClean="0"/>
              <a:t>This One Ruling Body, the mystical Christ, is the Shiloh, to whom shall be the gathering of the peoples, as the </a:t>
            </a:r>
            <a:r>
              <a:rPr lang="en-US" sz="3200" dirty="0" err="1" smtClean="0"/>
              <a:t>Sceptre</a:t>
            </a:r>
            <a:r>
              <a:rPr lang="en-US" sz="3200" dirty="0" smtClean="0"/>
              <a:t> of Judah. </a:t>
            </a:r>
          </a:p>
          <a:p>
            <a:pPr algn="r"/>
            <a:endParaRPr lang="en-US" sz="3200" i="1" dirty="0" smtClean="0"/>
          </a:p>
          <a:p>
            <a:pPr algn="r"/>
            <a:r>
              <a:rPr lang="en-US" sz="2400" i="1" dirty="0" smtClean="0"/>
              <a:t>Eureka </a:t>
            </a:r>
            <a:r>
              <a:rPr lang="en-US" sz="2400" i="1" dirty="0"/>
              <a:t>vol. </a:t>
            </a:r>
            <a:r>
              <a:rPr lang="en-US" sz="2400" i="1" dirty="0" smtClean="0"/>
              <a:t>1</a:t>
            </a:r>
            <a:endParaRPr lang="en-US" sz="4000" dirty="0"/>
          </a:p>
          <a:p>
            <a:endParaRPr lang="en-US" sz="3200" dirty="0"/>
          </a:p>
        </p:txBody>
      </p:sp>
    </p:spTree>
    <p:extLst>
      <p:ext uri="{BB962C8B-B14F-4D97-AF65-F5344CB8AC3E}">
        <p14:creationId xmlns:p14="http://schemas.microsoft.com/office/powerpoint/2010/main" val="31320884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Image result for sunrise over isra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solidFill>
            <a:schemeClr val="tx1"/>
          </a:solidFill>
        </p:spPr>
      </p:pic>
    </p:spTree>
    <p:extLst>
      <p:ext uri="{BB962C8B-B14F-4D97-AF65-F5344CB8AC3E}">
        <p14:creationId xmlns:p14="http://schemas.microsoft.com/office/powerpoint/2010/main" val="17194665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Image result for sunrise over isra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solidFill>
            <a:schemeClr val="tx1"/>
          </a:solidFill>
        </p:spPr>
      </p:pic>
      <p:sp>
        <p:nvSpPr>
          <p:cNvPr id="3" name="Rectangle 2"/>
          <p:cNvSpPr/>
          <p:nvPr/>
        </p:nvSpPr>
        <p:spPr>
          <a:xfrm>
            <a:off x="645968" y="1874727"/>
            <a:ext cx="10900063" cy="3108543"/>
          </a:xfrm>
          <a:prstGeom prst="rect">
            <a:avLst/>
          </a:prstGeom>
          <a:solidFill>
            <a:schemeClr val="bg1"/>
          </a:solidFill>
        </p:spPr>
        <p:txBody>
          <a:bodyPr wrap="square">
            <a:spAutoFit/>
          </a:bodyPr>
          <a:lstStyle/>
          <a:p>
            <a:r>
              <a:rPr lang="en-US" sz="3600" b="1" dirty="0" smtClean="0">
                <a:latin typeface="Calibri" panose="020F0502020204030204" pitchFamily="34" charset="0"/>
                <a:ea typeface="Calibri" panose="020F0502020204030204" pitchFamily="34" charset="0"/>
              </a:rPr>
              <a:t>Revelation 22:16</a:t>
            </a:r>
            <a:endParaRPr lang="en-US" sz="3600" b="1" dirty="0">
              <a:latin typeface="Calibri" panose="020F0502020204030204" pitchFamily="34" charset="0"/>
              <a:ea typeface="Calibri" panose="020F0502020204030204" pitchFamily="34" charset="0"/>
            </a:endParaRPr>
          </a:p>
          <a:p>
            <a:endParaRPr lang="en-US" sz="3200" dirty="0" smtClean="0">
              <a:solidFill>
                <a:srgbClr val="001320"/>
              </a:solidFill>
              <a:latin typeface="Arimo"/>
            </a:endParaRPr>
          </a:p>
          <a:p>
            <a:r>
              <a:rPr lang="en-US" sz="3200" dirty="0"/>
              <a:t>"I, Jesus, have sent my angel to give you this testimony for the churches. I am the Root and the Offspring of David, and the bright Morning Star</a:t>
            </a:r>
            <a:r>
              <a:rPr lang="en-US" sz="3200" dirty="0" smtClean="0"/>
              <a:t>.“</a:t>
            </a:r>
          </a:p>
          <a:p>
            <a:endParaRPr lang="en-US" sz="3200" dirty="0"/>
          </a:p>
        </p:txBody>
      </p:sp>
    </p:spTree>
    <p:extLst>
      <p:ext uri="{BB962C8B-B14F-4D97-AF65-F5344CB8AC3E}">
        <p14:creationId xmlns:p14="http://schemas.microsoft.com/office/powerpoint/2010/main" val="287910077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Image result for sunrise over isra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solidFill>
            <a:schemeClr val="tx1"/>
          </a:solidFill>
        </p:spPr>
      </p:pic>
      <p:sp>
        <p:nvSpPr>
          <p:cNvPr id="3" name="Rectangle 2"/>
          <p:cNvSpPr/>
          <p:nvPr/>
        </p:nvSpPr>
        <p:spPr>
          <a:xfrm>
            <a:off x="645968" y="191400"/>
            <a:ext cx="10900063" cy="6370975"/>
          </a:xfrm>
          <a:prstGeom prst="rect">
            <a:avLst/>
          </a:prstGeom>
          <a:solidFill>
            <a:schemeClr val="bg1"/>
          </a:solidFill>
        </p:spPr>
        <p:txBody>
          <a:bodyPr wrap="square">
            <a:spAutoFit/>
          </a:bodyPr>
          <a:lstStyle/>
          <a:p>
            <a:endParaRPr lang="en-US" sz="3200" dirty="0" smtClean="0">
              <a:solidFill>
                <a:srgbClr val="001320"/>
              </a:solidFill>
              <a:latin typeface="Arimo"/>
            </a:endParaRPr>
          </a:p>
          <a:p>
            <a:r>
              <a:rPr lang="en-US" sz="3200" dirty="0" smtClean="0"/>
              <a:t>The Spirit, apart from Jesus, could not say this. The Spirit is the Root of David, because David and all mankind sprung from the Spirit who created them; but apart from flesh and blood, He was not “the Offspring” of David. It was necessary for the Spirit to become flesh of Judah and David’s line … to become “the offspring of David.” When he raised up the dead body named Jesus, he transformed it into spirit-body.</a:t>
            </a:r>
          </a:p>
          <a:p>
            <a:r>
              <a:rPr lang="en-US" sz="3200" dirty="0"/>
              <a:t>This became the Bright Star – the bright </a:t>
            </a:r>
            <a:r>
              <a:rPr lang="en-US" sz="3200" i="1" dirty="0"/>
              <a:t>particular</a:t>
            </a:r>
            <a:r>
              <a:rPr lang="en-US" sz="3200" dirty="0"/>
              <a:t> star – of that galaxy of stars pertaining to that morning when “</a:t>
            </a:r>
            <a:r>
              <a:rPr lang="en-US" sz="3200" i="1" dirty="0"/>
              <a:t>Israel shall do valiantly</a:t>
            </a:r>
            <a:r>
              <a:rPr lang="en-US" sz="3200" dirty="0"/>
              <a:t>;” …</a:t>
            </a:r>
          </a:p>
          <a:p>
            <a:pPr algn="r"/>
            <a:r>
              <a:rPr lang="en-US" sz="2400" i="1" dirty="0" smtClean="0"/>
              <a:t>Eureka </a:t>
            </a:r>
            <a:r>
              <a:rPr lang="en-US" sz="2400" i="1" dirty="0"/>
              <a:t>vol. </a:t>
            </a:r>
            <a:r>
              <a:rPr lang="en-US" sz="2400" i="1" dirty="0" smtClean="0"/>
              <a:t>1</a:t>
            </a:r>
          </a:p>
          <a:p>
            <a:pPr algn="r"/>
            <a:endParaRPr lang="en-US" sz="3200" dirty="0"/>
          </a:p>
        </p:txBody>
      </p:sp>
    </p:spTree>
    <p:extLst>
      <p:ext uri="{BB962C8B-B14F-4D97-AF65-F5344CB8AC3E}">
        <p14:creationId xmlns:p14="http://schemas.microsoft.com/office/powerpoint/2010/main" val="34607011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Image result for sunrise over isra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solidFill>
            <a:schemeClr val="tx1"/>
          </a:solidFill>
        </p:spPr>
      </p:pic>
      <p:sp>
        <p:nvSpPr>
          <p:cNvPr id="3" name="Rectangle 2"/>
          <p:cNvSpPr/>
          <p:nvPr/>
        </p:nvSpPr>
        <p:spPr>
          <a:xfrm>
            <a:off x="645968" y="1228396"/>
            <a:ext cx="10900063" cy="4401205"/>
          </a:xfrm>
          <a:prstGeom prst="rect">
            <a:avLst/>
          </a:prstGeom>
          <a:solidFill>
            <a:schemeClr val="bg1"/>
          </a:solidFill>
        </p:spPr>
        <p:txBody>
          <a:bodyPr wrap="square">
            <a:spAutoFit/>
          </a:bodyPr>
          <a:lstStyle/>
          <a:p>
            <a:endParaRPr lang="en-US" sz="3200" dirty="0" smtClean="0">
              <a:solidFill>
                <a:srgbClr val="001320"/>
              </a:solidFill>
              <a:latin typeface="Arimo"/>
            </a:endParaRPr>
          </a:p>
          <a:p>
            <a:r>
              <a:rPr lang="en-US" sz="3200" dirty="0" smtClean="0"/>
              <a:t>The Bright and the Morning Star, then, the Eternal Spirit glorified in Jesus, promises to give the morning star to him that overcomes …</a:t>
            </a:r>
          </a:p>
          <a:p>
            <a:endParaRPr lang="en-US" sz="3200" dirty="0"/>
          </a:p>
          <a:p>
            <a:r>
              <a:rPr lang="en-US" sz="3200" dirty="0" smtClean="0"/>
              <a:t>… He (that overcomes) will, then, be a star pertaining to the Millennial Dawn – a </a:t>
            </a:r>
            <a:r>
              <a:rPr lang="en-US" sz="3200" i="1" dirty="0" smtClean="0"/>
              <a:t>morning star</a:t>
            </a:r>
            <a:r>
              <a:rPr lang="en-US" sz="3200" dirty="0"/>
              <a:t> </a:t>
            </a:r>
            <a:r>
              <a:rPr lang="en-US" sz="3200" dirty="0" smtClean="0"/>
              <a:t>…</a:t>
            </a:r>
          </a:p>
          <a:p>
            <a:pPr algn="r"/>
            <a:r>
              <a:rPr lang="en-US" sz="2400" i="1" dirty="0" smtClean="0"/>
              <a:t>Eureka vol. 1</a:t>
            </a:r>
          </a:p>
          <a:p>
            <a:pPr algn="r"/>
            <a:endParaRPr lang="en-US" sz="3200" dirty="0"/>
          </a:p>
        </p:txBody>
      </p:sp>
    </p:spTree>
    <p:extLst>
      <p:ext uri="{BB962C8B-B14F-4D97-AF65-F5344CB8AC3E}">
        <p14:creationId xmlns:p14="http://schemas.microsoft.com/office/powerpoint/2010/main" val="80175650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5" name="TextBox 4"/>
          <p:cNvSpPr txBox="1"/>
          <p:nvPr/>
        </p:nvSpPr>
        <p:spPr>
          <a:xfrm>
            <a:off x="1433945" y="509155"/>
            <a:ext cx="9324109" cy="2339102"/>
          </a:xfrm>
          <a:prstGeom prst="rect">
            <a:avLst/>
          </a:prstGeom>
          <a:noFill/>
        </p:spPr>
        <p:txBody>
          <a:bodyPr wrap="square" rtlCol="0">
            <a:spAutoFit/>
          </a:bodyPr>
          <a:lstStyle/>
          <a:p>
            <a:pPr algn="ctr"/>
            <a:r>
              <a:rPr lang="en-US" sz="8000" b="1" dirty="0" smtClean="0">
                <a:solidFill>
                  <a:schemeClr val="bg2">
                    <a:lumMod val="50000"/>
                  </a:schemeClr>
                </a:solidFill>
              </a:rPr>
              <a:t>Between Two Rivers</a:t>
            </a:r>
          </a:p>
          <a:p>
            <a:pPr algn="ctr"/>
            <a:r>
              <a:rPr lang="en-US" sz="3300" b="1" dirty="0" smtClean="0">
                <a:solidFill>
                  <a:schemeClr val="bg2">
                    <a:lumMod val="50000"/>
                  </a:schemeClr>
                </a:solidFill>
              </a:rPr>
              <a:t>From the Sixth Seal to the First Trumpet</a:t>
            </a:r>
          </a:p>
          <a:p>
            <a:pPr algn="ctr"/>
            <a:r>
              <a:rPr lang="en-US" sz="3300" b="1" dirty="0" smtClean="0">
                <a:solidFill>
                  <a:schemeClr val="bg2">
                    <a:lumMod val="50000"/>
                  </a:schemeClr>
                </a:solidFill>
              </a:rPr>
              <a:t>311 – 411 AD</a:t>
            </a:r>
            <a:endParaRPr lang="en-US" sz="3300" b="1" dirty="0">
              <a:solidFill>
                <a:schemeClr val="bg2">
                  <a:lumMod val="50000"/>
                </a:schemeClr>
              </a:solidFill>
            </a:endParaRPr>
          </a:p>
        </p:txBody>
      </p:sp>
      <p:pic>
        <p:nvPicPr>
          <p:cNvPr id="1026" name="Picture 2" descr="Image result for the milky way over africa"/>
          <p:cNvPicPr>
            <a:picLocks noChangeAspect="1" noChangeArrowheads="1"/>
          </p:cNvPicPr>
          <p:nvPr/>
        </p:nvPicPr>
        <p:blipFill rotWithShape="1">
          <a:blip r:embed="rId2">
            <a:extLst>
              <a:ext uri="{28A0092B-C50C-407E-A947-70E740481C1C}">
                <a14:useLocalDpi xmlns:a14="http://schemas.microsoft.com/office/drawing/2010/main" val="0"/>
              </a:ext>
            </a:extLst>
          </a:blip>
          <a:srcRect l="11096" r="23118" b="7442"/>
          <a:stretch/>
        </p:blipFill>
        <p:spPr bwMode="auto">
          <a:xfrm>
            <a:off x="-10633" y="0"/>
            <a:ext cx="1220617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92196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3972" y="769895"/>
            <a:ext cx="11044052" cy="5386090"/>
          </a:xfrm>
          <a:prstGeom prst="rect">
            <a:avLst/>
          </a:prstGeom>
          <a:solidFill>
            <a:schemeClr val="bg1"/>
          </a:solidFill>
        </p:spPr>
        <p:txBody>
          <a:bodyPr wrap="square">
            <a:spAutoFit/>
          </a:bodyPr>
          <a:lstStyle/>
          <a:p>
            <a:r>
              <a:rPr lang="en-US" sz="4000" b="1" dirty="0" smtClean="0">
                <a:latin typeface="Calibri" panose="020F0502020204030204" pitchFamily="34" charset="0"/>
                <a:ea typeface="Calibri" panose="020F0502020204030204" pitchFamily="34" charset="0"/>
              </a:rPr>
              <a:t>Psalm </a:t>
            </a:r>
            <a:r>
              <a:rPr lang="en-US" sz="4000" b="1" dirty="0" smtClean="0">
                <a:latin typeface="Calibri" panose="020F0502020204030204" pitchFamily="34" charset="0"/>
                <a:ea typeface="Calibri" panose="020F0502020204030204" pitchFamily="34" charset="0"/>
              </a:rPr>
              <a:t>19 (w/Lexicon)</a:t>
            </a:r>
            <a:endParaRPr lang="en-US" sz="4000" b="1" dirty="0" smtClean="0">
              <a:latin typeface="Calibri" panose="020F0502020204030204" pitchFamily="34" charset="0"/>
              <a:ea typeface="Calibri" panose="020F0502020204030204" pitchFamily="34" charset="0"/>
            </a:endParaRPr>
          </a:p>
          <a:p>
            <a:endParaRPr lang="en-US" sz="3200" dirty="0" smtClean="0">
              <a:latin typeface="Calibri" panose="020F0502020204030204" pitchFamily="34" charset="0"/>
              <a:ea typeface="Calibri" panose="020F0502020204030204" pitchFamily="34" charset="0"/>
            </a:endParaRPr>
          </a:p>
          <a:p>
            <a:pPr marL="514350" indent="-514350">
              <a:buAutoNum type="arabicPlain"/>
            </a:pPr>
            <a:r>
              <a:rPr lang="en-US" sz="3400" dirty="0" smtClean="0">
                <a:latin typeface="Calibri" panose="020F0502020204030204" pitchFamily="34" charset="0"/>
                <a:ea typeface="Calibri" panose="020F0502020204030204" pitchFamily="34" charset="0"/>
              </a:rPr>
              <a:t>The heavens </a:t>
            </a:r>
            <a:r>
              <a:rPr lang="en-US" sz="3400" b="1" dirty="0" smtClean="0">
                <a:solidFill>
                  <a:srgbClr val="C00000"/>
                </a:solidFill>
                <a:latin typeface="Calibri" panose="020F0502020204030204" pitchFamily="34" charset="0"/>
                <a:ea typeface="Calibri" panose="020F0502020204030204" pitchFamily="34" charset="0"/>
              </a:rPr>
              <a:t>tell with praise and celebrate </a:t>
            </a:r>
            <a:r>
              <a:rPr lang="en-US" sz="3400" dirty="0" smtClean="0">
                <a:latin typeface="Calibri" panose="020F0502020204030204" pitchFamily="34" charset="0"/>
                <a:ea typeface="Calibri" panose="020F0502020204030204" pitchFamily="34" charset="0"/>
              </a:rPr>
              <a:t>the glory of God; and the firmament </a:t>
            </a:r>
            <a:r>
              <a:rPr lang="en-US" sz="3400" b="1" dirty="0" smtClean="0">
                <a:solidFill>
                  <a:srgbClr val="C00000"/>
                </a:solidFill>
                <a:latin typeface="Calibri" panose="020F0502020204030204" pitchFamily="34" charset="0"/>
                <a:ea typeface="Calibri" panose="020F0502020204030204" pitchFamily="34" charset="0"/>
              </a:rPr>
              <a:t>proclaim and celebrate with praise the work of </a:t>
            </a:r>
            <a:r>
              <a:rPr lang="en-US" sz="3400" b="1" dirty="0" smtClean="0">
                <a:solidFill>
                  <a:srgbClr val="C00000"/>
                </a:solidFill>
                <a:latin typeface="Calibri" panose="020F0502020204030204" pitchFamily="34" charset="0"/>
                <a:ea typeface="Calibri" panose="020F0502020204030204" pitchFamily="34" charset="0"/>
              </a:rPr>
              <a:t>God</a:t>
            </a:r>
          </a:p>
          <a:p>
            <a:pPr marL="514350" indent="-514350">
              <a:buAutoNum type="arabicPlain"/>
            </a:pPr>
            <a:endParaRPr lang="en-US" sz="3400" b="1" dirty="0" smtClean="0">
              <a:solidFill>
                <a:srgbClr val="C00000"/>
              </a:solidFill>
              <a:latin typeface="Calibri" panose="020F0502020204030204" pitchFamily="34" charset="0"/>
              <a:ea typeface="Calibri" panose="020F0502020204030204" pitchFamily="34" charset="0"/>
            </a:endParaRPr>
          </a:p>
          <a:p>
            <a:pPr marL="514350" indent="-514350">
              <a:buAutoNum type="arabicPlain"/>
            </a:pPr>
            <a:r>
              <a:rPr lang="en-US" sz="3400" dirty="0" smtClean="0">
                <a:latin typeface="Calibri" panose="020F0502020204030204" pitchFamily="34" charset="0"/>
                <a:ea typeface="Calibri" panose="020F0502020204030204" pitchFamily="34" charset="0"/>
              </a:rPr>
              <a:t>Day unto day </a:t>
            </a:r>
            <a:r>
              <a:rPr lang="en-US" sz="3400" b="1" dirty="0" smtClean="0">
                <a:solidFill>
                  <a:srgbClr val="C00000"/>
                </a:solidFill>
                <a:latin typeface="Calibri" panose="020F0502020204030204" pitchFamily="34" charset="0"/>
                <a:ea typeface="Calibri" panose="020F0502020204030204" pitchFamily="34" charset="0"/>
              </a:rPr>
              <a:t>they publish poems or hymns</a:t>
            </a:r>
            <a:r>
              <a:rPr lang="en-US" sz="3400" dirty="0" smtClean="0">
                <a:latin typeface="Calibri" panose="020F0502020204030204" pitchFamily="34" charset="0"/>
                <a:ea typeface="Calibri" panose="020F0502020204030204" pitchFamily="34" charset="0"/>
              </a:rPr>
              <a:t>, and night unto night </a:t>
            </a:r>
            <a:r>
              <a:rPr lang="en-US" sz="3400" b="1" dirty="0" smtClean="0">
                <a:solidFill>
                  <a:srgbClr val="C00000"/>
                </a:solidFill>
                <a:latin typeface="Calibri" panose="020F0502020204030204" pitchFamily="34" charset="0"/>
                <a:ea typeface="Calibri" panose="020F0502020204030204" pitchFamily="34" charset="0"/>
              </a:rPr>
              <a:t>breathe out and declare discernment, understanding – the knowledge of good and evil</a:t>
            </a:r>
            <a:r>
              <a:rPr lang="en-US" sz="3400" dirty="0" smtClean="0">
                <a:latin typeface="Calibri" panose="020F0502020204030204" pitchFamily="34" charset="0"/>
                <a:ea typeface="Calibri" panose="020F0502020204030204" pitchFamily="34" charset="0"/>
              </a:rPr>
              <a:t>. </a:t>
            </a:r>
          </a:p>
          <a:p>
            <a:pPr marL="514350" indent="-514350">
              <a:buAutoNum type="arabicPlain" startAt="2"/>
            </a:pPr>
            <a:endParaRPr lang="en-US" sz="34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6059838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bootes the herdsman"/>
          <p:cNvPicPr>
            <a:picLocks noChangeAspect="1" noChangeArrowheads="1"/>
          </p:cNvPicPr>
          <p:nvPr/>
        </p:nvPicPr>
        <p:blipFill rotWithShape="1">
          <a:blip r:embed="rId2">
            <a:extLst>
              <a:ext uri="{28A0092B-C50C-407E-A947-70E740481C1C}">
                <a14:useLocalDpi xmlns:a14="http://schemas.microsoft.com/office/drawing/2010/main" val="0"/>
              </a:ext>
            </a:extLst>
          </a:blip>
          <a:srcRect l="28289" r="26314"/>
          <a:stretch/>
        </p:blipFill>
        <p:spPr bwMode="auto">
          <a:xfrm>
            <a:off x="446808" y="-1515"/>
            <a:ext cx="4135582" cy="68595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4977244" y="214552"/>
            <a:ext cx="6464133" cy="5139869"/>
          </a:xfrm>
          <a:prstGeom prst="rect">
            <a:avLst/>
          </a:prstGeom>
          <a:solidFill>
            <a:schemeClr val="bg1"/>
          </a:solidFill>
        </p:spPr>
        <p:txBody>
          <a:bodyPr wrap="square">
            <a:spAutoFit/>
          </a:bodyPr>
          <a:lstStyle/>
          <a:p>
            <a:r>
              <a:rPr lang="en-US" sz="4000" b="1" dirty="0" err="1" smtClean="0">
                <a:latin typeface="Calibri" panose="020F0502020204030204" pitchFamily="34" charset="0"/>
                <a:ea typeface="Calibri" panose="020F0502020204030204" pitchFamily="34" charset="0"/>
              </a:rPr>
              <a:t>Bootes</a:t>
            </a:r>
            <a:r>
              <a:rPr lang="en-US" sz="4000" b="1" dirty="0" smtClean="0">
                <a:latin typeface="Calibri" panose="020F0502020204030204" pitchFamily="34" charset="0"/>
                <a:ea typeface="Calibri" panose="020F0502020204030204" pitchFamily="34" charset="0"/>
              </a:rPr>
              <a:t> “herdsman”</a:t>
            </a:r>
          </a:p>
          <a:p>
            <a:endParaRPr lang="en-US" sz="3600" i="1" dirty="0" smtClean="0"/>
          </a:p>
          <a:p>
            <a:pPr marL="742950" indent="-742950">
              <a:buFont typeface="+mj-lt"/>
              <a:buAutoNum type="arabicPeriod"/>
            </a:pPr>
            <a:r>
              <a:rPr lang="en-US" sz="3600" dirty="0" smtClean="0"/>
              <a:t>Arcturus: “The Coming One”</a:t>
            </a:r>
          </a:p>
          <a:p>
            <a:pPr marL="742950" indent="-742950">
              <a:buFont typeface="+mj-lt"/>
              <a:buAutoNum type="arabicPeriod"/>
            </a:pPr>
            <a:r>
              <a:rPr lang="en-US" sz="3600" dirty="0" smtClean="0"/>
              <a:t>“The Branch”   (spearhead)</a:t>
            </a:r>
          </a:p>
          <a:p>
            <a:pPr marL="742950" indent="-742950">
              <a:buFont typeface="+mj-lt"/>
              <a:buAutoNum type="arabicPeriod"/>
            </a:pPr>
            <a:r>
              <a:rPr lang="en-US" sz="3600" dirty="0" smtClean="0"/>
              <a:t>“The Preserver”   (waist)</a:t>
            </a:r>
          </a:p>
          <a:p>
            <a:pPr marL="742950" indent="-742950">
              <a:buFont typeface="+mj-lt"/>
              <a:buAutoNum type="arabicPeriod"/>
            </a:pPr>
            <a:r>
              <a:rPr lang="en-US" sz="3600" dirty="0" smtClean="0"/>
              <a:t>“Who Separates”   (knee)</a:t>
            </a:r>
          </a:p>
          <a:p>
            <a:pPr marL="742950" indent="-742950">
              <a:buFont typeface="+mj-lt"/>
              <a:buAutoNum type="arabicPeriod"/>
            </a:pPr>
            <a:r>
              <a:rPr lang="en-US" sz="3600" dirty="0" smtClean="0"/>
              <a:t>“Pierced”   (head)</a:t>
            </a:r>
          </a:p>
          <a:p>
            <a:pPr marL="742950" indent="-742950">
              <a:buFont typeface="+mj-lt"/>
              <a:buAutoNum type="arabicPeriod"/>
            </a:pPr>
            <a:endParaRPr lang="en-US" sz="3600" dirty="0" smtClean="0"/>
          </a:p>
          <a:p>
            <a:endParaRPr lang="en-US" sz="3600" dirty="0"/>
          </a:p>
        </p:txBody>
      </p:sp>
    </p:spTree>
    <p:extLst>
      <p:ext uri="{BB962C8B-B14F-4D97-AF65-F5344CB8AC3E}">
        <p14:creationId xmlns:p14="http://schemas.microsoft.com/office/powerpoint/2010/main" val="246505763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ursa major and minor constellation"/>
          <p:cNvPicPr>
            <a:picLocks noChangeAspect="1" noChangeArrowheads="1"/>
          </p:cNvPicPr>
          <p:nvPr/>
        </p:nvPicPr>
        <p:blipFill rotWithShape="1">
          <a:blip r:embed="rId2">
            <a:extLst>
              <a:ext uri="{28A0092B-C50C-407E-A947-70E740481C1C}">
                <a14:useLocalDpi xmlns:a14="http://schemas.microsoft.com/office/drawing/2010/main" val="0"/>
              </a:ext>
            </a:extLst>
          </a:blip>
          <a:srcRect b="12296"/>
          <a:stretch/>
        </p:blipFill>
        <p:spPr bwMode="auto">
          <a:xfrm>
            <a:off x="0" y="1381989"/>
            <a:ext cx="5491928" cy="35640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5727867" y="132431"/>
            <a:ext cx="6464133" cy="6617196"/>
          </a:xfrm>
          <a:prstGeom prst="rect">
            <a:avLst/>
          </a:prstGeom>
          <a:solidFill>
            <a:schemeClr val="bg1"/>
          </a:solidFill>
        </p:spPr>
        <p:txBody>
          <a:bodyPr wrap="square">
            <a:spAutoFit/>
          </a:bodyPr>
          <a:lstStyle/>
          <a:p>
            <a:r>
              <a:rPr lang="en-US" sz="4000" b="1" dirty="0" err="1" smtClean="0">
                <a:latin typeface="Calibri" panose="020F0502020204030204" pitchFamily="34" charset="0"/>
                <a:ea typeface="Calibri" panose="020F0502020204030204" pitchFamily="34" charset="0"/>
              </a:rPr>
              <a:t>Ursa</a:t>
            </a:r>
            <a:r>
              <a:rPr lang="en-US" sz="4000" b="1" dirty="0" smtClean="0">
                <a:latin typeface="Calibri" panose="020F0502020204030204" pitchFamily="34" charset="0"/>
                <a:ea typeface="Calibri" panose="020F0502020204030204" pitchFamily="34" charset="0"/>
              </a:rPr>
              <a:t> Major/</a:t>
            </a:r>
            <a:r>
              <a:rPr lang="en-US" sz="4000" b="1" dirty="0" err="1" smtClean="0">
                <a:latin typeface="Calibri" panose="020F0502020204030204" pitchFamily="34" charset="0"/>
                <a:ea typeface="Calibri" panose="020F0502020204030204" pitchFamily="34" charset="0"/>
              </a:rPr>
              <a:t>Ursa</a:t>
            </a:r>
            <a:r>
              <a:rPr lang="en-US" sz="4000" b="1" dirty="0" smtClean="0">
                <a:latin typeface="Calibri" panose="020F0502020204030204" pitchFamily="34" charset="0"/>
                <a:ea typeface="Calibri" panose="020F0502020204030204" pitchFamily="34" charset="0"/>
              </a:rPr>
              <a:t> Minor “the greater/lesser sheepfold”</a:t>
            </a:r>
          </a:p>
          <a:p>
            <a:endParaRPr lang="en-US" sz="3600" i="1" dirty="0" smtClean="0"/>
          </a:p>
          <a:p>
            <a:pPr marL="742950" indent="-742950">
              <a:buFont typeface="+mj-lt"/>
              <a:buAutoNum type="arabicPeriod"/>
            </a:pPr>
            <a:r>
              <a:rPr lang="en-US" sz="3400" dirty="0" smtClean="0"/>
              <a:t>Polaris “The Heavenly Position”</a:t>
            </a:r>
          </a:p>
          <a:p>
            <a:pPr marL="742950" indent="-742950">
              <a:buFont typeface="+mj-lt"/>
              <a:buAutoNum type="arabicPeriod"/>
            </a:pPr>
            <a:r>
              <a:rPr lang="en-US" sz="3400" dirty="0" smtClean="0"/>
              <a:t>“Waiting on Him who cometh”</a:t>
            </a:r>
          </a:p>
          <a:p>
            <a:pPr marL="742950" indent="-742950">
              <a:buFont typeface="+mj-lt"/>
              <a:buAutoNum type="arabicPeriod"/>
            </a:pPr>
            <a:r>
              <a:rPr lang="en-US" sz="3400" dirty="0" smtClean="0"/>
              <a:t>“The young”</a:t>
            </a:r>
          </a:p>
          <a:p>
            <a:pPr marL="742950" indent="-742950">
              <a:buFont typeface="+mj-lt"/>
              <a:buAutoNum type="arabicPeriod"/>
            </a:pPr>
            <a:r>
              <a:rPr lang="en-US" sz="3400" dirty="0" smtClean="0"/>
              <a:t>“The redeemed assembly”</a:t>
            </a:r>
          </a:p>
          <a:p>
            <a:pPr marL="742950" indent="-742950">
              <a:buFont typeface="+mj-lt"/>
              <a:buAutoNum type="arabicPeriod"/>
            </a:pPr>
            <a:r>
              <a:rPr lang="en-US" sz="3400" dirty="0" smtClean="0"/>
              <a:t>“Stronghold of the saved”</a:t>
            </a:r>
          </a:p>
          <a:p>
            <a:pPr marL="742950" indent="-742950">
              <a:buFont typeface="+mj-lt"/>
              <a:buAutoNum type="arabicPeriod"/>
            </a:pPr>
            <a:r>
              <a:rPr lang="en-US" sz="3400" dirty="0" smtClean="0"/>
              <a:t>“Flock/purchased”</a:t>
            </a:r>
          </a:p>
          <a:p>
            <a:pPr marL="742950" indent="-742950">
              <a:buFont typeface="+mj-lt"/>
              <a:buAutoNum type="arabicPeriod"/>
            </a:pPr>
            <a:r>
              <a:rPr lang="en-US" sz="3400" dirty="0" smtClean="0"/>
              <a:t>“Guarded/numbered/named”</a:t>
            </a:r>
          </a:p>
          <a:p>
            <a:pPr marL="742950" indent="-742950">
              <a:buFont typeface="+mj-lt"/>
              <a:buAutoNum type="arabicPeriod"/>
            </a:pPr>
            <a:r>
              <a:rPr lang="en-US" sz="3400" dirty="0" smtClean="0"/>
              <a:t>“Multitude”</a:t>
            </a:r>
          </a:p>
          <a:p>
            <a:pPr marL="742950" indent="-742950">
              <a:buFont typeface="+mj-lt"/>
              <a:buAutoNum type="arabicPeriod"/>
            </a:pPr>
            <a:r>
              <a:rPr lang="en-US" sz="3400" dirty="0" smtClean="0"/>
              <a:t>“Protected/covered”</a:t>
            </a:r>
            <a:endParaRPr lang="en-US" sz="3600" dirty="0"/>
          </a:p>
        </p:txBody>
      </p:sp>
    </p:spTree>
    <p:extLst>
      <p:ext uri="{BB962C8B-B14F-4D97-AF65-F5344CB8AC3E}">
        <p14:creationId xmlns:p14="http://schemas.microsoft.com/office/powerpoint/2010/main" val="323083757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celestial orion drawing"/>
          <p:cNvPicPr>
            <a:picLocks noChangeAspect="1" noChangeArrowheads="1"/>
          </p:cNvPicPr>
          <p:nvPr/>
        </p:nvPicPr>
        <p:blipFill rotWithShape="1">
          <a:blip r:embed="rId3">
            <a:extLst>
              <a:ext uri="{28A0092B-C50C-407E-A947-70E740481C1C}">
                <a14:useLocalDpi xmlns:a14="http://schemas.microsoft.com/office/drawing/2010/main" val="0"/>
              </a:ext>
            </a:extLst>
          </a:blip>
          <a:srcRect t="1140" b="15507"/>
          <a:stretch/>
        </p:blipFill>
        <p:spPr bwMode="auto">
          <a:xfrm>
            <a:off x="2296102" y="0"/>
            <a:ext cx="9895898" cy="68372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4" descr="Image result for orion constellation artistic"/>
          <p:cNvPicPr>
            <a:picLocks noChangeAspect="1" noChangeArrowheads="1"/>
          </p:cNvPicPr>
          <p:nvPr/>
        </p:nvPicPr>
        <p:blipFill rotWithShape="1">
          <a:blip r:embed="rId4">
            <a:extLst>
              <a:ext uri="{28A0092B-C50C-407E-A947-70E740481C1C}">
                <a14:useLocalDpi xmlns:a14="http://schemas.microsoft.com/office/drawing/2010/main" val="0"/>
              </a:ext>
            </a:extLst>
          </a:blip>
          <a:srcRect l="3097" r="16359"/>
          <a:stretch/>
        </p:blipFill>
        <p:spPr bwMode="auto">
          <a:xfrm>
            <a:off x="270162" y="636385"/>
            <a:ext cx="4270663" cy="59826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4810988" y="636385"/>
            <a:ext cx="7100455" cy="4924425"/>
          </a:xfrm>
          <a:prstGeom prst="rect">
            <a:avLst/>
          </a:prstGeom>
          <a:solidFill>
            <a:schemeClr val="bg1"/>
          </a:solidFill>
        </p:spPr>
        <p:txBody>
          <a:bodyPr wrap="square">
            <a:spAutoFit/>
          </a:bodyPr>
          <a:lstStyle/>
          <a:p>
            <a:r>
              <a:rPr lang="en-US" sz="4000" b="1" dirty="0" smtClean="0">
                <a:latin typeface="Calibri" panose="020F0502020204030204" pitchFamily="34" charset="0"/>
                <a:ea typeface="Calibri" panose="020F0502020204030204" pitchFamily="34" charset="0"/>
              </a:rPr>
              <a:t>Orion “Coming forth as light”</a:t>
            </a:r>
          </a:p>
          <a:p>
            <a:endParaRPr lang="en-US" sz="3600" i="1" dirty="0" smtClean="0"/>
          </a:p>
          <a:p>
            <a:pPr marL="742950" indent="-742950">
              <a:buFont typeface="+mj-lt"/>
              <a:buAutoNum type="arabicPeriod"/>
            </a:pPr>
            <a:r>
              <a:rPr lang="en-US" sz="3400" dirty="0" err="1" smtClean="0"/>
              <a:t>Betelgeux</a:t>
            </a:r>
            <a:r>
              <a:rPr lang="en-US" sz="3400" dirty="0" smtClean="0"/>
              <a:t> “the coming of the branch”</a:t>
            </a:r>
          </a:p>
          <a:p>
            <a:pPr marL="742950" indent="-742950">
              <a:buFont typeface="+mj-lt"/>
              <a:buAutoNum type="arabicPeriod"/>
            </a:pPr>
            <a:r>
              <a:rPr lang="en-US" sz="3400" dirty="0" smtClean="0"/>
              <a:t>Rigel “the foot that </a:t>
            </a:r>
            <a:r>
              <a:rPr lang="en-US" sz="3400" dirty="0" err="1" smtClean="0"/>
              <a:t>crusheth</a:t>
            </a:r>
            <a:r>
              <a:rPr lang="en-US" sz="3400" dirty="0" smtClean="0"/>
              <a:t>”</a:t>
            </a:r>
          </a:p>
          <a:p>
            <a:pPr marL="742950" indent="-742950">
              <a:buFont typeface="+mj-lt"/>
              <a:buAutoNum type="arabicPeriod"/>
            </a:pPr>
            <a:r>
              <a:rPr lang="en-US" sz="3400" dirty="0" smtClean="0"/>
              <a:t>Bellatrix “quickly coming”</a:t>
            </a:r>
          </a:p>
          <a:p>
            <a:pPr marL="742950" indent="-742950">
              <a:buFont typeface="+mj-lt"/>
              <a:buAutoNum type="arabicPeriod"/>
            </a:pPr>
            <a:r>
              <a:rPr lang="en-US" sz="3400" dirty="0" smtClean="0"/>
              <a:t>Al </a:t>
            </a:r>
            <a:r>
              <a:rPr lang="en-US" sz="3400" dirty="0" err="1" smtClean="0"/>
              <a:t>Nitak</a:t>
            </a:r>
            <a:r>
              <a:rPr lang="en-US" sz="3400" dirty="0" smtClean="0"/>
              <a:t> “the wounded One”</a:t>
            </a:r>
          </a:p>
          <a:p>
            <a:pPr marL="742950" indent="-742950">
              <a:buFont typeface="+mj-lt"/>
              <a:buAutoNum type="arabicPeriod"/>
            </a:pPr>
            <a:r>
              <a:rPr lang="en-US" sz="3400" dirty="0" smtClean="0"/>
              <a:t>Saiph “bruised”</a:t>
            </a:r>
          </a:p>
          <a:p>
            <a:pPr marL="742950" indent="-742950">
              <a:buFont typeface="+mj-lt"/>
              <a:buAutoNum type="arabicPeriod"/>
            </a:pPr>
            <a:endParaRPr lang="en-US" sz="3400" dirty="0" smtClean="0"/>
          </a:p>
        </p:txBody>
      </p:sp>
    </p:spTree>
    <p:extLst>
      <p:ext uri="{BB962C8B-B14F-4D97-AF65-F5344CB8AC3E}">
        <p14:creationId xmlns:p14="http://schemas.microsoft.com/office/powerpoint/2010/main" val="33011356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3972" y="980872"/>
            <a:ext cx="11044052" cy="5078313"/>
          </a:xfrm>
          <a:prstGeom prst="rect">
            <a:avLst/>
          </a:prstGeom>
          <a:solidFill>
            <a:schemeClr val="bg1"/>
          </a:solidFill>
        </p:spPr>
        <p:txBody>
          <a:bodyPr wrap="square">
            <a:spAutoFit/>
          </a:bodyPr>
          <a:lstStyle/>
          <a:p>
            <a:r>
              <a:rPr lang="en-US" sz="4000" b="1" dirty="0" smtClean="0">
                <a:latin typeface="Calibri" panose="020F0502020204030204" pitchFamily="34" charset="0"/>
                <a:ea typeface="Calibri" panose="020F0502020204030204" pitchFamily="34" charset="0"/>
              </a:rPr>
              <a:t>Job 9:9</a:t>
            </a:r>
          </a:p>
          <a:p>
            <a:endParaRPr lang="en-US" sz="4000" dirty="0" smtClean="0">
              <a:latin typeface="Calibri" panose="020F0502020204030204" pitchFamily="34" charset="0"/>
              <a:ea typeface="Calibri" panose="020F0502020204030204" pitchFamily="34" charset="0"/>
            </a:endParaRPr>
          </a:p>
          <a:p>
            <a:r>
              <a:rPr lang="en-US" sz="3600" dirty="0">
                <a:solidFill>
                  <a:srgbClr val="001320"/>
                </a:solidFill>
                <a:latin typeface="Arimo"/>
              </a:rPr>
              <a:t>Which </a:t>
            </a:r>
            <a:r>
              <a:rPr lang="en-US" sz="3600" dirty="0" err="1">
                <a:solidFill>
                  <a:srgbClr val="001320"/>
                </a:solidFill>
                <a:latin typeface="Arimo"/>
              </a:rPr>
              <a:t>maketh</a:t>
            </a:r>
            <a:r>
              <a:rPr lang="en-US" sz="3600" dirty="0">
                <a:solidFill>
                  <a:srgbClr val="001320"/>
                </a:solidFill>
                <a:latin typeface="Arimo"/>
              </a:rPr>
              <a:t> Arcturus, Orion, and Pleiades, and the chambers of the </a:t>
            </a:r>
            <a:r>
              <a:rPr lang="en-US" sz="3600" dirty="0" smtClean="0">
                <a:solidFill>
                  <a:srgbClr val="001320"/>
                </a:solidFill>
                <a:latin typeface="Arimo"/>
              </a:rPr>
              <a:t>south.  </a:t>
            </a:r>
            <a:r>
              <a:rPr lang="en-US" sz="2400" i="1" dirty="0" smtClean="0">
                <a:latin typeface="Calibri" panose="020F0502020204030204" pitchFamily="34" charset="0"/>
                <a:ea typeface="Calibri" panose="020F0502020204030204" pitchFamily="34" charset="0"/>
              </a:rPr>
              <a:t>KJV</a:t>
            </a:r>
            <a:endParaRPr lang="en-US" sz="3600" i="1" dirty="0"/>
          </a:p>
          <a:p>
            <a:endParaRPr lang="en-US" sz="3200" dirty="0" smtClean="0">
              <a:solidFill>
                <a:srgbClr val="001320"/>
              </a:solidFill>
              <a:latin typeface="Arimo"/>
            </a:endParaRPr>
          </a:p>
          <a:p>
            <a:endParaRPr lang="en-US" sz="3200" dirty="0">
              <a:solidFill>
                <a:srgbClr val="001320"/>
              </a:solidFill>
              <a:latin typeface="Arimo"/>
            </a:endParaRPr>
          </a:p>
          <a:p>
            <a:r>
              <a:rPr lang="en-US" sz="3600" dirty="0">
                <a:solidFill>
                  <a:srgbClr val="001320"/>
                </a:solidFill>
                <a:latin typeface="Arimo"/>
              </a:rPr>
              <a:t>He is the Maker of the Bear and Orion, the Pleiades and the constellations of the south</a:t>
            </a:r>
            <a:r>
              <a:rPr lang="en-US" sz="3600" dirty="0" smtClean="0">
                <a:solidFill>
                  <a:srgbClr val="001320"/>
                </a:solidFill>
                <a:latin typeface="Arimo"/>
              </a:rPr>
              <a:t>.  </a:t>
            </a:r>
            <a:r>
              <a:rPr lang="en-US" sz="2400" i="1" dirty="0" smtClean="0">
                <a:latin typeface="Calibri" panose="020F0502020204030204" pitchFamily="34" charset="0"/>
                <a:ea typeface="Calibri" panose="020F0502020204030204" pitchFamily="34" charset="0"/>
              </a:rPr>
              <a:t>NIV</a:t>
            </a:r>
          </a:p>
          <a:p>
            <a:endParaRPr lang="en-US" sz="3600" i="1" dirty="0"/>
          </a:p>
        </p:txBody>
      </p:sp>
    </p:spTree>
    <p:extLst>
      <p:ext uri="{BB962C8B-B14F-4D97-AF65-F5344CB8AC3E}">
        <p14:creationId xmlns:p14="http://schemas.microsoft.com/office/powerpoint/2010/main" val="253161370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Image result for orion hubble"/>
          <p:cNvPicPr>
            <a:picLocks noChangeAspect="1" noChangeArrowheads="1"/>
          </p:cNvPicPr>
          <p:nvPr/>
        </p:nvPicPr>
        <p:blipFill rotWithShape="1">
          <a:blip r:embed="rId2">
            <a:extLst>
              <a:ext uri="{28A0092B-C50C-407E-A947-70E740481C1C}">
                <a14:useLocalDpi xmlns:a14="http://schemas.microsoft.com/office/drawing/2010/main" val="0"/>
              </a:ext>
            </a:extLst>
          </a:blip>
          <a:srcRect t="39561" b="2456"/>
          <a:stretch/>
        </p:blipFill>
        <p:spPr bwMode="auto">
          <a:xfrm>
            <a:off x="176645" y="-10392"/>
            <a:ext cx="11845636" cy="68683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86298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Image result for sunrise over isra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solidFill>
            <a:schemeClr val="tx1"/>
          </a:solidFill>
        </p:spPr>
      </p:pic>
      <p:sp>
        <p:nvSpPr>
          <p:cNvPr id="3" name="Rectangle 2"/>
          <p:cNvSpPr/>
          <p:nvPr/>
        </p:nvSpPr>
        <p:spPr>
          <a:xfrm>
            <a:off x="645968" y="1228396"/>
            <a:ext cx="10900063" cy="4893647"/>
          </a:xfrm>
          <a:prstGeom prst="rect">
            <a:avLst/>
          </a:prstGeom>
          <a:solidFill>
            <a:schemeClr val="bg1"/>
          </a:solidFill>
        </p:spPr>
        <p:txBody>
          <a:bodyPr wrap="square">
            <a:spAutoFit/>
          </a:bodyPr>
          <a:lstStyle/>
          <a:p>
            <a:endParaRPr lang="en-US" sz="3200" dirty="0" smtClean="0">
              <a:solidFill>
                <a:srgbClr val="001320"/>
              </a:solidFill>
              <a:latin typeface="Arimo"/>
            </a:endParaRPr>
          </a:p>
          <a:p>
            <a:r>
              <a:rPr lang="en-US" sz="3200" dirty="0" smtClean="0"/>
              <a:t>Of all the Stars in the New Heavens, Jesus will be the brightest; for in all things it is the Father’s will and pleasure, not only that all the fullness shall dwell in him, but that he also shall have the preeminence …</a:t>
            </a:r>
          </a:p>
          <a:p>
            <a:r>
              <a:rPr lang="en-US" sz="3200" dirty="0" smtClean="0"/>
              <a:t>He that overcomes, to him it shall be given to be one of these – a splendid one sparkling in the glory of the great and fearful Name of Yahweh Elohim.</a:t>
            </a:r>
          </a:p>
          <a:p>
            <a:pPr algn="r"/>
            <a:r>
              <a:rPr lang="en-US" sz="2400" i="1" dirty="0" smtClean="0"/>
              <a:t>Eureka vol. 1</a:t>
            </a:r>
          </a:p>
          <a:p>
            <a:pPr algn="r"/>
            <a:endParaRPr lang="en-US" sz="3200" dirty="0"/>
          </a:p>
        </p:txBody>
      </p:sp>
    </p:spTree>
    <p:extLst>
      <p:ext uri="{BB962C8B-B14F-4D97-AF65-F5344CB8AC3E}">
        <p14:creationId xmlns:p14="http://schemas.microsoft.com/office/powerpoint/2010/main" val="3780884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3972" y="980872"/>
            <a:ext cx="11044052" cy="5078313"/>
          </a:xfrm>
          <a:prstGeom prst="rect">
            <a:avLst/>
          </a:prstGeom>
          <a:solidFill>
            <a:schemeClr val="bg1"/>
          </a:solidFill>
        </p:spPr>
        <p:txBody>
          <a:bodyPr wrap="square">
            <a:spAutoFit/>
          </a:bodyPr>
          <a:lstStyle/>
          <a:p>
            <a:r>
              <a:rPr lang="en-US" sz="4000" b="1" dirty="0" smtClean="0">
                <a:latin typeface="Calibri" panose="020F0502020204030204" pitchFamily="34" charset="0"/>
                <a:ea typeface="Calibri" panose="020F0502020204030204" pitchFamily="34" charset="0"/>
              </a:rPr>
              <a:t>Job 38:31</a:t>
            </a:r>
          </a:p>
          <a:p>
            <a:endParaRPr lang="en-US" sz="4000" dirty="0" smtClean="0">
              <a:latin typeface="Calibri" panose="020F0502020204030204" pitchFamily="34" charset="0"/>
              <a:ea typeface="Calibri" panose="020F0502020204030204" pitchFamily="34" charset="0"/>
            </a:endParaRPr>
          </a:p>
          <a:p>
            <a:r>
              <a:rPr lang="en-US" sz="3600" dirty="0">
                <a:solidFill>
                  <a:srgbClr val="001320"/>
                </a:solidFill>
                <a:latin typeface="Arimo"/>
              </a:rPr>
              <a:t>Canst thou bind the sweet influences of Pleiades, or loose the bands of Orion? </a:t>
            </a:r>
            <a:r>
              <a:rPr lang="en-US" sz="2400" i="1" dirty="0" smtClean="0">
                <a:latin typeface="Calibri" panose="020F0502020204030204" pitchFamily="34" charset="0"/>
                <a:ea typeface="Calibri" panose="020F0502020204030204" pitchFamily="34" charset="0"/>
              </a:rPr>
              <a:t>KJV</a:t>
            </a:r>
            <a:endParaRPr lang="en-US" sz="3600" i="1" dirty="0"/>
          </a:p>
          <a:p>
            <a:endParaRPr lang="en-US" sz="3200" dirty="0" smtClean="0">
              <a:solidFill>
                <a:srgbClr val="001320"/>
              </a:solidFill>
              <a:latin typeface="Arimo"/>
            </a:endParaRPr>
          </a:p>
          <a:p>
            <a:endParaRPr lang="en-US" sz="3200" dirty="0">
              <a:solidFill>
                <a:srgbClr val="001320"/>
              </a:solidFill>
              <a:latin typeface="Arimo"/>
            </a:endParaRPr>
          </a:p>
          <a:p>
            <a:r>
              <a:rPr lang="en-US" sz="3600" dirty="0">
                <a:solidFill>
                  <a:srgbClr val="001320"/>
                </a:solidFill>
                <a:latin typeface="Arimo"/>
              </a:rPr>
              <a:t>"Can you bind the chains of the Pleiades? Can you loosen Orion's </a:t>
            </a:r>
            <a:r>
              <a:rPr lang="en-US" sz="3600" dirty="0" smtClean="0">
                <a:solidFill>
                  <a:srgbClr val="001320"/>
                </a:solidFill>
                <a:latin typeface="Arimo"/>
              </a:rPr>
              <a:t>belt?</a:t>
            </a:r>
            <a:r>
              <a:rPr lang="en-US" sz="3600" dirty="0" smtClean="0"/>
              <a:t>  </a:t>
            </a:r>
            <a:r>
              <a:rPr lang="en-US" sz="2400" i="1" dirty="0" smtClean="0">
                <a:latin typeface="Calibri" panose="020F0502020204030204" pitchFamily="34" charset="0"/>
                <a:ea typeface="Calibri" panose="020F0502020204030204" pitchFamily="34" charset="0"/>
              </a:rPr>
              <a:t>NIV</a:t>
            </a:r>
          </a:p>
          <a:p>
            <a:endParaRPr lang="en-US" sz="3600" i="1" dirty="0"/>
          </a:p>
        </p:txBody>
      </p:sp>
    </p:spTree>
    <p:extLst>
      <p:ext uri="{BB962C8B-B14F-4D97-AF65-F5344CB8AC3E}">
        <p14:creationId xmlns:p14="http://schemas.microsoft.com/office/powerpoint/2010/main" val="9050388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3972" y="980872"/>
            <a:ext cx="11044052" cy="5078313"/>
          </a:xfrm>
          <a:prstGeom prst="rect">
            <a:avLst/>
          </a:prstGeom>
          <a:solidFill>
            <a:schemeClr val="bg1"/>
          </a:solidFill>
        </p:spPr>
        <p:txBody>
          <a:bodyPr wrap="square">
            <a:spAutoFit/>
          </a:bodyPr>
          <a:lstStyle/>
          <a:p>
            <a:r>
              <a:rPr lang="en-US" sz="4000" b="1" dirty="0" smtClean="0">
                <a:latin typeface="Calibri" panose="020F0502020204030204" pitchFamily="34" charset="0"/>
                <a:ea typeface="Calibri" panose="020F0502020204030204" pitchFamily="34" charset="0"/>
              </a:rPr>
              <a:t>Job 38:32</a:t>
            </a:r>
          </a:p>
          <a:p>
            <a:endParaRPr lang="en-US" sz="4000" dirty="0" smtClean="0">
              <a:latin typeface="Calibri" panose="020F0502020204030204" pitchFamily="34" charset="0"/>
              <a:ea typeface="Calibri" panose="020F0502020204030204" pitchFamily="34" charset="0"/>
            </a:endParaRPr>
          </a:p>
          <a:p>
            <a:r>
              <a:rPr lang="en-US" sz="3600" dirty="0">
                <a:solidFill>
                  <a:srgbClr val="001320"/>
                </a:solidFill>
                <a:latin typeface="Arimo"/>
              </a:rPr>
              <a:t>Canst thou bring forth </a:t>
            </a:r>
            <a:r>
              <a:rPr lang="en-US" sz="3600" dirty="0" err="1">
                <a:solidFill>
                  <a:srgbClr val="001320"/>
                </a:solidFill>
                <a:latin typeface="Arimo"/>
              </a:rPr>
              <a:t>Mazzaroth</a:t>
            </a:r>
            <a:r>
              <a:rPr lang="en-US" sz="3600" dirty="0">
                <a:solidFill>
                  <a:srgbClr val="001320"/>
                </a:solidFill>
                <a:latin typeface="Arimo"/>
              </a:rPr>
              <a:t> in his season? or canst thou guide Arcturus with his </a:t>
            </a:r>
            <a:r>
              <a:rPr lang="en-US" sz="3600" dirty="0" smtClean="0">
                <a:solidFill>
                  <a:srgbClr val="001320"/>
                </a:solidFill>
                <a:latin typeface="Arimo"/>
              </a:rPr>
              <a:t>sons?</a:t>
            </a:r>
            <a:r>
              <a:rPr lang="en-US" sz="3600" dirty="0" smtClean="0"/>
              <a:t>  </a:t>
            </a:r>
            <a:r>
              <a:rPr lang="en-US" sz="2400" i="1" dirty="0" smtClean="0">
                <a:latin typeface="Calibri" panose="020F0502020204030204" pitchFamily="34" charset="0"/>
                <a:ea typeface="Calibri" panose="020F0502020204030204" pitchFamily="34" charset="0"/>
              </a:rPr>
              <a:t>KJV</a:t>
            </a:r>
            <a:endParaRPr lang="en-US" sz="3600" i="1" dirty="0"/>
          </a:p>
          <a:p>
            <a:endParaRPr lang="en-US" sz="3200" dirty="0" smtClean="0">
              <a:solidFill>
                <a:srgbClr val="001320"/>
              </a:solidFill>
              <a:latin typeface="Arimo"/>
            </a:endParaRPr>
          </a:p>
          <a:p>
            <a:endParaRPr lang="en-US" sz="3200" dirty="0">
              <a:solidFill>
                <a:srgbClr val="001320"/>
              </a:solidFill>
              <a:latin typeface="Arimo"/>
            </a:endParaRPr>
          </a:p>
          <a:p>
            <a:r>
              <a:rPr lang="en-US" sz="3600" dirty="0">
                <a:solidFill>
                  <a:srgbClr val="001320"/>
                </a:solidFill>
                <a:latin typeface="Arimo"/>
              </a:rPr>
              <a:t>Can you bring forth the constellations in their seasons or lead out the Bear with its </a:t>
            </a:r>
            <a:r>
              <a:rPr lang="en-US" sz="3600" dirty="0" smtClean="0">
                <a:solidFill>
                  <a:srgbClr val="001320"/>
                </a:solidFill>
                <a:latin typeface="Arimo"/>
              </a:rPr>
              <a:t>cubs?</a:t>
            </a:r>
            <a:r>
              <a:rPr lang="en-US" sz="3600" dirty="0" smtClean="0"/>
              <a:t>  </a:t>
            </a:r>
            <a:r>
              <a:rPr lang="en-US" sz="2400" i="1" dirty="0" smtClean="0">
                <a:latin typeface="Calibri" panose="020F0502020204030204" pitchFamily="34" charset="0"/>
                <a:ea typeface="Calibri" panose="020F0502020204030204" pitchFamily="34" charset="0"/>
              </a:rPr>
              <a:t>NIV</a:t>
            </a:r>
          </a:p>
          <a:p>
            <a:endParaRPr lang="en-US" sz="3600" i="1" dirty="0"/>
          </a:p>
        </p:txBody>
      </p:sp>
    </p:spTree>
    <p:extLst>
      <p:ext uri="{BB962C8B-B14F-4D97-AF65-F5344CB8AC3E}">
        <p14:creationId xmlns:p14="http://schemas.microsoft.com/office/powerpoint/2010/main" val="653471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01236" y="335845"/>
            <a:ext cx="11044052" cy="6186309"/>
          </a:xfrm>
          <a:prstGeom prst="rect">
            <a:avLst/>
          </a:prstGeom>
          <a:solidFill>
            <a:schemeClr val="bg1"/>
          </a:solidFill>
        </p:spPr>
        <p:txBody>
          <a:bodyPr wrap="square">
            <a:spAutoFit/>
          </a:bodyPr>
          <a:lstStyle/>
          <a:p>
            <a:r>
              <a:rPr lang="en-US" sz="4000" b="1" dirty="0" smtClean="0">
                <a:latin typeface="Calibri" panose="020F0502020204030204" pitchFamily="34" charset="0"/>
                <a:ea typeface="Calibri" panose="020F0502020204030204" pitchFamily="34" charset="0"/>
              </a:rPr>
              <a:t>Amos 5:8</a:t>
            </a:r>
          </a:p>
          <a:p>
            <a:r>
              <a:rPr lang="en-US" sz="3600" i="1" dirty="0" smtClean="0">
                <a:solidFill>
                  <a:srgbClr val="001320"/>
                </a:solidFill>
                <a:latin typeface="Arimo"/>
              </a:rPr>
              <a:t>Seek </a:t>
            </a:r>
            <a:r>
              <a:rPr lang="en-US" sz="3600" i="1" dirty="0">
                <a:solidFill>
                  <a:srgbClr val="001320"/>
                </a:solidFill>
                <a:latin typeface="Arimo"/>
              </a:rPr>
              <a:t>him</a:t>
            </a:r>
            <a:r>
              <a:rPr lang="en-US" sz="3600" dirty="0">
                <a:solidFill>
                  <a:srgbClr val="001320"/>
                </a:solidFill>
                <a:latin typeface="Arimo"/>
              </a:rPr>
              <a:t> that </a:t>
            </a:r>
            <a:r>
              <a:rPr lang="en-US" sz="3600" dirty="0" err="1">
                <a:solidFill>
                  <a:srgbClr val="001320"/>
                </a:solidFill>
                <a:latin typeface="Arimo"/>
              </a:rPr>
              <a:t>maketh</a:t>
            </a:r>
            <a:r>
              <a:rPr lang="en-US" sz="3600" dirty="0">
                <a:solidFill>
                  <a:srgbClr val="001320"/>
                </a:solidFill>
                <a:latin typeface="Arimo"/>
              </a:rPr>
              <a:t> the seven stars and Orion, and </a:t>
            </a:r>
            <a:r>
              <a:rPr lang="en-US" sz="3600" dirty="0" err="1">
                <a:solidFill>
                  <a:srgbClr val="001320"/>
                </a:solidFill>
                <a:latin typeface="Arimo"/>
              </a:rPr>
              <a:t>turneth</a:t>
            </a:r>
            <a:r>
              <a:rPr lang="en-US" sz="3600" dirty="0">
                <a:solidFill>
                  <a:srgbClr val="001320"/>
                </a:solidFill>
                <a:latin typeface="Arimo"/>
              </a:rPr>
              <a:t> the shadow of death into the morning, and </a:t>
            </a:r>
            <a:r>
              <a:rPr lang="en-US" sz="3600" dirty="0" err="1">
                <a:solidFill>
                  <a:srgbClr val="001320"/>
                </a:solidFill>
                <a:latin typeface="Arimo"/>
              </a:rPr>
              <a:t>maketh</a:t>
            </a:r>
            <a:r>
              <a:rPr lang="en-US" sz="3600" dirty="0">
                <a:solidFill>
                  <a:srgbClr val="001320"/>
                </a:solidFill>
                <a:latin typeface="Arimo"/>
              </a:rPr>
              <a:t> the day dark with night: that </a:t>
            </a:r>
            <a:r>
              <a:rPr lang="en-US" sz="3600" dirty="0" err="1">
                <a:solidFill>
                  <a:srgbClr val="001320"/>
                </a:solidFill>
                <a:latin typeface="Arimo"/>
              </a:rPr>
              <a:t>calleth</a:t>
            </a:r>
            <a:r>
              <a:rPr lang="en-US" sz="3600" dirty="0">
                <a:solidFill>
                  <a:srgbClr val="001320"/>
                </a:solidFill>
                <a:latin typeface="Arimo"/>
              </a:rPr>
              <a:t> for the waters of the sea, and </a:t>
            </a:r>
            <a:r>
              <a:rPr lang="en-US" sz="3600" dirty="0" err="1">
                <a:solidFill>
                  <a:srgbClr val="001320"/>
                </a:solidFill>
                <a:latin typeface="Arimo"/>
              </a:rPr>
              <a:t>poureth</a:t>
            </a:r>
            <a:r>
              <a:rPr lang="en-US" sz="3600" dirty="0">
                <a:solidFill>
                  <a:srgbClr val="001320"/>
                </a:solidFill>
                <a:latin typeface="Arimo"/>
              </a:rPr>
              <a:t> them out upon the face of the earth: The LORD </a:t>
            </a:r>
            <a:r>
              <a:rPr lang="en-US" sz="3600" i="1" dirty="0">
                <a:solidFill>
                  <a:srgbClr val="001320"/>
                </a:solidFill>
                <a:latin typeface="Arimo"/>
              </a:rPr>
              <a:t>is</a:t>
            </a:r>
            <a:r>
              <a:rPr lang="en-US" sz="3600" dirty="0">
                <a:solidFill>
                  <a:srgbClr val="001320"/>
                </a:solidFill>
                <a:latin typeface="Arimo"/>
              </a:rPr>
              <a:t> his </a:t>
            </a:r>
            <a:r>
              <a:rPr lang="en-US" sz="3600" dirty="0" smtClean="0">
                <a:solidFill>
                  <a:srgbClr val="001320"/>
                </a:solidFill>
                <a:latin typeface="Arimo"/>
              </a:rPr>
              <a:t>name:</a:t>
            </a:r>
            <a:r>
              <a:rPr lang="en-US" sz="3600" dirty="0" smtClean="0"/>
              <a:t>   </a:t>
            </a:r>
            <a:r>
              <a:rPr lang="en-US" sz="2400" i="1" dirty="0" smtClean="0">
                <a:latin typeface="Calibri" panose="020F0502020204030204" pitchFamily="34" charset="0"/>
                <a:ea typeface="Calibri" panose="020F0502020204030204" pitchFamily="34" charset="0"/>
              </a:rPr>
              <a:t>KJV</a:t>
            </a:r>
            <a:endParaRPr lang="en-US" sz="3600" i="1" dirty="0"/>
          </a:p>
          <a:p>
            <a:endParaRPr lang="en-US" sz="3200" dirty="0">
              <a:solidFill>
                <a:srgbClr val="001320"/>
              </a:solidFill>
              <a:latin typeface="Arimo"/>
            </a:endParaRPr>
          </a:p>
          <a:p>
            <a:r>
              <a:rPr lang="en-US" sz="3600" dirty="0">
                <a:solidFill>
                  <a:srgbClr val="001320"/>
                </a:solidFill>
                <a:latin typeface="Arimo"/>
              </a:rPr>
              <a:t>He who made the Pleiades and Orion, who turns midnight into dawn and darkens day into night, who calls for the waters of the sea and pours them out over the face of the land-- the LORD is his </a:t>
            </a:r>
            <a:r>
              <a:rPr lang="en-US" sz="3600" dirty="0" smtClean="0">
                <a:solidFill>
                  <a:srgbClr val="001320"/>
                </a:solidFill>
                <a:latin typeface="Arimo"/>
              </a:rPr>
              <a:t>name.</a:t>
            </a:r>
            <a:r>
              <a:rPr lang="en-US" sz="3600" dirty="0" smtClean="0"/>
              <a:t>  </a:t>
            </a:r>
            <a:r>
              <a:rPr lang="en-US" sz="2400" i="1" dirty="0" smtClean="0">
                <a:latin typeface="Calibri" panose="020F0502020204030204" pitchFamily="34" charset="0"/>
                <a:ea typeface="Calibri" panose="020F0502020204030204" pitchFamily="34" charset="0"/>
              </a:rPr>
              <a:t>NIV</a:t>
            </a:r>
            <a:endParaRPr lang="en-US" sz="3600" i="1" dirty="0"/>
          </a:p>
        </p:txBody>
      </p:sp>
    </p:spTree>
    <p:extLst>
      <p:ext uri="{BB962C8B-B14F-4D97-AF65-F5344CB8AC3E}">
        <p14:creationId xmlns:p14="http://schemas.microsoft.com/office/powerpoint/2010/main" val="21381804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5" name="TextBox 4"/>
          <p:cNvSpPr txBox="1"/>
          <p:nvPr/>
        </p:nvSpPr>
        <p:spPr>
          <a:xfrm>
            <a:off x="1433945" y="509155"/>
            <a:ext cx="9324109" cy="2339102"/>
          </a:xfrm>
          <a:prstGeom prst="rect">
            <a:avLst/>
          </a:prstGeom>
          <a:noFill/>
        </p:spPr>
        <p:txBody>
          <a:bodyPr wrap="square" rtlCol="0">
            <a:spAutoFit/>
          </a:bodyPr>
          <a:lstStyle/>
          <a:p>
            <a:pPr algn="ctr"/>
            <a:r>
              <a:rPr lang="en-US" sz="8000" b="1" dirty="0" smtClean="0">
                <a:solidFill>
                  <a:schemeClr val="bg2">
                    <a:lumMod val="50000"/>
                  </a:schemeClr>
                </a:solidFill>
              </a:rPr>
              <a:t>Between Two Rivers</a:t>
            </a:r>
          </a:p>
          <a:p>
            <a:pPr algn="ctr"/>
            <a:r>
              <a:rPr lang="en-US" sz="3300" b="1" dirty="0" smtClean="0">
                <a:solidFill>
                  <a:schemeClr val="bg2">
                    <a:lumMod val="50000"/>
                  </a:schemeClr>
                </a:solidFill>
              </a:rPr>
              <a:t>From the Sixth Seal to the First Trumpet</a:t>
            </a:r>
          </a:p>
          <a:p>
            <a:pPr algn="ctr"/>
            <a:r>
              <a:rPr lang="en-US" sz="3300" b="1" dirty="0" smtClean="0">
                <a:solidFill>
                  <a:schemeClr val="bg2">
                    <a:lumMod val="50000"/>
                  </a:schemeClr>
                </a:solidFill>
              </a:rPr>
              <a:t>311 – 411 AD</a:t>
            </a:r>
            <a:endParaRPr lang="en-US" sz="3300" b="1" dirty="0">
              <a:solidFill>
                <a:schemeClr val="bg2">
                  <a:lumMod val="50000"/>
                </a:schemeClr>
              </a:solidFill>
            </a:endParaRPr>
          </a:p>
        </p:txBody>
      </p:sp>
      <p:pic>
        <p:nvPicPr>
          <p:cNvPr id="1026" name="Picture 2" descr="Image result for the milky way over africa"/>
          <p:cNvPicPr>
            <a:picLocks noChangeAspect="1" noChangeArrowheads="1"/>
          </p:cNvPicPr>
          <p:nvPr/>
        </p:nvPicPr>
        <p:blipFill rotWithShape="1">
          <a:blip r:embed="rId2">
            <a:extLst>
              <a:ext uri="{28A0092B-C50C-407E-A947-70E740481C1C}">
                <a14:useLocalDpi xmlns:a14="http://schemas.microsoft.com/office/drawing/2010/main" val="0"/>
              </a:ext>
            </a:extLst>
          </a:blip>
          <a:srcRect l="11096" r="23118" b="7442"/>
          <a:stretch/>
        </p:blipFill>
        <p:spPr bwMode="auto">
          <a:xfrm>
            <a:off x="-10633" y="0"/>
            <a:ext cx="1220617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2690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3972" y="520511"/>
            <a:ext cx="11044052" cy="5816977"/>
          </a:xfrm>
          <a:prstGeom prst="rect">
            <a:avLst/>
          </a:prstGeom>
          <a:solidFill>
            <a:schemeClr val="bg1"/>
          </a:solidFill>
        </p:spPr>
        <p:txBody>
          <a:bodyPr wrap="square">
            <a:spAutoFit/>
          </a:bodyPr>
          <a:lstStyle/>
          <a:p>
            <a:endParaRPr lang="en-US" sz="3200" dirty="0" smtClean="0">
              <a:latin typeface="Calibri" panose="020F0502020204030204" pitchFamily="34" charset="0"/>
              <a:ea typeface="Calibri" panose="020F0502020204030204" pitchFamily="34" charset="0"/>
            </a:endParaRPr>
          </a:p>
          <a:p>
            <a:r>
              <a:rPr lang="en-US" sz="3200" dirty="0" smtClean="0">
                <a:latin typeface="Calibri" panose="020F0502020204030204" pitchFamily="34" charset="0"/>
                <a:ea typeface="Calibri" panose="020F0502020204030204" pitchFamily="34" charset="0"/>
              </a:rPr>
              <a:t>Not </a:t>
            </a:r>
            <a:r>
              <a:rPr lang="en-US" sz="3200" dirty="0">
                <a:latin typeface="Calibri" panose="020F0502020204030204" pitchFamily="34" charset="0"/>
                <a:ea typeface="Calibri" panose="020F0502020204030204" pitchFamily="34" charset="0"/>
              </a:rPr>
              <a:t>only is the history of the nation and God’s dealings with it thus appealed to, but the works of God in the starry universe: </a:t>
            </a:r>
          </a:p>
          <a:p>
            <a:r>
              <a:rPr lang="en-US" sz="3200" dirty="0">
                <a:latin typeface="Calibri" panose="020F0502020204030204" pitchFamily="34" charset="0"/>
                <a:ea typeface="Calibri" panose="020F0502020204030204" pitchFamily="34" charset="0"/>
              </a:rPr>
              <a:t>Abraham had </a:t>
            </a:r>
            <a:r>
              <a:rPr lang="en-US" sz="3200" dirty="0" smtClean="0">
                <a:latin typeface="Calibri" panose="020F0502020204030204" pitchFamily="34" charset="0"/>
                <a:ea typeface="Calibri" panose="020F0502020204030204" pitchFamily="34" charset="0"/>
              </a:rPr>
              <a:t>lifted </a:t>
            </a:r>
            <a:r>
              <a:rPr lang="en-US" sz="3200" dirty="0">
                <a:latin typeface="Calibri" panose="020F0502020204030204" pitchFamily="34" charset="0"/>
                <a:ea typeface="Calibri" panose="020F0502020204030204" pitchFamily="34" charset="0"/>
              </a:rPr>
              <a:t>up his eyes on high, and believed the promise, “So shall thy seed be.” </a:t>
            </a:r>
            <a:endParaRPr lang="en-US" sz="3200" dirty="0" smtClean="0">
              <a:latin typeface="Calibri" panose="020F0502020204030204" pitchFamily="34" charset="0"/>
              <a:ea typeface="Calibri" panose="020F0502020204030204" pitchFamily="34" charset="0"/>
            </a:endParaRPr>
          </a:p>
          <a:p>
            <a:r>
              <a:rPr lang="en-US" sz="3200" dirty="0" smtClean="0">
                <a:latin typeface="Calibri" panose="020F0502020204030204" pitchFamily="34" charset="0"/>
                <a:ea typeface="Calibri" panose="020F0502020204030204" pitchFamily="34" charset="0"/>
              </a:rPr>
              <a:t>David </a:t>
            </a:r>
            <a:r>
              <a:rPr lang="en-US" sz="3200" dirty="0">
                <a:latin typeface="Calibri" panose="020F0502020204030204" pitchFamily="34" charset="0"/>
                <a:ea typeface="Calibri" panose="020F0502020204030204" pitchFamily="34" charset="0"/>
              </a:rPr>
              <a:t>had lifted up his eyes on high, and marveled that the Creator of these worlds should take any account of man at all. But the bulk of Israel was not of that way of thinking, and the appeal was in their case vain. </a:t>
            </a:r>
            <a:endParaRPr lang="en-US" sz="3200" dirty="0" smtClean="0">
              <a:latin typeface="Calibri" panose="020F0502020204030204" pitchFamily="34" charset="0"/>
              <a:ea typeface="Calibri" panose="020F0502020204030204" pitchFamily="34" charset="0"/>
            </a:endParaRPr>
          </a:p>
          <a:p>
            <a:endParaRPr lang="en-US" sz="3200" dirty="0">
              <a:latin typeface="Calibri" panose="020F0502020204030204" pitchFamily="34" charset="0"/>
              <a:ea typeface="Calibri" panose="020F0502020204030204" pitchFamily="34" charset="0"/>
            </a:endParaRPr>
          </a:p>
          <a:p>
            <a:pPr algn="r"/>
            <a:r>
              <a:rPr lang="en-US" sz="2000" dirty="0" smtClean="0">
                <a:latin typeface="Calibri" panose="020F0502020204030204" pitchFamily="34" charset="0"/>
                <a:ea typeface="Calibri" panose="020F0502020204030204" pitchFamily="34" charset="0"/>
              </a:rPr>
              <a:t>From Robert Roberts/C.C. Walker, regarding Isaiah 40:6</a:t>
            </a:r>
          </a:p>
          <a:p>
            <a:endParaRPr lang="en-US" sz="3200" dirty="0"/>
          </a:p>
        </p:txBody>
      </p:sp>
    </p:spTree>
    <p:extLst>
      <p:ext uri="{BB962C8B-B14F-4D97-AF65-F5344CB8AC3E}">
        <p14:creationId xmlns:p14="http://schemas.microsoft.com/office/powerpoint/2010/main" val="14826255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3972" y="274290"/>
            <a:ext cx="11044052" cy="6309420"/>
          </a:xfrm>
          <a:prstGeom prst="rect">
            <a:avLst/>
          </a:prstGeom>
          <a:solidFill>
            <a:schemeClr val="bg1"/>
          </a:solidFill>
        </p:spPr>
        <p:txBody>
          <a:bodyPr wrap="square">
            <a:spAutoFit/>
          </a:bodyPr>
          <a:lstStyle/>
          <a:p>
            <a:endParaRPr lang="en-US" sz="3200" dirty="0" smtClean="0">
              <a:latin typeface="Calibri" panose="020F0502020204030204" pitchFamily="34" charset="0"/>
              <a:ea typeface="Calibri" panose="020F0502020204030204" pitchFamily="34" charset="0"/>
            </a:endParaRPr>
          </a:p>
          <a:p>
            <a:r>
              <a:rPr lang="en-US" sz="3200" dirty="0"/>
              <a:t>And that is only too truly illustrative of the way in which many lift up their eyes on high nowadays. It is a passing scene. It will not always be so. The withering grass that is gone almost as soon as it is sprouted, is not the final type of human life on earth. The ministry of John the Baptist and of Jesus, of which Isaiah here speaks, is proof of that, and of the reliability of the beautiful promise with which the chapter concludes: “They that wait upon the Lord shall renew their strength; they shall mount up with wings as eagles; they shall run and not be weary; they shall walk and not faint.”</a:t>
            </a:r>
          </a:p>
          <a:p>
            <a:endParaRPr lang="en-US" sz="3200" dirty="0">
              <a:latin typeface="Calibri" panose="020F0502020204030204" pitchFamily="34" charset="0"/>
              <a:ea typeface="Calibri" panose="020F0502020204030204" pitchFamily="34" charset="0"/>
            </a:endParaRPr>
          </a:p>
          <a:p>
            <a:pPr algn="r"/>
            <a:r>
              <a:rPr lang="en-US" sz="2000" dirty="0" smtClean="0">
                <a:latin typeface="Calibri" panose="020F0502020204030204" pitchFamily="34" charset="0"/>
                <a:ea typeface="Calibri" panose="020F0502020204030204" pitchFamily="34" charset="0"/>
              </a:rPr>
              <a:t>From Robert Roberts/C.C. Walker, regarding Isaiah 40:6</a:t>
            </a:r>
            <a:endParaRPr lang="en-US" sz="3200" dirty="0"/>
          </a:p>
        </p:txBody>
      </p:sp>
    </p:spTree>
    <p:extLst>
      <p:ext uri="{BB962C8B-B14F-4D97-AF65-F5344CB8AC3E}">
        <p14:creationId xmlns:p14="http://schemas.microsoft.com/office/powerpoint/2010/main" val="14770324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50772" y="556656"/>
            <a:ext cx="6741227" cy="5893921"/>
          </a:xfrm>
          <a:prstGeom prst="rect">
            <a:avLst/>
          </a:prstGeom>
          <a:noFill/>
        </p:spPr>
        <p:txBody>
          <a:bodyPr wrap="square" rtlCol="0">
            <a:spAutoFit/>
          </a:bodyPr>
          <a:lstStyle/>
          <a:p>
            <a:pPr algn="ctr"/>
            <a:r>
              <a:rPr lang="en-US" sz="8800" b="1" dirty="0" smtClean="0">
                <a:solidFill>
                  <a:schemeClr val="accent1">
                    <a:lumMod val="50000"/>
                  </a:schemeClr>
                </a:solidFill>
              </a:rPr>
              <a:t>Declare the Glory of God</a:t>
            </a:r>
          </a:p>
          <a:p>
            <a:pPr algn="ctr"/>
            <a:endParaRPr lang="en-US" sz="3300" b="1" dirty="0" smtClean="0">
              <a:solidFill>
                <a:schemeClr val="accent1">
                  <a:lumMod val="50000"/>
                </a:schemeClr>
              </a:solidFill>
            </a:endParaRPr>
          </a:p>
          <a:p>
            <a:pPr algn="ctr"/>
            <a:r>
              <a:rPr lang="en-US" sz="3200" b="1" dirty="0" smtClean="0">
                <a:solidFill>
                  <a:schemeClr val="accent1">
                    <a:lumMod val="50000"/>
                  </a:schemeClr>
                </a:solidFill>
              </a:rPr>
              <a:t>A Study of the Heavens</a:t>
            </a:r>
          </a:p>
          <a:p>
            <a:pPr algn="ctr"/>
            <a:endParaRPr lang="en-US" sz="2800" b="1" dirty="0" smtClean="0">
              <a:solidFill>
                <a:schemeClr val="accent1">
                  <a:lumMod val="50000"/>
                </a:schemeClr>
              </a:solidFill>
            </a:endParaRPr>
          </a:p>
          <a:p>
            <a:pPr algn="ctr"/>
            <a:endParaRPr lang="en-US" sz="2800" b="1" dirty="0">
              <a:solidFill>
                <a:schemeClr val="accent1">
                  <a:lumMod val="50000"/>
                </a:schemeClr>
              </a:solidFill>
            </a:endParaRPr>
          </a:p>
          <a:p>
            <a:pPr algn="ctr"/>
            <a:endParaRPr lang="en-US" sz="2800" b="1" dirty="0" smtClean="0">
              <a:solidFill>
                <a:schemeClr val="accent1">
                  <a:lumMod val="50000"/>
                </a:schemeClr>
              </a:solidFill>
            </a:endParaRPr>
          </a:p>
          <a:p>
            <a:pPr algn="ctr"/>
            <a:endParaRPr lang="en-US" sz="2800" b="1" dirty="0">
              <a:solidFill>
                <a:schemeClr val="accent1">
                  <a:lumMod val="50000"/>
                </a:schemeClr>
              </a:solidFill>
            </a:endParaRPr>
          </a:p>
          <a:p>
            <a:pPr algn="ctr"/>
            <a:r>
              <a:rPr lang="en-US" sz="2400" b="1" dirty="0" smtClean="0">
                <a:solidFill>
                  <a:schemeClr val="accent1">
                    <a:lumMod val="50000"/>
                  </a:schemeClr>
                </a:solidFill>
              </a:rPr>
              <a:t>Day 2</a:t>
            </a:r>
            <a:endParaRPr lang="en-US" sz="2400" b="1" dirty="0">
              <a:solidFill>
                <a:schemeClr val="accent1">
                  <a:lumMod val="50000"/>
                </a:schemeClr>
              </a:solidFill>
            </a:endParaRPr>
          </a:p>
        </p:txBody>
      </p:sp>
      <p:pic>
        <p:nvPicPr>
          <p:cNvPr id="4"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11705"/>
          <a:stretch/>
        </p:blipFill>
        <p:spPr bwMode="auto">
          <a:xfrm>
            <a:off x="-1" y="-1"/>
            <a:ext cx="5450773" cy="68520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8764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5" name="TextBox 4"/>
          <p:cNvSpPr txBox="1"/>
          <p:nvPr/>
        </p:nvSpPr>
        <p:spPr>
          <a:xfrm>
            <a:off x="1433945" y="509155"/>
            <a:ext cx="9324109" cy="2339102"/>
          </a:xfrm>
          <a:prstGeom prst="rect">
            <a:avLst/>
          </a:prstGeom>
          <a:noFill/>
        </p:spPr>
        <p:txBody>
          <a:bodyPr wrap="square" rtlCol="0">
            <a:spAutoFit/>
          </a:bodyPr>
          <a:lstStyle/>
          <a:p>
            <a:pPr algn="ctr"/>
            <a:r>
              <a:rPr lang="en-US" sz="8000" b="1" dirty="0" smtClean="0">
                <a:solidFill>
                  <a:schemeClr val="bg2">
                    <a:lumMod val="50000"/>
                  </a:schemeClr>
                </a:solidFill>
              </a:rPr>
              <a:t>Between Two Rivers</a:t>
            </a:r>
          </a:p>
          <a:p>
            <a:pPr algn="ctr"/>
            <a:r>
              <a:rPr lang="en-US" sz="3300" b="1" dirty="0" smtClean="0">
                <a:solidFill>
                  <a:schemeClr val="bg2">
                    <a:lumMod val="50000"/>
                  </a:schemeClr>
                </a:solidFill>
              </a:rPr>
              <a:t>From the Sixth Seal to the First Trumpet</a:t>
            </a:r>
          </a:p>
          <a:p>
            <a:pPr algn="ctr"/>
            <a:r>
              <a:rPr lang="en-US" sz="3300" b="1" dirty="0" smtClean="0">
                <a:solidFill>
                  <a:schemeClr val="bg2">
                    <a:lumMod val="50000"/>
                  </a:schemeClr>
                </a:solidFill>
              </a:rPr>
              <a:t>311 – 411 AD</a:t>
            </a:r>
            <a:endParaRPr lang="en-US" sz="3300" b="1" dirty="0">
              <a:solidFill>
                <a:schemeClr val="bg2">
                  <a:lumMod val="50000"/>
                </a:schemeClr>
              </a:solidFill>
            </a:endParaRPr>
          </a:p>
        </p:txBody>
      </p:sp>
      <p:pic>
        <p:nvPicPr>
          <p:cNvPr id="1026" name="Picture 2" descr="Image result for the milky way over africa"/>
          <p:cNvPicPr>
            <a:picLocks noChangeAspect="1" noChangeArrowheads="1"/>
          </p:cNvPicPr>
          <p:nvPr/>
        </p:nvPicPr>
        <p:blipFill rotWithShape="1">
          <a:blip r:embed="rId2">
            <a:extLst>
              <a:ext uri="{28A0092B-C50C-407E-A947-70E740481C1C}">
                <a14:useLocalDpi xmlns:a14="http://schemas.microsoft.com/office/drawing/2010/main" val="0"/>
              </a:ext>
            </a:extLst>
          </a:blip>
          <a:srcRect l="11096" r="23118" b="7442"/>
          <a:stretch/>
        </p:blipFill>
        <p:spPr bwMode="auto">
          <a:xfrm>
            <a:off x="-10633" y="0"/>
            <a:ext cx="1220617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8011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albert einste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91"/>
            <a:ext cx="12192000" cy="7000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279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book the two babyl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027" y="1062693"/>
            <a:ext cx="2857789" cy="418745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tammuz semiram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7185" y="1563669"/>
            <a:ext cx="6577854" cy="31855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2737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9674" r="5439" b="27507"/>
          <a:stretch/>
        </p:blipFill>
        <p:spPr bwMode="auto">
          <a:xfrm>
            <a:off x="0" y="0"/>
            <a:ext cx="12178145"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1155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9674" r="5439" b="27507"/>
          <a:stretch/>
        </p:blipFill>
        <p:spPr bwMode="auto">
          <a:xfrm>
            <a:off x="0" y="0"/>
            <a:ext cx="12178145"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672811" y="335845"/>
            <a:ext cx="3816927" cy="6186309"/>
          </a:xfrm>
          <a:prstGeom prst="rect">
            <a:avLst/>
          </a:prstGeom>
          <a:solidFill>
            <a:schemeClr val="bg1"/>
          </a:solidFill>
        </p:spPr>
        <p:txBody>
          <a:bodyPr wrap="square">
            <a:spAutoFit/>
          </a:bodyPr>
          <a:lstStyle/>
          <a:p>
            <a:endParaRPr lang="en-US" sz="2400" b="1" i="0" dirty="0" smtClean="0">
              <a:solidFill>
                <a:srgbClr val="000000"/>
              </a:solidFill>
              <a:effectLst/>
              <a:latin typeface="Arial" panose="020B0604020202020204" pitchFamily="34" charset="0"/>
            </a:endParaRPr>
          </a:p>
          <a:p>
            <a:r>
              <a:rPr lang="en-US" sz="3200" b="1" i="0" dirty="0" smtClean="0">
                <a:solidFill>
                  <a:srgbClr val="000000"/>
                </a:solidFill>
                <a:effectLst/>
                <a:latin typeface="Helvetica Neue"/>
              </a:rPr>
              <a:t>From Adam to Noah (line of Seth)</a:t>
            </a:r>
            <a:endParaRPr lang="en-US" sz="3200" b="1" i="0" dirty="0" smtClean="0">
              <a:solidFill>
                <a:srgbClr val="000000"/>
              </a:solidFill>
              <a:effectLst/>
              <a:latin typeface="Helvetica Neue"/>
            </a:endParaRPr>
          </a:p>
          <a:p>
            <a:endParaRPr lang="en-US" sz="2800" b="1" i="0" dirty="0" smtClean="0">
              <a:solidFill>
                <a:srgbClr val="000000"/>
              </a:solidFill>
              <a:effectLst/>
              <a:latin typeface="Arial" panose="020B0604020202020204" pitchFamily="34" charset="0"/>
            </a:endParaRPr>
          </a:p>
          <a:p>
            <a:r>
              <a:rPr lang="en-US" sz="2800" b="0" i="0" dirty="0" smtClean="0">
                <a:solidFill>
                  <a:srgbClr val="000000"/>
                </a:solidFill>
                <a:effectLst/>
                <a:latin typeface="Helvetica Neue"/>
              </a:rPr>
              <a:t>Adam</a:t>
            </a:r>
          </a:p>
          <a:p>
            <a:r>
              <a:rPr lang="en-US" sz="2800" dirty="0" smtClean="0">
                <a:solidFill>
                  <a:srgbClr val="000000"/>
                </a:solidFill>
                <a:latin typeface="Helvetica Neue"/>
              </a:rPr>
              <a:t>Seth</a:t>
            </a:r>
          </a:p>
          <a:p>
            <a:r>
              <a:rPr lang="en-US" sz="2800" dirty="0" err="1" smtClean="0">
                <a:solidFill>
                  <a:srgbClr val="000000"/>
                </a:solidFill>
                <a:latin typeface="Helvetica Neue"/>
              </a:rPr>
              <a:t>Enosh</a:t>
            </a:r>
            <a:endParaRPr lang="en-US" sz="2800" dirty="0" smtClean="0">
              <a:solidFill>
                <a:srgbClr val="000000"/>
              </a:solidFill>
              <a:latin typeface="Helvetica Neue"/>
            </a:endParaRPr>
          </a:p>
          <a:p>
            <a:r>
              <a:rPr lang="en-US" sz="2800" dirty="0" err="1" smtClean="0">
                <a:solidFill>
                  <a:srgbClr val="000000"/>
                </a:solidFill>
                <a:latin typeface="Helvetica Neue"/>
              </a:rPr>
              <a:t>Cainan</a:t>
            </a:r>
            <a:endParaRPr lang="en-US" sz="2800" dirty="0" smtClean="0">
              <a:solidFill>
                <a:srgbClr val="000000"/>
              </a:solidFill>
              <a:latin typeface="Helvetica Neue"/>
            </a:endParaRPr>
          </a:p>
          <a:p>
            <a:r>
              <a:rPr lang="en-US" sz="2800" dirty="0" err="1" smtClean="0">
                <a:solidFill>
                  <a:srgbClr val="000000"/>
                </a:solidFill>
                <a:latin typeface="Helvetica Neue"/>
              </a:rPr>
              <a:t>Mahalaleel</a:t>
            </a:r>
            <a:endParaRPr lang="en-US" sz="2800" dirty="0" smtClean="0">
              <a:solidFill>
                <a:srgbClr val="000000"/>
              </a:solidFill>
              <a:latin typeface="Helvetica Neue"/>
            </a:endParaRPr>
          </a:p>
          <a:p>
            <a:r>
              <a:rPr lang="en-US" sz="2800" dirty="0" smtClean="0">
                <a:solidFill>
                  <a:srgbClr val="000000"/>
                </a:solidFill>
                <a:latin typeface="Helvetica Neue"/>
              </a:rPr>
              <a:t>Jared</a:t>
            </a:r>
          </a:p>
          <a:p>
            <a:r>
              <a:rPr lang="en-US" sz="2800" b="1" dirty="0" smtClean="0">
                <a:solidFill>
                  <a:srgbClr val="FF0000"/>
                </a:solidFill>
                <a:latin typeface="Helvetica Neue"/>
              </a:rPr>
              <a:t>Enoch</a:t>
            </a:r>
          </a:p>
          <a:p>
            <a:r>
              <a:rPr lang="en-US" sz="2800" dirty="0" smtClean="0">
                <a:solidFill>
                  <a:srgbClr val="000000"/>
                </a:solidFill>
                <a:latin typeface="Helvetica Neue"/>
              </a:rPr>
              <a:t>Methuselah</a:t>
            </a:r>
          </a:p>
          <a:p>
            <a:r>
              <a:rPr lang="en-US" sz="2800" dirty="0" err="1" smtClean="0">
                <a:solidFill>
                  <a:srgbClr val="000000"/>
                </a:solidFill>
                <a:latin typeface="Helvetica Neue"/>
              </a:rPr>
              <a:t>Lamech</a:t>
            </a:r>
            <a:endParaRPr lang="en-US" sz="2800" dirty="0" smtClean="0">
              <a:solidFill>
                <a:srgbClr val="000000"/>
              </a:solidFill>
              <a:latin typeface="Helvetica Neue"/>
            </a:endParaRPr>
          </a:p>
          <a:p>
            <a:r>
              <a:rPr lang="en-US" sz="2800" dirty="0" smtClean="0">
                <a:solidFill>
                  <a:srgbClr val="000000"/>
                </a:solidFill>
                <a:latin typeface="Helvetica Neue"/>
              </a:rPr>
              <a:t>Noah</a:t>
            </a:r>
            <a:endParaRPr lang="en-US" sz="2400" dirty="0">
              <a:solidFill>
                <a:srgbClr val="000000"/>
              </a:solidFill>
              <a:latin typeface="Helvetica Neue"/>
            </a:endParaRPr>
          </a:p>
        </p:txBody>
      </p:sp>
      <p:sp>
        <p:nvSpPr>
          <p:cNvPr id="2" name="Rectangle 1"/>
          <p:cNvSpPr/>
          <p:nvPr/>
        </p:nvSpPr>
        <p:spPr>
          <a:xfrm>
            <a:off x="5516272" y="2190386"/>
            <a:ext cx="5669973" cy="3539430"/>
          </a:xfrm>
          <a:prstGeom prst="rect">
            <a:avLst/>
          </a:prstGeom>
          <a:solidFill>
            <a:schemeClr val="bg1"/>
          </a:solidFill>
        </p:spPr>
        <p:txBody>
          <a:bodyPr wrap="square">
            <a:spAutoFit/>
          </a:bodyPr>
          <a:lstStyle/>
          <a:p>
            <a:endParaRPr lang="en-US" sz="3200" dirty="0" smtClean="0">
              <a:solidFill>
                <a:srgbClr val="001320"/>
              </a:solidFill>
              <a:latin typeface="Arimo"/>
            </a:endParaRPr>
          </a:p>
          <a:p>
            <a:r>
              <a:rPr lang="en-US" sz="3200" b="1" dirty="0" smtClean="0">
                <a:solidFill>
                  <a:srgbClr val="001320"/>
                </a:solidFill>
                <a:latin typeface="Arimo"/>
              </a:rPr>
              <a:t>Genesis 5:24</a:t>
            </a:r>
          </a:p>
          <a:p>
            <a:endParaRPr lang="en-US" sz="3200" dirty="0">
              <a:solidFill>
                <a:srgbClr val="001320"/>
              </a:solidFill>
              <a:latin typeface="Arimo"/>
            </a:endParaRPr>
          </a:p>
          <a:p>
            <a:r>
              <a:rPr lang="en-US" sz="3200" dirty="0" smtClean="0">
                <a:solidFill>
                  <a:srgbClr val="001320"/>
                </a:solidFill>
                <a:latin typeface="Arimo"/>
              </a:rPr>
              <a:t>And </a:t>
            </a:r>
            <a:r>
              <a:rPr lang="en-US" sz="3200" dirty="0">
                <a:solidFill>
                  <a:srgbClr val="001320"/>
                </a:solidFill>
                <a:latin typeface="Arimo"/>
              </a:rPr>
              <a:t>Enoch walked with God: and he </a:t>
            </a:r>
            <a:r>
              <a:rPr lang="en-US" sz="3200" i="1" dirty="0">
                <a:solidFill>
                  <a:srgbClr val="001320"/>
                </a:solidFill>
                <a:latin typeface="Arimo"/>
              </a:rPr>
              <a:t>was</a:t>
            </a:r>
            <a:r>
              <a:rPr lang="en-US" sz="3200" dirty="0">
                <a:solidFill>
                  <a:srgbClr val="001320"/>
                </a:solidFill>
                <a:latin typeface="Arimo"/>
              </a:rPr>
              <a:t> not; for God took him</a:t>
            </a:r>
            <a:r>
              <a:rPr lang="en-US" sz="3200" dirty="0" smtClean="0">
                <a:solidFill>
                  <a:srgbClr val="001320"/>
                </a:solidFill>
                <a:latin typeface="Arimo"/>
              </a:rPr>
              <a:t>.</a:t>
            </a:r>
          </a:p>
          <a:p>
            <a:endParaRPr lang="en-US" sz="3200" dirty="0"/>
          </a:p>
        </p:txBody>
      </p:sp>
    </p:spTree>
    <p:extLst>
      <p:ext uri="{BB962C8B-B14F-4D97-AF65-F5344CB8AC3E}">
        <p14:creationId xmlns:p14="http://schemas.microsoft.com/office/powerpoint/2010/main" val="14105241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9674" r="5439" b="27507"/>
          <a:stretch/>
        </p:blipFill>
        <p:spPr bwMode="auto">
          <a:xfrm>
            <a:off x="0" y="0"/>
            <a:ext cx="12178145"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96586" y="1246277"/>
            <a:ext cx="11398828" cy="4585871"/>
          </a:xfrm>
          <a:prstGeom prst="rect">
            <a:avLst/>
          </a:prstGeom>
          <a:solidFill>
            <a:schemeClr val="bg1"/>
          </a:solidFill>
        </p:spPr>
        <p:txBody>
          <a:bodyPr wrap="square">
            <a:spAutoFit/>
          </a:bodyPr>
          <a:lstStyle/>
          <a:p>
            <a:endParaRPr lang="en-US" sz="2400" b="1" i="0" dirty="0" smtClean="0">
              <a:solidFill>
                <a:srgbClr val="000000"/>
              </a:solidFill>
              <a:effectLst/>
              <a:latin typeface="Arial" panose="020B0604020202020204" pitchFamily="34" charset="0"/>
            </a:endParaRPr>
          </a:p>
          <a:p>
            <a:r>
              <a:rPr lang="en-US" sz="2800" b="1" i="0" dirty="0" smtClean="0">
                <a:solidFill>
                  <a:srgbClr val="000000"/>
                </a:solidFill>
                <a:effectLst/>
                <a:latin typeface="Helvetica Neue"/>
              </a:rPr>
              <a:t>Genesis 6</a:t>
            </a:r>
          </a:p>
          <a:p>
            <a:endParaRPr lang="en-US" sz="2400" b="1" i="0" dirty="0" smtClean="0">
              <a:solidFill>
                <a:srgbClr val="000000"/>
              </a:solidFill>
              <a:effectLst/>
              <a:latin typeface="Arial" panose="020B0604020202020204" pitchFamily="34" charset="0"/>
            </a:endParaRPr>
          </a:p>
          <a:p>
            <a:r>
              <a:rPr lang="en-US" sz="2400" b="0" i="0" dirty="0" smtClean="0">
                <a:solidFill>
                  <a:srgbClr val="000000"/>
                </a:solidFill>
                <a:effectLst/>
                <a:latin typeface="Helvetica Neue"/>
              </a:rPr>
              <a:t>When human beings began to increase in number on the earth and daughters were born to them, </a:t>
            </a:r>
            <a:r>
              <a:rPr lang="en-US" sz="2400" b="1" i="0" baseline="30000" dirty="0" smtClean="0">
                <a:solidFill>
                  <a:srgbClr val="000000"/>
                </a:solidFill>
                <a:effectLst/>
                <a:latin typeface="Arial" panose="020B0604020202020204" pitchFamily="34" charset="0"/>
              </a:rPr>
              <a:t>2 </a:t>
            </a:r>
            <a:r>
              <a:rPr lang="en-US" sz="2400" b="0" i="0" dirty="0" smtClean="0">
                <a:solidFill>
                  <a:srgbClr val="000000"/>
                </a:solidFill>
                <a:effectLst/>
                <a:latin typeface="Helvetica Neue"/>
              </a:rPr>
              <a:t>the sons of God saw that the daughters of humans were beautiful, and they married any of them they chose.</a:t>
            </a:r>
            <a:r>
              <a:rPr lang="en-US" sz="2400" b="1" i="0" baseline="30000" dirty="0" smtClean="0">
                <a:solidFill>
                  <a:srgbClr val="000000"/>
                </a:solidFill>
                <a:effectLst/>
                <a:latin typeface="Arial" panose="020B0604020202020204" pitchFamily="34" charset="0"/>
              </a:rPr>
              <a:t>3 </a:t>
            </a:r>
            <a:r>
              <a:rPr lang="en-US" sz="2400" b="0" i="0" dirty="0" smtClean="0">
                <a:solidFill>
                  <a:srgbClr val="000000"/>
                </a:solidFill>
                <a:effectLst/>
                <a:latin typeface="Helvetica Neue"/>
              </a:rPr>
              <a:t>Then the </a:t>
            </a:r>
            <a:r>
              <a:rPr lang="en-US" sz="2400" b="0" i="0" cap="small" dirty="0" smtClean="0">
                <a:solidFill>
                  <a:srgbClr val="000000"/>
                </a:solidFill>
                <a:effectLst/>
                <a:latin typeface="Helvetica Neue"/>
              </a:rPr>
              <a:t>Lord</a:t>
            </a:r>
            <a:r>
              <a:rPr lang="en-US" sz="2400" b="0" i="0" dirty="0" smtClean="0">
                <a:solidFill>
                  <a:srgbClr val="000000"/>
                </a:solidFill>
                <a:effectLst/>
                <a:latin typeface="Helvetica Neue"/>
              </a:rPr>
              <a:t> said, “My Spirit will not contend with</a:t>
            </a:r>
            <a:r>
              <a:rPr lang="en-US" sz="2400" b="0" i="0" baseline="30000" dirty="0" smtClean="0">
                <a:solidFill>
                  <a:srgbClr val="000000"/>
                </a:solidFill>
                <a:effectLst/>
                <a:latin typeface="Helvetica Neue"/>
              </a:rPr>
              <a:t>[</a:t>
            </a:r>
            <a:r>
              <a:rPr lang="en-US" sz="2400" b="0" i="0" u="none" strike="noStrike" baseline="30000" dirty="0" smtClean="0">
                <a:solidFill>
                  <a:srgbClr val="B34B2C"/>
                </a:solidFill>
                <a:effectLst/>
                <a:latin typeface="Helvetica Neue"/>
                <a:hlinkClick r:id="rId3" tooltip="See footnote a"/>
              </a:rPr>
              <a:t>a</a:t>
            </a:r>
            <a:r>
              <a:rPr lang="en-US" sz="2400" b="0" i="0" baseline="30000" dirty="0" smtClean="0">
                <a:solidFill>
                  <a:srgbClr val="000000"/>
                </a:solidFill>
                <a:effectLst/>
                <a:latin typeface="Helvetica Neue"/>
              </a:rPr>
              <a:t>]</a:t>
            </a:r>
            <a:r>
              <a:rPr lang="en-US" sz="2400" b="0" i="0" dirty="0" smtClean="0">
                <a:solidFill>
                  <a:srgbClr val="000000"/>
                </a:solidFill>
                <a:effectLst/>
                <a:latin typeface="Helvetica Neue"/>
              </a:rPr>
              <a:t> humans forever, for they are mortal</a:t>
            </a:r>
            <a:r>
              <a:rPr lang="en-US" sz="2400" b="0" i="0" baseline="30000" dirty="0" smtClean="0">
                <a:solidFill>
                  <a:srgbClr val="000000"/>
                </a:solidFill>
                <a:effectLst/>
                <a:latin typeface="Helvetica Neue"/>
              </a:rPr>
              <a:t>[</a:t>
            </a:r>
            <a:r>
              <a:rPr lang="en-US" sz="2400" b="0" i="0" u="none" strike="noStrike" baseline="30000" dirty="0" smtClean="0">
                <a:solidFill>
                  <a:srgbClr val="B34B2C"/>
                </a:solidFill>
                <a:effectLst/>
                <a:latin typeface="Helvetica Neue"/>
                <a:hlinkClick r:id="rId4" tooltip="See footnote b"/>
              </a:rPr>
              <a:t>b</a:t>
            </a:r>
            <a:r>
              <a:rPr lang="en-US" sz="2400" b="0" i="0" baseline="30000" dirty="0" smtClean="0">
                <a:solidFill>
                  <a:srgbClr val="000000"/>
                </a:solidFill>
                <a:effectLst/>
                <a:latin typeface="Helvetica Neue"/>
              </a:rPr>
              <a:t>]</a:t>
            </a:r>
            <a:r>
              <a:rPr lang="en-US" sz="2400" b="0" i="0" dirty="0" smtClean="0">
                <a:solidFill>
                  <a:srgbClr val="000000"/>
                </a:solidFill>
                <a:effectLst/>
                <a:latin typeface="Helvetica Neue"/>
              </a:rPr>
              <a:t>; their days will be a hundred and twenty years.”</a:t>
            </a:r>
          </a:p>
          <a:p>
            <a:r>
              <a:rPr lang="en-US" sz="2400" b="1" i="0" baseline="30000" dirty="0" smtClean="0">
                <a:solidFill>
                  <a:srgbClr val="000000"/>
                </a:solidFill>
                <a:effectLst/>
                <a:latin typeface="Arial" panose="020B0604020202020204" pitchFamily="34" charset="0"/>
              </a:rPr>
              <a:t>4 </a:t>
            </a:r>
            <a:r>
              <a:rPr lang="en-US" sz="2400" b="0" i="0" dirty="0" smtClean="0">
                <a:solidFill>
                  <a:srgbClr val="000000"/>
                </a:solidFill>
                <a:effectLst/>
                <a:latin typeface="Helvetica Neue"/>
              </a:rPr>
              <a:t>The Nephilim were on the earth in those days—and also afterward—when the sons of God went to the daughters of humans and had </a:t>
            </a:r>
            <a:r>
              <a:rPr lang="en-US" sz="2400" dirty="0">
                <a:solidFill>
                  <a:srgbClr val="000000"/>
                </a:solidFill>
                <a:latin typeface="Helvetica Neue"/>
              </a:rPr>
              <a:t>children by them. They were the heroes of old, men of renown</a:t>
            </a:r>
            <a:r>
              <a:rPr lang="en-US" sz="2400" dirty="0" smtClean="0">
                <a:solidFill>
                  <a:srgbClr val="000000"/>
                </a:solidFill>
                <a:latin typeface="Helvetica Neue"/>
              </a:rPr>
              <a:t>.</a:t>
            </a:r>
          </a:p>
          <a:p>
            <a:endParaRPr lang="en-US" sz="2400" dirty="0">
              <a:solidFill>
                <a:srgbClr val="000000"/>
              </a:solidFill>
              <a:latin typeface="Helvetica Neue"/>
            </a:endParaRPr>
          </a:p>
        </p:txBody>
      </p:sp>
    </p:spTree>
    <p:extLst>
      <p:ext uri="{BB962C8B-B14F-4D97-AF65-F5344CB8AC3E}">
        <p14:creationId xmlns:p14="http://schemas.microsoft.com/office/powerpoint/2010/main" val="15809195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9674" r="5439" b="27507"/>
          <a:stretch/>
        </p:blipFill>
        <p:spPr bwMode="auto">
          <a:xfrm>
            <a:off x="0" y="0"/>
            <a:ext cx="12178145"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480579" y="1267059"/>
            <a:ext cx="11230841" cy="4216539"/>
          </a:xfrm>
          <a:prstGeom prst="rect">
            <a:avLst/>
          </a:prstGeom>
          <a:solidFill>
            <a:schemeClr val="bg1"/>
          </a:solidFill>
        </p:spPr>
        <p:txBody>
          <a:bodyPr wrap="square">
            <a:spAutoFit/>
          </a:bodyPr>
          <a:lstStyle/>
          <a:p>
            <a:endParaRPr lang="en-US" sz="2400" b="1" i="0" dirty="0" smtClean="0">
              <a:solidFill>
                <a:srgbClr val="000000"/>
              </a:solidFill>
              <a:effectLst/>
              <a:latin typeface="Arial" panose="020B0604020202020204" pitchFamily="34" charset="0"/>
            </a:endParaRPr>
          </a:p>
          <a:p>
            <a:r>
              <a:rPr lang="en-US" sz="2800" b="1" i="0" dirty="0" smtClean="0">
                <a:solidFill>
                  <a:srgbClr val="000000"/>
                </a:solidFill>
                <a:effectLst/>
                <a:latin typeface="Helvetica Neue"/>
              </a:rPr>
              <a:t>Genesis 6</a:t>
            </a:r>
          </a:p>
          <a:p>
            <a:endParaRPr lang="en-US" sz="2400" b="1" i="0" dirty="0" smtClean="0">
              <a:solidFill>
                <a:srgbClr val="000000"/>
              </a:solidFill>
              <a:effectLst/>
              <a:latin typeface="Arial" panose="020B0604020202020204" pitchFamily="34" charset="0"/>
            </a:endParaRPr>
          </a:p>
          <a:p>
            <a:r>
              <a:rPr lang="en-US" sz="2400" dirty="0" smtClean="0">
                <a:solidFill>
                  <a:srgbClr val="000000"/>
                </a:solidFill>
                <a:latin typeface="Helvetica Neue"/>
              </a:rPr>
              <a:t>5</a:t>
            </a:r>
            <a:r>
              <a:rPr lang="en-US" sz="2400" dirty="0">
                <a:solidFill>
                  <a:srgbClr val="000000"/>
                </a:solidFill>
                <a:latin typeface="Helvetica Neue"/>
              </a:rPr>
              <a:t> The Lord saw how great the wickedness of the human race had become on the earth, and that every inclination of the thoughts of the human heart was only evil all the time. 6 The Lord regretted that he had made human beings on the earth, and his heart was deeply troubled. 7 So the Lord said, “I will wipe from the face of the earth the human race I have created—and with them the animals, the birds and the creatures that move along the ground—for I regret that I have made them.” 8 But </a:t>
            </a:r>
            <a:r>
              <a:rPr lang="en-US" sz="2400" dirty="0" smtClean="0">
                <a:solidFill>
                  <a:srgbClr val="000000"/>
                </a:solidFill>
                <a:latin typeface="Helvetica Neue"/>
              </a:rPr>
              <a:t>Noah found </a:t>
            </a:r>
            <a:r>
              <a:rPr lang="en-US" sz="2400" dirty="0">
                <a:solidFill>
                  <a:srgbClr val="000000"/>
                </a:solidFill>
                <a:latin typeface="Helvetica Neue"/>
              </a:rPr>
              <a:t>favor in the eyes of the Lord</a:t>
            </a:r>
            <a:r>
              <a:rPr lang="en-US" sz="2400" dirty="0" smtClean="0">
                <a:solidFill>
                  <a:srgbClr val="000000"/>
                </a:solidFill>
                <a:latin typeface="Helvetica Neue"/>
              </a:rPr>
              <a:t>.</a:t>
            </a:r>
          </a:p>
          <a:p>
            <a:endParaRPr lang="en-US" sz="2400" dirty="0">
              <a:solidFill>
                <a:srgbClr val="000000"/>
              </a:solidFill>
              <a:latin typeface="Helvetica Neue"/>
            </a:endParaRPr>
          </a:p>
        </p:txBody>
      </p:sp>
    </p:spTree>
    <p:extLst>
      <p:ext uri="{BB962C8B-B14F-4D97-AF65-F5344CB8AC3E}">
        <p14:creationId xmlns:p14="http://schemas.microsoft.com/office/powerpoint/2010/main" val="39277095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9674" r="5439" b="27507"/>
          <a:stretch/>
        </p:blipFill>
        <p:spPr bwMode="auto">
          <a:xfrm>
            <a:off x="0" y="0"/>
            <a:ext cx="12178145"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srcRect l="32131" t="34966" r="18352" b="37626"/>
          <a:stretch/>
        </p:blipFill>
        <p:spPr>
          <a:xfrm>
            <a:off x="-13854" y="2015840"/>
            <a:ext cx="12191999" cy="4177146"/>
          </a:xfrm>
          <a:prstGeom prst="rect">
            <a:avLst/>
          </a:prstGeom>
        </p:spPr>
      </p:pic>
    </p:spTree>
    <p:extLst>
      <p:ext uri="{BB962C8B-B14F-4D97-AF65-F5344CB8AC3E}">
        <p14:creationId xmlns:p14="http://schemas.microsoft.com/office/powerpoint/2010/main" val="32575151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9674" r="5439" b="27507"/>
          <a:stretch/>
        </p:blipFill>
        <p:spPr bwMode="auto">
          <a:xfrm>
            <a:off x="0" y="0"/>
            <a:ext cx="12178145"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473651" y="1874728"/>
            <a:ext cx="11230841" cy="3477875"/>
          </a:xfrm>
          <a:prstGeom prst="rect">
            <a:avLst/>
          </a:prstGeom>
          <a:solidFill>
            <a:schemeClr val="bg1"/>
          </a:solidFill>
        </p:spPr>
        <p:txBody>
          <a:bodyPr wrap="square">
            <a:spAutoFit/>
          </a:bodyPr>
          <a:lstStyle/>
          <a:p>
            <a:endParaRPr lang="en-US" sz="2400" b="1" i="0" dirty="0" smtClean="0">
              <a:solidFill>
                <a:srgbClr val="000000"/>
              </a:solidFill>
              <a:effectLst/>
              <a:latin typeface="Arial" panose="020B0604020202020204" pitchFamily="34" charset="0"/>
            </a:endParaRPr>
          </a:p>
          <a:p>
            <a:r>
              <a:rPr lang="en-US" sz="2800" b="1" i="0" dirty="0" smtClean="0">
                <a:solidFill>
                  <a:srgbClr val="000000"/>
                </a:solidFill>
                <a:effectLst/>
                <a:latin typeface="Helvetica Neue"/>
              </a:rPr>
              <a:t>Mighty Men “Nephilim”</a:t>
            </a:r>
            <a:endParaRPr lang="en-US" sz="2800" b="1" i="0" dirty="0" smtClean="0">
              <a:solidFill>
                <a:srgbClr val="000000"/>
              </a:solidFill>
              <a:effectLst/>
              <a:latin typeface="Helvetica Neue"/>
            </a:endParaRPr>
          </a:p>
          <a:p>
            <a:endParaRPr lang="en-US" sz="2400" b="1" i="0" dirty="0" smtClean="0">
              <a:solidFill>
                <a:srgbClr val="000000"/>
              </a:solidFill>
              <a:effectLst/>
              <a:latin typeface="Arial" panose="020B0604020202020204" pitchFamily="34" charset="0"/>
            </a:endParaRPr>
          </a:p>
          <a:p>
            <a:r>
              <a:rPr lang="en-US" sz="2400" i="1" dirty="0" err="1" smtClean="0">
                <a:solidFill>
                  <a:srgbClr val="000000"/>
                </a:solidFill>
                <a:latin typeface="Helvetica Neue"/>
              </a:rPr>
              <a:t>Gesenius</a:t>
            </a:r>
            <a:r>
              <a:rPr lang="en-US" sz="2400" i="1" dirty="0" smtClean="0">
                <a:solidFill>
                  <a:srgbClr val="000000"/>
                </a:solidFill>
                <a:latin typeface="Helvetica Neue"/>
              </a:rPr>
              <a:t>’ Hebrew-</a:t>
            </a:r>
            <a:r>
              <a:rPr lang="en-US" sz="2400" i="1" dirty="0" err="1" smtClean="0">
                <a:solidFill>
                  <a:srgbClr val="000000"/>
                </a:solidFill>
                <a:latin typeface="Helvetica Neue"/>
              </a:rPr>
              <a:t>Chaldee</a:t>
            </a:r>
            <a:r>
              <a:rPr lang="en-US" sz="2400" i="1" dirty="0" smtClean="0">
                <a:solidFill>
                  <a:srgbClr val="000000"/>
                </a:solidFill>
                <a:latin typeface="Helvetica Neue"/>
              </a:rPr>
              <a:t> Lexicon</a:t>
            </a:r>
          </a:p>
          <a:p>
            <a:r>
              <a:rPr lang="en-US" sz="2400" dirty="0" smtClean="0">
                <a:solidFill>
                  <a:srgbClr val="000000"/>
                </a:solidFill>
                <a:latin typeface="Helvetica Neue"/>
              </a:rPr>
              <a:t>Giants. </a:t>
            </a:r>
            <a:r>
              <a:rPr lang="en-US" sz="2400" dirty="0" smtClean="0">
                <a:solidFill>
                  <a:srgbClr val="000000"/>
                </a:solidFill>
                <a:latin typeface="Helvetica Neue"/>
              </a:rPr>
              <a:t>Chaldean “the giant of the sky, i.e. the constellation Orion, or the greater constellations (plural)”</a:t>
            </a:r>
          </a:p>
          <a:p>
            <a:endParaRPr lang="en-US" sz="2400" dirty="0">
              <a:solidFill>
                <a:srgbClr val="000000"/>
              </a:solidFill>
              <a:latin typeface="Helvetica Neue"/>
            </a:endParaRPr>
          </a:p>
          <a:p>
            <a:r>
              <a:rPr lang="en-US" sz="2400" dirty="0" smtClean="0">
                <a:solidFill>
                  <a:srgbClr val="000000"/>
                </a:solidFill>
                <a:latin typeface="Helvetica Neue"/>
              </a:rPr>
              <a:t>Excellent, noble, skillful; falling on, attacking</a:t>
            </a:r>
            <a:endParaRPr lang="en-US" sz="2400" dirty="0" smtClean="0">
              <a:solidFill>
                <a:srgbClr val="000000"/>
              </a:solidFill>
              <a:latin typeface="Helvetica Neue"/>
            </a:endParaRPr>
          </a:p>
          <a:p>
            <a:endParaRPr lang="en-US" sz="2400" dirty="0">
              <a:solidFill>
                <a:srgbClr val="000000"/>
              </a:solidFill>
              <a:latin typeface="Helvetica Neue"/>
            </a:endParaRPr>
          </a:p>
        </p:txBody>
      </p:sp>
    </p:spTree>
    <p:extLst>
      <p:ext uri="{BB962C8B-B14F-4D97-AF65-F5344CB8AC3E}">
        <p14:creationId xmlns:p14="http://schemas.microsoft.com/office/powerpoint/2010/main" val="26810219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enoch and the watchers"/>
          <p:cNvPicPr>
            <a:picLocks noChangeAspect="1" noChangeArrowheads="1"/>
          </p:cNvPicPr>
          <p:nvPr/>
        </p:nvPicPr>
        <p:blipFill rotWithShape="1">
          <a:blip r:embed="rId2">
            <a:extLst>
              <a:ext uri="{28A0092B-C50C-407E-A947-70E740481C1C}">
                <a14:useLocalDpi xmlns:a14="http://schemas.microsoft.com/office/drawing/2010/main" val="0"/>
              </a:ext>
            </a:extLst>
          </a:blip>
          <a:srcRect t="24460" r="114" b="19460"/>
          <a:stretch/>
        </p:blipFill>
        <p:spPr bwMode="auto">
          <a:xfrm>
            <a:off x="0" y="10391"/>
            <a:ext cx="12178145" cy="68372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8374" y="509154"/>
            <a:ext cx="4187535" cy="923330"/>
          </a:xfrm>
          <a:prstGeom prst="rect">
            <a:avLst/>
          </a:prstGeom>
          <a:solidFill>
            <a:schemeClr val="bg1"/>
          </a:solidFill>
        </p:spPr>
        <p:txBody>
          <a:bodyPr wrap="square" rtlCol="0">
            <a:spAutoFit/>
          </a:bodyPr>
          <a:lstStyle/>
          <a:p>
            <a:r>
              <a:rPr lang="en-US" sz="5400" dirty="0" smtClean="0"/>
              <a:t>Book of Enoch</a:t>
            </a:r>
            <a:endParaRPr lang="en-US" sz="5400" dirty="0"/>
          </a:p>
        </p:txBody>
      </p:sp>
    </p:spTree>
    <p:extLst>
      <p:ext uri="{BB962C8B-B14F-4D97-AF65-F5344CB8AC3E}">
        <p14:creationId xmlns:p14="http://schemas.microsoft.com/office/powerpoint/2010/main" val="320760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enoch and the watchers"/>
          <p:cNvPicPr>
            <a:picLocks noChangeAspect="1" noChangeArrowheads="1"/>
          </p:cNvPicPr>
          <p:nvPr/>
        </p:nvPicPr>
        <p:blipFill rotWithShape="1">
          <a:blip r:embed="rId2">
            <a:extLst>
              <a:ext uri="{28A0092B-C50C-407E-A947-70E740481C1C}">
                <a14:useLocalDpi xmlns:a14="http://schemas.microsoft.com/office/drawing/2010/main" val="0"/>
              </a:ext>
            </a:extLst>
          </a:blip>
          <a:srcRect t="24460" r="114" b="19460"/>
          <a:stretch/>
        </p:blipFill>
        <p:spPr bwMode="auto">
          <a:xfrm>
            <a:off x="0" y="10391"/>
            <a:ext cx="12178145" cy="68372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8145" y="1309254"/>
            <a:ext cx="10609118" cy="4544834"/>
          </a:xfrm>
          <a:prstGeom prst="rect">
            <a:avLst/>
          </a:prstGeom>
          <a:solidFill>
            <a:schemeClr val="bg1"/>
          </a:solidFill>
        </p:spPr>
        <p:txBody>
          <a:bodyPr wrap="square" rtlCol="0">
            <a:spAutoFit/>
          </a:bodyPr>
          <a:lstStyle/>
          <a:p>
            <a:endParaRPr lang="en-US" sz="2800" b="1" baseline="30000" dirty="0" smtClean="0"/>
          </a:p>
          <a:p>
            <a:r>
              <a:rPr lang="en-US" sz="2800" b="1" dirty="0">
                <a:solidFill>
                  <a:srgbClr val="000000"/>
                </a:solidFill>
                <a:latin typeface="Helvetica Neue"/>
              </a:rPr>
              <a:t>Jude</a:t>
            </a:r>
          </a:p>
          <a:p>
            <a:endParaRPr lang="en-US" sz="2800" b="1" baseline="30000" dirty="0">
              <a:solidFill>
                <a:srgbClr val="000000"/>
              </a:solidFill>
              <a:latin typeface="Helvetica Neue"/>
            </a:endParaRPr>
          </a:p>
          <a:p>
            <a:r>
              <a:rPr lang="en-US" sz="2800" b="1" baseline="30000" dirty="0">
                <a:solidFill>
                  <a:srgbClr val="000000"/>
                </a:solidFill>
              </a:rPr>
              <a:t>3 </a:t>
            </a:r>
            <a:r>
              <a:rPr lang="en-US" sz="2800" dirty="0">
                <a:solidFill>
                  <a:srgbClr val="000000"/>
                </a:solidFill>
              </a:rPr>
              <a:t>Dear friends, although I was very eager to write to you about the salvation we share, I felt compelled to write and urge you to contend for the faith that was once for all entrusted to God’s holy people. </a:t>
            </a:r>
            <a:r>
              <a:rPr lang="en-US" sz="2800" b="1" baseline="30000" dirty="0">
                <a:solidFill>
                  <a:srgbClr val="000000"/>
                </a:solidFill>
              </a:rPr>
              <a:t>4 </a:t>
            </a:r>
            <a:r>
              <a:rPr lang="en-US" sz="2800" dirty="0">
                <a:solidFill>
                  <a:srgbClr val="000000"/>
                </a:solidFill>
              </a:rPr>
              <a:t>For certain individuals whose condemnation was written about</a:t>
            </a:r>
            <a:r>
              <a:rPr lang="en-US" sz="2800" baseline="30000" dirty="0">
                <a:solidFill>
                  <a:srgbClr val="000000"/>
                </a:solidFill>
              </a:rPr>
              <a:t>[</a:t>
            </a:r>
            <a:r>
              <a:rPr lang="en-US" sz="2800" baseline="30000" dirty="0">
                <a:solidFill>
                  <a:srgbClr val="B34B2C"/>
                </a:solidFill>
                <a:hlinkClick r:id="rId3" tooltip="See footnote b"/>
              </a:rPr>
              <a:t>b</a:t>
            </a:r>
            <a:r>
              <a:rPr lang="en-US" sz="2800" baseline="30000" dirty="0">
                <a:solidFill>
                  <a:srgbClr val="000000"/>
                </a:solidFill>
              </a:rPr>
              <a:t>]</a:t>
            </a:r>
            <a:r>
              <a:rPr lang="en-US" sz="2800" dirty="0">
                <a:solidFill>
                  <a:srgbClr val="000000"/>
                </a:solidFill>
              </a:rPr>
              <a:t> long ago have secretly slipped in among you. They are ungodly people, who pervert the grace of our God into a license for immorality and deny Jesus Christ our only Sovereign and Lord …</a:t>
            </a:r>
          </a:p>
          <a:p>
            <a:endParaRPr lang="en-US" sz="2800" dirty="0"/>
          </a:p>
        </p:txBody>
      </p:sp>
    </p:spTree>
    <p:extLst>
      <p:ext uri="{BB962C8B-B14F-4D97-AF65-F5344CB8AC3E}">
        <p14:creationId xmlns:p14="http://schemas.microsoft.com/office/powerpoint/2010/main" val="14229078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7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0551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enoch and the watchers"/>
          <p:cNvPicPr>
            <a:picLocks noChangeAspect="1" noChangeArrowheads="1"/>
          </p:cNvPicPr>
          <p:nvPr/>
        </p:nvPicPr>
        <p:blipFill rotWithShape="1">
          <a:blip r:embed="rId2">
            <a:extLst>
              <a:ext uri="{28A0092B-C50C-407E-A947-70E740481C1C}">
                <a14:useLocalDpi xmlns:a14="http://schemas.microsoft.com/office/drawing/2010/main" val="0"/>
              </a:ext>
            </a:extLst>
          </a:blip>
          <a:srcRect t="24460" r="114" b="19460"/>
          <a:stretch/>
        </p:blipFill>
        <p:spPr bwMode="auto">
          <a:xfrm>
            <a:off x="0" y="10391"/>
            <a:ext cx="12178145" cy="68372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8145" y="1309254"/>
            <a:ext cx="10609118" cy="4257576"/>
          </a:xfrm>
          <a:prstGeom prst="rect">
            <a:avLst/>
          </a:prstGeom>
          <a:solidFill>
            <a:schemeClr val="bg1"/>
          </a:solidFill>
        </p:spPr>
        <p:txBody>
          <a:bodyPr wrap="square" rtlCol="0">
            <a:spAutoFit/>
          </a:bodyPr>
          <a:lstStyle/>
          <a:p>
            <a:endParaRPr lang="en-US" sz="2800" b="1" baseline="30000" dirty="0" smtClean="0"/>
          </a:p>
          <a:p>
            <a:r>
              <a:rPr lang="en-US" sz="2800" b="1" baseline="30000" dirty="0" smtClean="0"/>
              <a:t>14</a:t>
            </a:r>
            <a:r>
              <a:rPr lang="en-US" sz="2800" b="1" baseline="30000" dirty="0"/>
              <a:t> </a:t>
            </a:r>
            <a:r>
              <a:rPr lang="en-US" sz="2800" dirty="0"/>
              <a:t>Enoch, the seventh from Adam, prophesied about them: “See, the Lord is coming with thousands upon thousands of his holy ones </a:t>
            </a:r>
            <a:r>
              <a:rPr lang="en-US" sz="2800" b="1" baseline="30000" dirty="0"/>
              <a:t>15 </a:t>
            </a:r>
            <a:r>
              <a:rPr lang="en-US" sz="2800" dirty="0"/>
              <a:t>to judge everyone, and to convict all of them of all the ungodly acts they have committed in their ungodliness, and of all the defiant words ungodly sinners have spoken against him.”</a:t>
            </a:r>
            <a:r>
              <a:rPr lang="en-US" sz="2800" baseline="30000" dirty="0"/>
              <a:t>[</a:t>
            </a:r>
            <a:r>
              <a:rPr lang="en-US" sz="2800" baseline="30000" dirty="0">
                <a:hlinkClick r:id="rId3" tooltip="See footnote e"/>
              </a:rPr>
              <a:t>e</a:t>
            </a:r>
            <a:r>
              <a:rPr lang="en-US" sz="2800" baseline="30000" dirty="0"/>
              <a:t>]</a:t>
            </a:r>
            <a:r>
              <a:rPr lang="en-US" sz="2800" dirty="0"/>
              <a:t> </a:t>
            </a:r>
            <a:endParaRPr lang="en-US" sz="2800" dirty="0" smtClean="0"/>
          </a:p>
          <a:p>
            <a:r>
              <a:rPr lang="en-US" sz="2800" b="1" baseline="30000" dirty="0" smtClean="0"/>
              <a:t>16</a:t>
            </a:r>
            <a:r>
              <a:rPr lang="en-US" sz="2800" b="1" baseline="30000" dirty="0"/>
              <a:t> </a:t>
            </a:r>
            <a:r>
              <a:rPr lang="en-US" sz="2800" dirty="0"/>
              <a:t>These people are grumblers and faultfinders; they follow their own evil desires; they </a:t>
            </a:r>
            <a:r>
              <a:rPr lang="en-US" sz="2800" dirty="0" smtClean="0"/>
              <a:t>boast about </a:t>
            </a:r>
            <a:r>
              <a:rPr lang="en-US" sz="2800" dirty="0"/>
              <a:t>themselves and flatter others for their own </a:t>
            </a:r>
            <a:r>
              <a:rPr lang="en-US" sz="2800" dirty="0" smtClean="0"/>
              <a:t>advantage.</a:t>
            </a:r>
            <a:endParaRPr lang="en-US" sz="2800" dirty="0"/>
          </a:p>
          <a:p>
            <a:endParaRPr lang="en-US" sz="2800" dirty="0"/>
          </a:p>
        </p:txBody>
      </p:sp>
    </p:spTree>
    <p:extLst>
      <p:ext uri="{BB962C8B-B14F-4D97-AF65-F5344CB8AC3E}">
        <p14:creationId xmlns:p14="http://schemas.microsoft.com/office/powerpoint/2010/main" val="11749108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enoch and the watchers"/>
          <p:cNvPicPr>
            <a:picLocks noChangeAspect="1" noChangeArrowheads="1"/>
          </p:cNvPicPr>
          <p:nvPr/>
        </p:nvPicPr>
        <p:blipFill rotWithShape="1">
          <a:blip r:embed="rId2">
            <a:extLst>
              <a:ext uri="{28A0092B-C50C-407E-A947-70E740481C1C}">
                <a14:useLocalDpi xmlns:a14="http://schemas.microsoft.com/office/drawing/2010/main" val="0"/>
              </a:ext>
            </a:extLst>
          </a:blip>
          <a:srcRect t="24460" r="114" b="19460"/>
          <a:stretch/>
        </p:blipFill>
        <p:spPr bwMode="auto">
          <a:xfrm>
            <a:off x="0" y="10391"/>
            <a:ext cx="12178145" cy="68372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8145" y="1309254"/>
            <a:ext cx="10609118" cy="3970318"/>
          </a:xfrm>
          <a:prstGeom prst="rect">
            <a:avLst/>
          </a:prstGeom>
          <a:solidFill>
            <a:schemeClr val="bg1"/>
          </a:solidFill>
        </p:spPr>
        <p:txBody>
          <a:bodyPr wrap="square" rtlCol="0">
            <a:spAutoFit/>
          </a:bodyPr>
          <a:lstStyle/>
          <a:p>
            <a:endParaRPr lang="en-US" sz="2800" b="1" dirty="0" smtClean="0">
              <a:latin typeface="Helvetica Neue"/>
            </a:endParaRPr>
          </a:p>
          <a:p>
            <a:r>
              <a:rPr lang="en-US" sz="2800" b="1" dirty="0" smtClean="0">
                <a:latin typeface="Helvetica Neue"/>
              </a:rPr>
              <a:t>Book of Enoch, Chapter </a:t>
            </a:r>
            <a:r>
              <a:rPr lang="en-US" sz="2800" b="1" dirty="0">
                <a:latin typeface="Helvetica Neue"/>
              </a:rPr>
              <a:t>7</a:t>
            </a:r>
          </a:p>
          <a:p>
            <a:r>
              <a:rPr lang="en-US" sz="2800" dirty="0"/>
              <a:t> </a:t>
            </a:r>
          </a:p>
          <a:p>
            <a:r>
              <a:rPr lang="en-US" sz="2800" b="1" dirty="0"/>
              <a:t>1</a:t>
            </a:r>
            <a:r>
              <a:rPr lang="en-US" sz="2800" dirty="0"/>
              <a:t>It happened after the sons of men had multiplied in those days, that daughters were born to them, elegant and beautiful.</a:t>
            </a:r>
          </a:p>
          <a:p>
            <a:r>
              <a:rPr lang="en-US" sz="2800" b="1" dirty="0"/>
              <a:t>2</a:t>
            </a:r>
            <a:r>
              <a:rPr lang="en-US" sz="2800" dirty="0"/>
              <a:t>And when the angels, </a:t>
            </a:r>
            <a:r>
              <a:rPr lang="en-US" sz="2800" b="1" dirty="0"/>
              <a:t>(3)</a:t>
            </a:r>
            <a:r>
              <a:rPr lang="en-US" sz="2800" dirty="0"/>
              <a:t> the sons of heaven, beheld them, they became </a:t>
            </a:r>
            <a:r>
              <a:rPr lang="en-US" sz="2800" dirty="0" err="1"/>
              <a:t>enamoured</a:t>
            </a:r>
            <a:r>
              <a:rPr lang="en-US" sz="2800" dirty="0"/>
              <a:t> of them, saying to each other, Come, let us select for ourselves wives from the progeny of men, and let us beget children</a:t>
            </a:r>
            <a:r>
              <a:rPr lang="en-US" sz="2800" dirty="0" smtClean="0"/>
              <a:t>.</a:t>
            </a:r>
            <a:endParaRPr lang="en-US" sz="2800" dirty="0"/>
          </a:p>
          <a:p>
            <a:endParaRPr lang="en-US" sz="2800" dirty="0"/>
          </a:p>
        </p:txBody>
      </p:sp>
    </p:spTree>
    <p:extLst>
      <p:ext uri="{BB962C8B-B14F-4D97-AF65-F5344CB8AC3E}">
        <p14:creationId xmlns:p14="http://schemas.microsoft.com/office/powerpoint/2010/main" val="2562262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enoch and the watchers"/>
          <p:cNvPicPr>
            <a:picLocks noChangeAspect="1" noChangeArrowheads="1"/>
          </p:cNvPicPr>
          <p:nvPr/>
        </p:nvPicPr>
        <p:blipFill rotWithShape="1">
          <a:blip r:embed="rId2">
            <a:extLst>
              <a:ext uri="{28A0092B-C50C-407E-A947-70E740481C1C}">
                <a14:useLocalDpi xmlns:a14="http://schemas.microsoft.com/office/drawing/2010/main" val="0"/>
              </a:ext>
            </a:extLst>
          </a:blip>
          <a:srcRect t="24460" r="114" b="19460"/>
          <a:stretch/>
        </p:blipFill>
        <p:spPr bwMode="auto">
          <a:xfrm>
            <a:off x="0" y="10391"/>
            <a:ext cx="12178145" cy="68372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441612" y="1012954"/>
            <a:ext cx="11294919" cy="5693866"/>
          </a:xfrm>
          <a:prstGeom prst="rect">
            <a:avLst/>
          </a:prstGeom>
          <a:solidFill>
            <a:schemeClr val="bg1"/>
          </a:solidFill>
        </p:spPr>
        <p:txBody>
          <a:bodyPr wrap="square">
            <a:spAutoFit/>
          </a:bodyPr>
          <a:lstStyle/>
          <a:p>
            <a:pPr eaLnBrk="0" fontAlgn="base" hangingPunct="0">
              <a:spcBef>
                <a:spcPct val="0"/>
              </a:spcBef>
              <a:spcAft>
                <a:spcPct val="0"/>
              </a:spcAft>
            </a:pPr>
            <a:endParaRPr lang="en-US" sz="2800" b="1" dirty="0" smtClean="0">
              <a:latin typeface="Helvetica Neue"/>
            </a:endParaRPr>
          </a:p>
          <a:p>
            <a:pPr eaLnBrk="0" fontAlgn="base" hangingPunct="0">
              <a:spcBef>
                <a:spcPct val="0"/>
              </a:spcBef>
              <a:spcAft>
                <a:spcPct val="0"/>
              </a:spcAft>
            </a:pPr>
            <a:r>
              <a:rPr lang="en-US" sz="2800" b="1" dirty="0" smtClean="0">
                <a:latin typeface="Helvetica Neue"/>
              </a:rPr>
              <a:t>Book of Enoch, Chapter 7</a:t>
            </a:r>
          </a:p>
          <a:p>
            <a:pPr lvl="0" eaLnBrk="0" fontAlgn="base" hangingPunct="0">
              <a:spcBef>
                <a:spcPct val="0"/>
              </a:spcBef>
              <a:spcAft>
                <a:spcPct val="0"/>
              </a:spcAft>
            </a:pPr>
            <a:endParaRPr lang="en-US" altLang="en-US" sz="2800" b="1" dirty="0">
              <a:solidFill>
                <a:srgbClr val="000000"/>
              </a:solidFill>
              <a:cs typeface="Times New Roman" panose="02020603050405020304" pitchFamily="18" charset="0"/>
            </a:endParaRPr>
          </a:p>
          <a:p>
            <a:pPr lvl="0" eaLnBrk="0" fontAlgn="base" hangingPunct="0">
              <a:spcBef>
                <a:spcPct val="0"/>
              </a:spcBef>
              <a:spcAft>
                <a:spcPct val="0"/>
              </a:spcAft>
            </a:pPr>
            <a:r>
              <a:rPr lang="en-US" altLang="en-US" sz="2800" b="1" dirty="0" smtClean="0">
                <a:solidFill>
                  <a:srgbClr val="000000"/>
                </a:solidFill>
                <a:cs typeface="Times New Roman" panose="02020603050405020304" pitchFamily="18" charset="0"/>
              </a:rPr>
              <a:t>9</a:t>
            </a:r>
            <a:r>
              <a:rPr lang="en-US" altLang="en-US" sz="2800" dirty="0" smtClean="0">
                <a:solidFill>
                  <a:srgbClr val="000000"/>
                </a:solidFill>
                <a:cs typeface="Times New Roman" panose="02020603050405020304" pitchFamily="18" charset="0"/>
              </a:rPr>
              <a:t>These </a:t>
            </a:r>
            <a:r>
              <a:rPr lang="en-US" altLang="en-US" sz="2800" dirty="0">
                <a:solidFill>
                  <a:srgbClr val="000000"/>
                </a:solidFill>
                <a:cs typeface="Times New Roman" panose="02020603050405020304" pitchFamily="18" charset="0"/>
              </a:rPr>
              <a:t>are the names of their chiefs: </a:t>
            </a:r>
            <a:r>
              <a:rPr lang="en-US" altLang="en-US" sz="2800" dirty="0" err="1">
                <a:solidFill>
                  <a:srgbClr val="000000"/>
                </a:solidFill>
                <a:cs typeface="Times New Roman" panose="02020603050405020304" pitchFamily="18" charset="0"/>
              </a:rPr>
              <a:t>Samyaza</a:t>
            </a:r>
            <a:r>
              <a:rPr lang="en-US" altLang="en-US" sz="2800" dirty="0">
                <a:solidFill>
                  <a:srgbClr val="000000"/>
                </a:solidFill>
                <a:cs typeface="Times New Roman" panose="02020603050405020304" pitchFamily="18" charset="0"/>
              </a:rPr>
              <a:t>, who was their leader, </a:t>
            </a:r>
            <a:r>
              <a:rPr lang="en-US" altLang="en-US" sz="2800" dirty="0" err="1">
                <a:solidFill>
                  <a:srgbClr val="000000"/>
                </a:solidFill>
                <a:cs typeface="Times New Roman" panose="02020603050405020304" pitchFamily="18" charset="0"/>
              </a:rPr>
              <a:t>Urakabarameel</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Akibeel</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Tamiel</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Ramuel</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Danel</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Azkeel</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Saraknyal</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Asael</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Armers</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Batraal</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Anane</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Zavebe</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Samsaveel</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Ertael</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Turel</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Yomyael</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Arazyal</a:t>
            </a:r>
            <a:r>
              <a:rPr lang="en-US" altLang="en-US" sz="2800" dirty="0">
                <a:solidFill>
                  <a:srgbClr val="000000"/>
                </a:solidFill>
                <a:cs typeface="Times New Roman" panose="02020603050405020304" pitchFamily="18" charset="0"/>
              </a:rPr>
              <a:t>. These were the prefects of the two hundred angels, and the remainder were all with them</a:t>
            </a:r>
            <a:r>
              <a:rPr lang="en-US" altLang="en-US" sz="2800" dirty="0" smtClean="0">
                <a:solidFill>
                  <a:srgbClr val="000000"/>
                </a:solidFill>
                <a:cs typeface="Times New Roman" panose="02020603050405020304" pitchFamily="18" charset="0"/>
              </a:rPr>
              <a:t>.</a:t>
            </a:r>
            <a:endParaRPr lang="en-US" altLang="en-US" sz="2800" dirty="0" smtClean="0"/>
          </a:p>
          <a:p>
            <a:pPr lvl="0" eaLnBrk="0" fontAlgn="base" hangingPunct="0">
              <a:spcBef>
                <a:spcPct val="0"/>
              </a:spcBef>
              <a:spcAft>
                <a:spcPct val="0"/>
              </a:spcAft>
            </a:pPr>
            <a:r>
              <a:rPr lang="en-US" altLang="en-US" sz="2800" b="1" dirty="0" smtClean="0">
                <a:solidFill>
                  <a:srgbClr val="000000"/>
                </a:solidFill>
                <a:cs typeface="Times New Roman" panose="02020603050405020304" pitchFamily="18" charset="0"/>
              </a:rPr>
              <a:t>10</a:t>
            </a:r>
            <a:r>
              <a:rPr lang="en-US" altLang="en-US" sz="2800" dirty="0" smtClean="0">
                <a:solidFill>
                  <a:srgbClr val="000000"/>
                </a:solidFill>
                <a:cs typeface="Times New Roman" panose="02020603050405020304" pitchFamily="18" charset="0"/>
              </a:rPr>
              <a:t>Then </a:t>
            </a:r>
            <a:r>
              <a:rPr lang="en-US" altLang="en-US" sz="2800" dirty="0">
                <a:solidFill>
                  <a:srgbClr val="000000"/>
                </a:solidFill>
                <a:cs typeface="Times New Roman" panose="02020603050405020304" pitchFamily="18" charset="0"/>
              </a:rPr>
              <a:t>they took wives, each choosing for himself; whom they began to approach, and with whom they cohabited; teaching them sorcery, incantations, and the dividing of roots and trees.</a:t>
            </a:r>
            <a:endParaRPr lang="en-US" altLang="en-US" sz="2800" dirty="0"/>
          </a:p>
          <a:p>
            <a:pPr lvl="0" eaLnBrk="0" fontAlgn="base" hangingPunct="0">
              <a:spcBef>
                <a:spcPct val="0"/>
              </a:spcBef>
              <a:spcAft>
                <a:spcPct val="0"/>
              </a:spcAft>
            </a:pPr>
            <a:r>
              <a:rPr lang="en-US" altLang="en-US" sz="2800" b="1" dirty="0">
                <a:solidFill>
                  <a:srgbClr val="000000"/>
                </a:solidFill>
                <a:cs typeface="Times New Roman" panose="02020603050405020304" pitchFamily="18" charset="0"/>
              </a:rPr>
              <a:t>11</a:t>
            </a:r>
            <a:r>
              <a:rPr lang="en-US" altLang="en-US" sz="2800" dirty="0">
                <a:solidFill>
                  <a:srgbClr val="000000"/>
                </a:solidFill>
                <a:cs typeface="Times New Roman" panose="02020603050405020304" pitchFamily="18" charset="0"/>
              </a:rPr>
              <a:t>And the women conceiving brought forth </a:t>
            </a:r>
            <a:r>
              <a:rPr lang="en-US" altLang="en-US" sz="2800" dirty="0" smtClean="0">
                <a:solidFill>
                  <a:srgbClr val="000000"/>
                </a:solidFill>
                <a:cs typeface="Times New Roman" panose="02020603050405020304" pitchFamily="18" charset="0"/>
              </a:rPr>
              <a:t>giants (Nephilim),</a:t>
            </a:r>
            <a:r>
              <a:rPr lang="en-US" altLang="en-US" sz="2800" dirty="0">
                <a:solidFill>
                  <a:srgbClr val="000000"/>
                </a:solidFill>
                <a:cs typeface="Times New Roman" panose="02020603050405020304" pitchFamily="18" charset="0"/>
              </a:rPr>
              <a:t> </a:t>
            </a:r>
            <a:endParaRPr lang="en-US" altLang="en-US" sz="2800" dirty="0" smtClean="0">
              <a:solidFill>
                <a:srgbClr val="000000"/>
              </a:solidFill>
              <a:cs typeface="Times New Roman" panose="02020603050405020304" pitchFamily="18" charset="0"/>
            </a:endParaRPr>
          </a:p>
          <a:p>
            <a:pPr lvl="0" eaLnBrk="0" fontAlgn="base" hangingPunct="0">
              <a:spcBef>
                <a:spcPct val="0"/>
              </a:spcBef>
              <a:spcAft>
                <a:spcPct val="0"/>
              </a:spcAft>
            </a:pPr>
            <a:endParaRPr lang="en-US" altLang="en-US" sz="2800" dirty="0"/>
          </a:p>
        </p:txBody>
      </p:sp>
    </p:spTree>
    <p:extLst>
      <p:ext uri="{BB962C8B-B14F-4D97-AF65-F5344CB8AC3E}">
        <p14:creationId xmlns:p14="http://schemas.microsoft.com/office/powerpoint/2010/main" val="29442630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enoch and the watchers"/>
          <p:cNvPicPr>
            <a:picLocks noChangeAspect="1" noChangeArrowheads="1"/>
          </p:cNvPicPr>
          <p:nvPr/>
        </p:nvPicPr>
        <p:blipFill rotWithShape="1">
          <a:blip r:embed="rId2">
            <a:extLst>
              <a:ext uri="{28A0092B-C50C-407E-A947-70E740481C1C}">
                <a14:useLocalDpi xmlns:a14="http://schemas.microsoft.com/office/drawing/2010/main" val="0"/>
              </a:ext>
            </a:extLst>
          </a:blip>
          <a:srcRect t="24460" r="114" b="19460"/>
          <a:stretch/>
        </p:blipFill>
        <p:spPr bwMode="auto">
          <a:xfrm>
            <a:off x="0" y="10391"/>
            <a:ext cx="12178145" cy="68372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2"/>
          <p:cNvSpPr>
            <a:spLocks noChangeArrowheads="1"/>
          </p:cNvSpPr>
          <p:nvPr/>
        </p:nvSpPr>
        <p:spPr bwMode="auto">
          <a:xfrm>
            <a:off x="238991" y="1027165"/>
            <a:ext cx="11606645" cy="4616648"/>
          </a:xfrm>
          <a:prstGeom prst="rect">
            <a:avLst/>
          </a:prstGeom>
          <a:solidFill>
            <a:srgbClr val="F9F9F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1" i="0" u="none" strike="noStrike" cap="none" normalizeH="0" baseline="0" dirty="0" smtClean="0">
              <a:ln>
                <a:noFill/>
              </a:ln>
              <a:solidFill>
                <a:srgbClr val="000000"/>
              </a:solidFill>
              <a:effectLst/>
              <a:latin typeface="Helvetica Neue"/>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00000"/>
                </a:solidFill>
                <a:effectLst/>
                <a:latin typeface="Helvetica Neue"/>
                <a:cs typeface="Times New Roman" panose="02020603050405020304" pitchFamily="18" charset="0"/>
              </a:rPr>
              <a:t>Book of Enoch, Chapter 8</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00000"/>
                </a:solidFill>
                <a:effectLst/>
                <a:latin typeface="+mn-lt"/>
                <a:cs typeface="Times New Roman" panose="02020603050405020304" pitchFamily="18" charset="0"/>
              </a:rPr>
              <a:t>1  </a:t>
            </a:r>
            <a:r>
              <a:rPr kumimoji="0" lang="en-US" altLang="en-US" sz="2800" b="0" i="0" u="none" strike="noStrike" cap="none" normalizeH="0" baseline="0" dirty="0" smtClean="0">
                <a:ln>
                  <a:noFill/>
                </a:ln>
                <a:solidFill>
                  <a:srgbClr val="000000"/>
                </a:solidFill>
                <a:effectLst/>
                <a:latin typeface="+mn-lt"/>
                <a:cs typeface="Times New Roman" panose="02020603050405020304" pitchFamily="18" charset="0"/>
              </a:rPr>
              <a:t>Moreover </a:t>
            </a:r>
            <a:r>
              <a:rPr kumimoji="0" lang="en-US" altLang="en-US" sz="2800" b="0" i="0" u="none" strike="noStrike" cap="none" normalizeH="0" baseline="0" dirty="0" err="1" smtClean="0">
                <a:ln>
                  <a:noFill/>
                </a:ln>
                <a:solidFill>
                  <a:srgbClr val="000000"/>
                </a:solidFill>
                <a:effectLst/>
                <a:latin typeface="+mn-lt"/>
                <a:cs typeface="Times New Roman" panose="02020603050405020304" pitchFamily="18" charset="0"/>
              </a:rPr>
              <a:t>Azazyel</a:t>
            </a:r>
            <a:r>
              <a:rPr kumimoji="0" lang="en-US" altLang="en-US" sz="2800" b="0" i="0" u="none" strike="noStrike" cap="none" normalizeH="0" baseline="0" dirty="0" smtClean="0">
                <a:ln>
                  <a:noFill/>
                </a:ln>
                <a:solidFill>
                  <a:srgbClr val="000000"/>
                </a:solidFill>
                <a:effectLst/>
                <a:latin typeface="+mn-lt"/>
                <a:cs typeface="Times New Roman" panose="02020603050405020304" pitchFamily="18" charset="0"/>
              </a:rPr>
              <a:t> taught men to make swords, knives, shields, breastplates, the fabrication of mirrors, and the workmanship of bracelets and ornaments, the use of paint, the beautifying of the eyebrows, </a:t>
            </a:r>
            <a:r>
              <a:rPr kumimoji="0" lang="en-US" altLang="en-US" sz="2800" b="0" i="1" u="none" strike="noStrike" cap="none" normalizeH="0" baseline="0" dirty="0" smtClean="0">
                <a:ln>
                  <a:noFill/>
                </a:ln>
                <a:solidFill>
                  <a:srgbClr val="000000"/>
                </a:solidFill>
                <a:effectLst/>
                <a:latin typeface="+mn-lt"/>
                <a:cs typeface="Times New Roman" panose="02020603050405020304" pitchFamily="18" charset="0"/>
              </a:rPr>
              <a:t>the use of </a:t>
            </a:r>
            <a:r>
              <a:rPr kumimoji="0" lang="en-US" altLang="en-US" sz="2800" b="0" i="0" u="none" strike="noStrike" cap="none" normalizeH="0" baseline="0" dirty="0" smtClean="0">
                <a:ln>
                  <a:noFill/>
                </a:ln>
                <a:solidFill>
                  <a:srgbClr val="000000"/>
                </a:solidFill>
                <a:effectLst/>
                <a:latin typeface="+mn-lt"/>
                <a:cs typeface="Times New Roman" panose="02020603050405020304" pitchFamily="18" charset="0"/>
              </a:rPr>
              <a:t>stones of every valuable and select kind, and all sorts of dyes, so that the world became altered.</a:t>
            </a:r>
            <a:endParaRPr kumimoji="0" lang="en-US" altLang="en-US" sz="2800" b="0" i="0" u="none" strike="noStrike" cap="none" normalizeH="0" baseline="0" dirty="0" smtClean="0">
              <a:ln>
                <a:noFill/>
              </a:ln>
              <a:solidFill>
                <a:schemeClr val="tx1"/>
              </a:solidFill>
              <a:effectLst/>
              <a:latin typeface="+mn-lt"/>
            </a:endParaRPr>
          </a:p>
          <a:p>
            <a:pPr marL="514350" marR="0" lvl="0" indent="-514350" algn="l" defTabSz="914400" rtl="0" eaLnBrk="0" fontAlgn="base" latinLnBrk="0" hangingPunct="0">
              <a:lnSpc>
                <a:spcPct val="100000"/>
              </a:lnSpc>
              <a:spcBef>
                <a:spcPct val="0"/>
              </a:spcBef>
              <a:spcAft>
                <a:spcPct val="0"/>
              </a:spcAft>
              <a:buClrTx/>
              <a:buSzTx/>
              <a:buFontTx/>
              <a:buAutoNum type="arabicPlain" startAt="2"/>
              <a:tabLst/>
            </a:pPr>
            <a:r>
              <a:rPr kumimoji="0" lang="en-US" altLang="en-US" sz="2800" b="0" i="0" u="none" strike="noStrike" cap="none" normalizeH="0" baseline="0" dirty="0" smtClean="0">
                <a:ln>
                  <a:noFill/>
                </a:ln>
                <a:solidFill>
                  <a:srgbClr val="000000"/>
                </a:solidFill>
                <a:effectLst/>
                <a:latin typeface="+mn-lt"/>
                <a:cs typeface="Times New Roman" panose="02020603050405020304" pitchFamily="18" charset="0"/>
              </a:rPr>
              <a:t>Impiety increased; fornication multiplied; and they transgressed and corrupted all their ways.</a:t>
            </a:r>
          </a:p>
          <a:p>
            <a:pPr marR="0" lvl="0" algn="l" defTabSz="914400" rtl="0" eaLnBrk="0" fontAlgn="base" latinLnBrk="0" hangingPunct="0">
              <a:lnSpc>
                <a:spcPct val="100000"/>
              </a:lnSpc>
              <a:spcBef>
                <a:spcPct val="0"/>
              </a:spcBef>
              <a:spcAft>
                <a:spcPct val="0"/>
              </a:spcAft>
              <a:buClrTx/>
              <a:buSzTx/>
              <a:tabLst/>
            </a:pPr>
            <a:endParaRPr kumimoji="0" lang="en-US" altLang="en-US" sz="2800" b="0" i="0" u="none" strike="noStrike" cap="none" normalizeH="0" baseline="0" dirty="0" smtClean="0">
              <a:ln>
                <a:noFill/>
              </a:ln>
              <a:solidFill>
                <a:srgbClr val="000000"/>
              </a:solidFill>
              <a:effectLst/>
              <a:latin typeface="+mn-lt"/>
              <a:cs typeface="Times New Roman" panose="02020603050405020304" pitchFamily="18" charset="0"/>
            </a:endParaRPr>
          </a:p>
        </p:txBody>
      </p:sp>
    </p:spTree>
    <p:extLst>
      <p:ext uri="{BB962C8B-B14F-4D97-AF65-F5344CB8AC3E}">
        <p14:creationId xmlns:p14="http://schemas.microsoft.com/office/powerpoint/2010/main" val="20387694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enoch and the watchers"/>
          <p:cNvPicPr>
            <a:picLocks noChangeAspect="1" noChangeArrowheads="1"/>
          </p:cNvPicPr>
          <p:nvPr/>
        </p:nvPicPr>
        <p:blipFill rotWithShape="1">
          <a:blip r:embed="rId2">
            <a:extLst>
              <a:ext uri="{28A0092B-C50C-407E-A947-70E740481C1C}">
                <a14:useLocalDpi xmlns:a14="http://schemas.microsoft.com/office/drawing/2010/main" val="0"/>
              </a:ext>
            </a:extLst>
          </a:blip>
          <a:srcRect t="24460" r="114" b="19460"/>
          <a:stretch/>
        </p:blipFill>
        <p:spPr bwMode="auto">
          <a:xfrm>
            <a:off x="0" y="10391"/>
            <a:ext cx="12178145" cy="68372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280555" y="1134886"/>
            <a:ext cx="11606645" cy="4401205"/>
          </a:xfrm>
          <a:prstGeom prst="rect">
            <a:avLst/>
          </a:prstGeom>
          <a:solidFill>
            <a:srgbClr val="F9F9F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1" i="0" u="none" strike="noStrike" cap="none" normalizeH="0" baseline="0" dirty="0" smtClean="0">
              <a:ln>
                <a:noFill/>
              </a:ln>
              <a:solidFill>
                <a:srgbClr val="000000"/>
              </a:solidFill>
              <a:effectLst/>
              <a:latin typeface="+mn-l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00000"/>
                </a:solidFill>
                <a:effectLst/>
                <a:latin typeface="Helvetica Neue"/>
                <a:cs typeface="Times New Roman" panose="02020603050405020304" pitchFamily="18" charset="0"/>
              </a:rPr>
              <a:t>Book of Enoch, Chapter 8</a:t>
            </a:r>
            <a:endParaRPr kumimoji="0" lang="en-US" altLang="en-US" sz="1400" b="0" i="0" u="none" strike="noStrike" cap="none" normalizeH="0" baseline="0" dirty="0" smtClean="0">
              <a:ln>
                <a:noFill/>
              </a:ln>
              <a:solidFill>
                <a:schemeClr val="tx1"/>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1" i="0" u="none" strike="noStrike" cap="none" normalizeH="0" baseline="0" dirty="0" smtClean="0">
              <a:ln>
                <a:noFill/>
              </a:ln>
              <a:solidFill>
                <a:srgbClr val="000000"/>
              </a:solidFill>
              <a:effectLst/>
              <a:latin typeface="+mn-l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00000"/>
                </a:solidFill>
                <a:effectLst/>
                <a:latin typeface="+mn-lt"/>
                <a:cs typeface="Times New Roman" panose="02020603050405020304" pitchFamily="18" charset="0"/>
              </a:rPr>
              <a:t>3  </a:t>
            </a:r>
            <a:r>
              <a:rPr kumimoji="0" lang="en-US" altLang="en-US" sz="2800" b="0" i="0" u="none" strike="noStrike" cap="none" normalizeH="0" baseline="0" dirty="0" err="1" smtClean="0">
                <a:ln>
                  <a:noFill/>
                </a:ln>
                <a:solidFill>
                  <a:srgbClr val="000000"/>
                </a:solidFill>
                <a:effectLst/>
                <a:latin typeface="+mn-lt"/>
                <a:cs typeface="Times New Roman" panose="02020603050405020304" pitchFamily="18" charset="0"/>
              </a:rPr>
              <a:t>Amazarak</a:t>
            </a:r>
            <a:r>
              <a:rPr kumimoji="0" lang="en-US" altLang="en-US" sz="2800" b="0" i="0" u="none" strike="noStrike" cap="none" normalizeH="0" baseline="0" dirty="0" smtClean="0">
                <a:ln>
                  <a:noFill/>
                </a:ln>
                <a:solidFill>
                  <a:srgbClr val="000000"/>
                </a:solidFill>
                <a:effectLst/>
                <a:latin typeface="+mn-lt"/>
                <a:cs typeface="Times New Roman" panose="02020603050405020304" pitchFamily="18" charset="0"/>
              </a:rPr>
              <a:t> taught all the sorcerers, and dividers of roots:</a:t>
            </a:r>
            <a:endParaRPr kumimoji="0" lang="en-US" altLang="en-US" sz="2800"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00000"/>
                </a:solidFill>
                <a:effectLst/>
                <a:latin typeface="+mn-lt"/>
                <a:cs typeface="Times New Roman" panose="02020603050405020304" pitchFamily="18" charset="0"/>
              </a:rPr>
              <a:t>4  </a:t>
            </a:r>
            <a:r>
              <a:rPr kumimoji="0" lang="en-US" altLang="en-US" sz="2800" b="0" i="0" u="none" strike="noStrike" cap="none" normalizeH="0" baseline="0" dirty="0" err="1" smtClean="0">
                <a:ln>
                  <a:noFill/>
                </a:ln>
                <a:solidFill>
                  <a:srgbClr val="000000"/>
                </a:solidFill>
                <a:effectLst/>
                <a:latin typeface="+mn-lt"/>
                <a:cs typeface="Times New Roman" panose="02020603050405020304" pitchFamily="18" charset="0"/>
              </a:rPr>
              <a:t>Armers</a:t>
            </a:r>
            <a:r>
              <a:rPr kumimoji="0" lang="en-US" altLang="en-US" sz="2800" b="0" i="0" u="none" strike="noStrike" cap="none" normalizeH="0" baseline="0" dirty="0" smtClean="0">
                <a:ln>
                  <a:noFill/>
                </a:ln>
                <a:solidFill>
                  <a:srgbClr val="000000"/>
                </a:solidFill>
                <a:effectLst/>
                <a:latin typeface="+mn-lt"/>
                <a:cs typeface="Times New Roman" panose="02020603050405020304" pitchFamily="18" charset="0"/>
              </a:rPr>
              <a:t> </a:t>
            </a:r>
            <a:r>
              <a:rPr kumimoji="0" lang="en-US" altLang="en-US" sz="2800" b="0" i="1" u="none" strike="noStrike" cap="none" normalizeH="0" baseline="0" dirty="0" smtClean="0">
                <a:ln>
                  <a:noFill/>
                </a:ln>
                <a:solidFill>
                  <a:srgbClr val="000000"/>
                </a:solidFill>
                <a:effectLst/>
                <a:latin typeface="+mn-lt"/>
                <a:cs typeface="Times New Roman" panose="02020603050405020304" pitchFamily="18" charset="0"/>
              </a:rPr>
              <a:t>taught</a:t>
            </a:r>
            <a:r>
              <a:rPr kumimoji="0" lang="en-US" altLang="en-US" sz="2800" b="0" i="0" u="none" strike="noStrike" cap="none" normalizeH="0" baseline="0" dirty="0" smtClean="0">
                <a:ln>
                  <a:noFill/>
                </a:ln>
                <a:solidFill>
                  <a:srgbClr val="000000"/>
                </a:solidFill>
                <a:effectLst/>
                <a:latin typeface="+mn-lt"/>
                <a:cs typeface="Times New Roman" panose="02020603050405020304" pitchFamily="18" charset="0"/>
              </a:rPr>
              <a:t> the solution of sorcery;</a:t>
            </a:r>
            <a:endParaRPr kumimoji="0" lang="en-US" altLang="en-US" sz="2800"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00000"/>
                </a:solidFill>
                <a:effectLst/>
                <a:latin typeface="+mn-lt"/>
                <a:cs typeface="Times New Roman" panose="02020603050405020304" pitchFamily="18" charset="0"/>
              </a:rPr>
              <a:t>5  </a:t>
            </a:r>
            <a:r>
              <a:rPr kumimoji="0" lang="en-US" altLang="en-US" sz="2800" b="0" i="0" u="none" strike="noStrike" cap="none" normalizeH="0" baseline="0" dirty="0" err="1" smtClean="0">
                <a:ln>
                  <a:noFill/>
                </a:ln>
                <a:solidFill>
                  <a:srgbClr val="000000"/>
                </a:solidFill>
                <a:effectLst/>
                <a:latin typeface="+mn-lt"/>
                <a:cs typeface="Times New Roman" panose="02020603050405020304" pitchFamily="18" charset="0"/>
              </a:rPr>
              <a:t>Barkayal</a:t>
            </a:r>
            <a:r>
              <a:rPr kumimoji="0" lang="en-US" altLang="en-US" sz="2800" b="0" i="0" u="none" strike="noStrike" cap="none" normalizeH="0" baseline="0" dirty="0" smtClean="0">
                <a:ln>
                  <a:noFill/>
                </a:ln>
                <a:solidFill>
                  <a:srgbClr val="000000"/>
                </a:solidFill>
                <a:effectLst/>
                <a:latin typeface="+mn-lt"/>
                <a:cs typeface="Times New Roman" panose="02020603050405020304" pitchFamily="18" charset="0"/>
              </a:rPr>
              <a:t> </a:t>
            </a:r>
            <a:r>
              <a:rPr kumimoji="0" lang="en-US" altLang="en-US" sz="2800" b="0" i="1" u="none" strike="noStrike" cap="none" normalizeH="0" baseline="0" dirty="0" smtClean="0">
                <a:ln>
                  <a:noFill/>
                </a:ln>
                <a:solidFill>
                  <a:srgbClr val="000000"/>
                </a:solidFill>
                <a:effectLst/>
                <a:latin typeface="+mn-lt"/>
                <a:cs typeface="Times New Roman" panose="02020603050405020304" pitchFamily="18" charset="0"/>
              </a:rPr>
              <a:t>taught </a:t>
            </a:r>
            <a:r>
              <a:rPr kumimoji="0" lang="en-US" altLang="en-US" sz="2800" b="0" i="0" u="none" strike="noStrike" cap="none" normalizeH="0" baseline="0" dirty="0" smtClean="0">
                <a:ln>
                  <a:noFill/>
                </a:ln>
                <a:solidFill>
                  <a:srgbClr val="000000"/>
                </a:solidFill>
                <a:effectLst/>
                <a:latin typeface="+mn-lt"/>
                <a:cs typeface="Times New Roman" panose="02020603050405020304" pitchFamily="18" charset="0"/>
              </a:rPr>
              <a:t>the observers of the stars, </a:t>
            </a:r>
            <a:r>
              <a:rPr kumimoji="0" lang="en-US" altLang="en-US" sz="2800" b="1" i="0" u="none" strike="noStrike" cap="none" normalizeH="0" baseline="0" dirty="0" smtClean="0">
                <a:ln>
                  <a:noFill/>
                </a:ln>
                <a:solidFill>
                  <a:srgbClr val="000000"/>
                </a:solidFill>
                <a:effectLst/>
                <a:latin typeface="+mn-lt"/>
                <a:cs typeface="Times New Roman" panose="02020603050405020304" pitchFamily="18" charset="0"/>
              </a:rPr>
              <a:t>(9)</a:t>
            </a:r>
            <a:endParaRPr kumimoji="0" lang="en-US" altLang="en-US" sz="2800"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00000"/>
                </a:solidFill>
                <a:effectLst/>
                <a:latin typeface="+mn-lt"/>
                <a:cs typeface="Times New Roman" panose="02020603050405020304" pitchFamily="18" charset="0"/>
              </a:rPr>
              <a:t>6  </a:t>
            </a:r>
            <a:r>
              <a:rPr kumimoji="0" lang="en-US" altLang="en-US" sz="2800" b="0" i="0" u="none" strike="noStrike" cap="none" normalizeH="0" baseline="0" dirty="0" err="1" smtClean="0">
                <a:ln>
                  <a:noFill/>
                </a:ln>
                <a:solidFill>
                  <a:srgbClr val="000000"/>
                </a:solidFill>
                <a:effectLst/>
                <a:latin typeface="+mn-lt"/>
                <a:cs typeface="Times New Roman" panose="02020603050405020304" pitchFamily="18" charset="0"/>
              </a:rPr>
              <a:t>Akibeel</a:t>
            </a:r>
            <a:r>
              <a:rPr kumimoji="0" lang="en-US" altLang="en-US" sz="2800" b="0" i="0" u="none" strike="noStrike" cap="none" normalizeH="0" baseline="0" dirty="0" smtClean="0">
                <a:ln>
                  <a:noFill/>
                </a:ln>
                <a:solidFill>
                  <a:srgbClr val="000000"/>
                </a:solidFill>
                <a:effectLst/>
                <a:latin typeface="+mn-lt"/>
                <a:cs typeface="Times New Roman" panose="02020603050405020304" pitchFamily="18" charset="0"/>
              </a:rPr>
              <a:t> </a:t>
            </a:r>
            <a:r>
              <a:rPr kumimoji="0" lang="en-US" altLang="en-US" sz="2800" b="0" i="1" u="none" strike="noStrike" cap="none" normalizeH="0" baseline="0" dirty="0" smtClean="0">
                <a:ln>
                  <a:noFill/>
                </a:ln>
                <a:solidFill>
                  <a:srgbClr val="000000"/>
                </a:solidFill>
                <a:effectLst/>
                <a:latin typeface="+mn-lt"/>
                <a:cs typeface="Times New Roman" panose="02020603050405020304" pitchFamily="18" charset="0"/>
              </a:rPr>
              <a:t>taught </a:t>
            </a:r>
            <a:r>
              <a:rPr kumimoji="0" lang="en-US" altLang="en-US" sz="2800" b="0" i="0" u="none" strike="noStrike" cap="none" normalizeH="0" baseline="0" dirty="0" smtClean="0">
                <a:ln>
                  <a:noFill/>
                </a:ln>
                <a:solidFill>
                  <a:srgbClr val="000000"/>
                </a:solidFill>
                <a:effectLst/>
                <a:latin typeface="+mn-lt"/>
                <a:cs typeface="Times New Roman" panose="02020603050405020304" pitchFamily="18" charset="0"/>
              </a:rPr>
              <a:t>signs;</a:t>
            </a:r>
            <a:endParaRPr kumimoji="0" lang="en-US" altLang="en-US" sz="2800"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00000"/>
                </a:solidFill>
                <a:effectLst/>
                <a:latin typeface="+mn-lt"/>
                <a:cs typeface="Times New Roman" panose="02020603050405020304" pitchFamily="18" charset="0"/>
              </a:rPr>
              <a:t>7  </a:t>
            </a:r>
            <a:r>
              <a:rPr kumimoji="0" lang="en-US" altLang="en-US" sz="2800" b="0" i="0" u="none" strike="noStrike" cap="none" normalizeH="0" baseline="0" dirty="0" err="1" smtClean="0">
                <a:ln>
                  <a:noFill/>
                </a:ln>
                <a:solidFill>
                  <a:srgbClr val="000000"/>
                </a:solidFill>
                <a:effectLst/>
                <a:latin typeface="+mn-lt"/>
                <a:cs typeface="Times New Roman" panose="02020603050405020304" pitchFamily="18" charset="0"/>
              </a:rPr>
              <a:t>Tamiel</a:t>
            </a:r>
            <a:r>
              <a:rPr kumimoji="0" lang="en-US" altLang="en-US" sz="2800" b="0" i="0" u="none" strike="noStrike" cap="none" normalizeH="0" baseline="0" dirty="0" smtClean="0">
                <a:ln>
                  <a:noFill/>
                </a:ln>
                <a:solidFill>
                  <a:srgbClr val="000000"/>
                </a:solidFill>
                <a:effectLst/>
                <a:latin typeface="+mn-lt"/>
                <a:cs typeface="Times New Roman" panose="02020603050405020304" pitchFamily="18" charset="0"/>
              </a:rPr>
              <a:t> taught astronomy;</a:t>
            </a:r>
            <a:endParaRPr kumimoji="0" lang="en-US" altLang="en-US" sz="2800" b="0" i="0" u="none" strike="noStrike" cap="none" normalizeH="0" baseline="0" dirty="0" smtClean="0">
              <a:ln>
                <a:noFill/>
              </a:ln>
              <a:solidFill>
                <a:schemeClr val="tx1"/>
              </a:solidFill>
              <a:effectLst/>
              <a:latin typeface="+mn-lt"/>
            </a:endParaRPr>
          </a:p>
          <a:p>
            <a:pPr marL="514350" marR="0" lvl="0" indent="-514350" algn="l" defTabSz="914400" rtl="0" eaLnBrk="0" fontAlgn="base" latinLnBrk="0" hangingPunct="0">
              <a:lnSpc>
                <a:spcPct val="100000"/>
              </a:lnSpc>
              <a:spcBef>
                <a:spcPct val="0"/>
              </a:spcBef>
              <a:spcAft>
                <a:spcPct val="0"/>
              </a:spcAft>
              <a:buClrTx/>
              <a:buSzTx/>
              <a:buFontTx/>
              <a:buAutoNum type="arabicPlain" startAt="8"/>
              <a:tabLst/>
            </a:pPr>
            <a:r>
              <a:rPr kumimoji="0" lang="en-US" altLang="en-US" sz="2800" b="0" i="0" u="none" strike="noStrike" cap="none" normalizeH="0" baseline="0" dirty="0" smtClean="0">
                <a:ln>
                  <a:noFill/>
                </a:ln>
                <a:solidFill>
                  <a:srgbClr val="000000"/>
                </a:solidFill>
                <a:effectLst/>
                <a:latin typeface="+mn-lt"/>
                <a:cs typeface="Times New Roman" panose="02020603050405020304" pitchFamily="18" charset="0"/>
              </a:rPr>
              <a:t>And </a:t>
            </a:r>
            <a:r>
              <a:rPr kumimoji="0" lang="en-US" altLang="en-US" sz="2800" b="0" i="0" u="none" strike="noStrike" cap="none" normalizeH="0" baseline="0" dirty="0" err="1" smtClean="0">
                <a:ln>
                  <a:noFill/>
                </a:ln>
                <a:solidFill>
                  <a:srgbClr val="000000"/>
                </a:solidFill>
                <a:effectLst/>
                <a:latin typeface="+mn-lt"/>
                <a:cs typeface="Times New Roman" panose="02020603050405020304" pitchFamily="18" charset="0"/>
              </a:rPr>
              <a:t>Asaradel</a:t>
            </a:r>
            <a:r>
              <a:rPr kumimoji="0" lang="en-US" altLang="en-US" sz="2800" b="0" i="0" u="none" strike="noStrike" cap="none" normalizeH="0" baseline="0" dirty="0" smtClean="0">
                <a:ln>
                  <a:noFill/>
                </a:ln>
                <a:solidFill>
                  <a:srgbClr val="000000"/>
                </a:solidFill>
                <a:effectLst/>
                <a:latin typeface="+mn-lt"/>
                <a:cs typeface="Times New Roman" panose="02020603050405020304" pitchFamily="18" charset="0"/>
              </a:rPr>
              <a:t> taught the motion of the moon,</a:t>
            </a:r>
          </a:p>
          <a:p>
            <a:pPr marR="0" lvl="0" algn="l" defTabSz="914400" rtl="0" eaLnBrk="0" fontAlgn="base" latinLnBrk="0" hangingPunct="0">
              <a:lnSpc>
                <a:spcPct val="100000"/>
              </a:lnSpc>
              <a:spcBef>
                <a:spcPct val="0"/>
              </a:spcBef>
              <a:spcAft>
                <a:spcPct val="0"/>
              </a:spcAft>
              <a:buClrTx/>
              <a:buSzTx/>
              <a:tabLst/>
            </a:pPr>
            <a:endParaRPr kumimoji="0" lang="en-US" altLang="en-US" sz="2800" b="0" i="0" u="none" strike="noStrike" cap="none" normalizeH="0" baseline="0" dirty="0" smtClean="0">
              <a:ln>
                <a:noFill/>
              </a:ln>
              <a:solidFill>
                <a:schemeClr val="tx1"/>
              </a:solidFill>
              <a:effectLst/>
              <a:latin typeface="+mn-lt"/>
            </a:endParaRPr>
          </a:p>
        </p:txBody>
      </p:sp>
    </p:spTree>
    <p:extLst>
      <p:ext uri="{BB962C8B-B14F-4D97-AF65-F5344CB8AC3E}">
        <p14:creationId xmlns:p14="http://schemas.microsoft.com/office/powerpoint/2010/main" val="40819965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emple of god"/>
          <p:cNvPicPr>
            <a:picLocks noChangeAspect="1" noChangeArrowheads="1"/>
          </p:cNvPicPr>
          <p:nvPr/>
        </p:nvPicPr>
        <p:blipFill rotWithShape="1">
          <a:blip r:embed="rId2">
            <a:extLst>
              <a:ext uri="{28A0092B-C50C-407E-A947-70E740481C1C}">
                <a14:useLocalDpi xmlns:a14="http://schemas.microsoft.com/office/drawing/2010/main" val="0"/>
              </a:ext>
            </a:extLst>
          </a:blip>
          <a:srcRect b="13134"/>
          <a:stretch/>
        </p:blipFill>
        <p:spPr bwMode="auto">
          <a:xfrm>
            <a:off x="0" y="0"/>
            <a:ext cx="12192000" cy="68476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760268" y="1438645"/>
            <a:ext cx="10671464" cy="4401205"/>
          </a:xfrm>
          <a:prstGeom prst="rect">
            <a:avLst/>
          </a:prstGeom>
          <a:solidFill>
            <a:schemeClr val="bg1"/>
          </a:solidFill>
        </p:spPr>
        <p:txBody>
          <a:bodyPr wrap="square">
            <a:spAutoFit/>
          </a:bodyPr>
          <a:lstStyle/>
          <a:p>
            <a:endParaRPr lang="en-US" sz="2800" b="1" i="0" dirty="0" smtClean="0">
              <a:solidFill>
                <a:srgbClr val="000000"/>
              </a:solidFill>
              <a:effectLst/>
              <a:latin typeface="Helvetica Neue"/>
            </a:endParaRPr>
          </a:p>
          <a:p>
            <a:r>
              <a:rPr lang="en-US" sz="2800" b="1" i="0" dirty="0" smtClean="0">
                <a:solidFill>
                  <a:srgbClr val="000000"/>
                </a:solidFill>
                <a:effectLst/>
                <a:latin typeface="Helvetica Neue"/>
              </a:rPr>
              <a:t>Exodus 31</a:t>
            </a:r>
          </a:p>
          <a:p>
            <a:endParaRPr lang="en-US" sz="2800" b="1" dirty="0">
              <a:solidFill>
                <a:srgbClr val="000000"/>
              </a:solidFill>
              <a:latin typeface="Arial" panose="020B0604020202020204" pitchFamily="34" charset="0"/>
            </a:endParaRPr>
          </a:p>
          <a:p>
            <a:r>
              <a:rPr lang="en-US" sz="2800" b="1" i="0" dirty="0" smtClean="0">
                <a:solidFill>
                  <a:srgbClr val="000000"/>
                </a:solidFill>
                <a:effectLst/>
                <a:latin typeface="Arial" panose="020B0604020202020204" pitchFamily="34" charset="0"/>
              </a:rPr>
              <a:t> </a:t>
            </a:r>
            <a:r>
              <a:rPr lang="en-US" sz="2800" b="0" i="0" dirty="0" smtClean="0">
                <a:solidFill>
                  <a:srgbClr val="000000"/>
                </a:solidFill>
                <a:effectLst/>
                <a:latin typeface="Helvetica Neue"/>
              </a:rPr>
              <a:t>Then the </a:t>
            </a:r>
            <a:r>
              <a:rPr lang="en-US" sz="2800" b="0" i="0" cap="small" dirty="0" smtClean="0">
                <a:solidFill>
                  <a:srgbClr val="000000"/>
                </a:solidFill>
                <a:effectLst/>
                <a:latin typeface="Helvetica Neue"/>
              </a:rPr>
              <a:t>Lord</a:t>
            </a:r>
            <a:r>
              <a:rPr lang="en-US" sz="2800" b="0" i="0" dirty="0" smtClean="0">
                <a:solidFill>
                  <a:srgbClr val="000000"/>
                </a:solidFill>
                <a:effectLst/>
                <a:latin typeface="Helvetica Neue"/>
              </a:rPr>
              <a:t> said to Moses, </a:t>
            </a:r>
            <a:r>
              <a:rPr lang="en-US" sz="2800" b="1" i="0" baseline="30000" dirty="0" smtClean="0">
                <a:solidFill>
                  <a:srgbClr val="000000"/>
                </a:solidFill>
                <a:effectLst/>
                <a:latin typeface="Arial" panose="020B0604020202020204" pitchFamily="34" charset="0"/>
              </a:rPr>
              <a:t>2 </a:t>
            </a:r>
            <a:r>
              <a:rPr lang="en-US" sz="2800" b="0" i="0" dirty="0" smtClean="0">
                <a:solidFill>
                  <a:srgbClr val="000000"/>
                </a:solidFill>
                <a:effectLst/>
                <a:latin typeface="Helvetica Neue"/>
              </a:rPr>
              <a:t>“See, I have chosen Bezalel son of Uri, the son of </a:t>
            </a:r>
            <a:r>
              <a:rPr lang="en-US" sz="2800" b="0" i="0" dirty="0" err="1" smtClean="0">
                <a:solidFill>
                  <a:srgbClr val="000000"/>
                </a:solidFill>
                <a:effectLst/>
                <a:latin typeface="Helvetica Neue"/>
              </a:rPr>
              <a:t>Hur</a:t>
            </a:r>
            <a:r>
              <a:rPr lang="en-US" sz="2800" b="0" i="0" dirty="0" smtClean="0">
                <a:solidFill>
                  <a:srgbClr val="000000"/>
                </a:solidFill>
                <a:effectLst/>
                <a:latin typeface="Helvetica Neue"/>
              </a:rPr>
              <a:t>, of the tribe of Judah, </a:t>
            </a:r>
            <a:r>
              <a:rPr lang="en-US" sz="2800" b="1" i="0" baseline="30000" dirty="0" smtClean="0">
                <a:solidFill>
                  <a:srgbClr val="000000"/>
                </a:solidFill>
                <a:effectLst/>
                <a:latin typeface="Arial" panose="020B0604020202020204" pitchFamily="34" charset="0"/>
              </a:rPr>
              <a:t>3 </a:t>
            </a:r>
            <a:r>
              <a:rPr lang="en-US" sz="2800" b="0" i="0" dirty="0" smtClean="0">
                <a:solidFill>
                  <a:srgbClr val="000000"/>
                </a:solidFill>
                <a:effectLst/>
                <a:latin typeface="Helvetica Neue"/>
              </a:rPr>
              <a:t>and I have filled him with the Spirit of God, with wisdom, with understanding, with knowledge and with all kinds of skills— </a:t>
            </a:r>
            <a:r>
              <a:rPr lang="en-US" sz="2800" b="1" i="0" baseline="30000" dirty="0" smtClean="0">
                <a:solidFill>
                  <a:srgbClr val="000000"/>
                </a:solidFill>
                <a:effectLst/>
                <a:latin typeface="Arial" panose="020B0604020202020204" pitchFamily="34" charset="0"/>
              </a:rPr>
              <a:t>4 </a:t>
            </a:r>
            <a:r>
              <a:rPr lang="en-US" sz="2800" b="0" i="0" dirty="0" smtClean="0">
                <a:solidFill>
                  <a:srgbClr val="000000"/>
                </a:solidFill>
                <a:effectLst/>
                <a:latin typeface="Helvetica Neue"/>
              </a:rPr>
              <a:t>to make artistic designs for work in gold, silver and bronze, </a:t>
            </a:r>
            <a:r>
              <a:rPr lang="en-US" sz="2800" b="1" i="0" baseline="30000" dirty="0" smtClean="0">
                <a:solidFill>
                  <a:srgbClr val="000000"/>
                </a:solidFill>
                <a:effectLst/>
                <a:latin typeface="Arial" panose="020B0604020202020204" pitchFamily="34" charset="0"/>
              </a:rPr>
              <a:t>5 </a:t>
            </a:r>
            <a:r>
              <a:rPr lang="en-US" sz="2800" b="0" i="0" dirty="0" smtClean="0">
                <a:solidFill>
                  <a:srgbClr val="000000"/>
                </a:solidFill>
                <a:effectLst/>
                <a:latin typeface="Helvetica Neue"/>
              </a:rPr>
              <a:t>to cut and set stones, to work in wood, and to engage in all kinds of crafts.</a:t>
            </a:r>
          </a:p>
          <a:p>
            <a:endParaRPr lang="en-US" sz="2800" dirty="0"/>
          </a:p>
        </p:txBody>
      </p:sp>
    </p:spTree>
    <p:extLst>
      <p:ext uri="{BB962C8B-B14F-4D97-AF65-F5344CB8AC3E}">
        <p14:creationId xmlns:p14="http://schemas.microsoft.com/office/powerpoint/2010/main" val="39909995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king solomon wealth"/>
          <p:cNvPicPr>
            <a:picLocks noChangeAspect="1" noChangeArrowheads="1"/>
          </p:cNvPicPr>
          <p:nvPr/>
        </p:nvPicPr>
        <p:blipFill rotWithShape="1">
          <a:blip r:embed="rId2">
            <a:extLst>
              <a:ext uri="{28A0092B-C50C-407E-A947-70E740481C1C}">
                <a14:useLocalDpi xmlns:a14="http://schemas.microsoft.com/office/drawing/2010/main" val="0"/>
              </a:ext>
            </a:extLst>
          </a:blip>
          <a:srcRect b="20692"/>
          <a:stretch/>
        </p:blipFill>
        <p:spPr bwMode="auto">
          <a:xfrm>
            <a:off x="0" y="0"/>
            <a:ext cx="12192000" cy="68476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760268" y="1147700"/>
            <a:ext cx="10671464" cy="5262979"/>
          </a:xfrm>
          <a:prstGeom prst="rect">
            <a:avLst/>
          </a:prstGeom>
          <a:solidFill>
            <a:schemeClr val="bg1"/>
          </a:solidFill>
        </p:spPr>
        <p:txBody>
          <a:bodyPr wrap="square">
            <a:spAutoFit/>
          </a:bodyPr>
          <a:lstStyle/>
          <a:p>
            <a:endParaRPr lang="en-US" sz="2800" b="1" i="0" dirty="0" smtClean="0">
              <a:solidFill>
                <a:srgbClr val="000000"/>
              </a:solidFill>
              <a:effectLst/>
              <a:latin typeface="Helvetica Neue"/>
            </a:endParaRPr>
          </a:p>
          <a:p>
            <a:r>
              <a:rPr lang="en-US" sz="2800" b="1" i="0" dirty="0" smtClean="0">
                <a:solidFill>
                  <a:srgbClr val="000000"/>
                </a:solidFill>
                <a:effectLst/>
                <a:latin typeface="Helvetica Neue"/>
              </a:rPr>
              <a:t>I Kings 4</a:t>
            </a:r>
            <a:endParaRPr lang="en-US" sz="2800" b="1" i="0" dirty="0" smtClean="0">
              <a:solidFill>
                <a:srgbClr val="000000"/>
              </a:solidFill>
              <a:effectLst/>
              <a:latin typeface="Helvetica Neue"/>
            </a:endParaRPr>
          </a:p>
          <a:p>
            <a:endParaRPr lang="en-US" sz="2800" b="1" dirty="0">
              <a:solidFill>
                <a:srgbClr val="000000"/>
              </a:solidFill>
              <a:latin typeface="Arial" panose="020B0604020202020204" pitchFamily="34" charset="0"/>
            </a:endParaRPr>
          </a:p>
          <a:p>
            <a:r>
              <a:rPr lang="en-US" sz="3200" b="1" baseline="30000" dirty="0" smtClean="0"/>
              <a:t>33</a:t>
            </a:r>
            <a:r>
              <a:rPr lang="en-US" sz="3200" dirty="0" smtClean="0"/>
              <a:t> And </a:t>
            </a:r>
            <a:r>
              <a:rPr lang="en-US" sz="3200" dirty="0"/>
              <a:t>he </a:t>
            </a:r>
            <a:r>
              <a:rPr lang="en-US" sz="3200" dirty="0" err="1"/>
              <a:t>spake</a:t>
            </a:r>
            <a:r>
              <a:rPr lang="en-US" sz="3200" dirty="0"/>
              <a:t> of trees, from the cedar tree that is in Lebanon even unto the hyssop that </a:t>
            </a:r>
            <a:r>
              <a:rPr lang="en-US" sz="3200" dirty="0" err="1"/>
              <a:t>springeth</a:t>
            </a:r>
            <a:r>
              <a:rPr lang="en-US" sz="3200" dirty="0"/>
              <a:t> out of the wall: he </a:t>
            </a:r>
            <a:r>
              <a:rPr lang="en-US" sz="3200" dirty="0" err="1"/>
              <a:t>spake</a:t>
            </a:r>
            <a:r>
              <a:rPr lang="en-US" sz="3200" dirty="0"/>
              <a:t> also of beasts, and of fowl, and of creeping things, and of fishes.</a:t>
            </a:r>
          </a:p>
          <a:p>
            <a:r>
              <a:rPr lang="en-US" sz="3200" b="1" baseline="30000" dirty="0"/>
              <a:t>34 </a:t>
            </a:r>
            <a:r>
              <a:rPr lang="en-US" sz="3200" dirty="0"/>
              <a:t>And there came of all people to hear the wisdom of Solomon, from all kings of the earth, which had heard of his wisdom.</a:t>
            </a:r>
          </a:p>
          <a:p>
            <a:endParaRPr lang="en-US" sz="2800" dirty="0"/>
          </a:p>
        </p:txBody>
      </p:sp>
    </p:spTree>
    <p:extLst>
      <p:ext uri="{BB962C8B-B14F-4D97-AF65-F5344CB8AC3E}">
        <p14:creationId xmlns:p14="http://schemas.microsoft.com/office/powerpoint/2010/main" val="28562632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9674" r="5439" b="27507"/>
          <a:stretch/>
        </p:blipFill>
        <p:spPr bwMode="auto">
          <a:xfrm>
            <a:off x="0" y="0"/>
            <a:ext cx="12178145"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473651" y="1874728"/>
            <a:ext cx="11230841" cy="3477875"/>
          </a:xfrm>
          <a:prstGeom prst="rect">
            <a:avLst/>
          </a:prstGeom>
          <a:solidFill>
            <a:schemeClr val="bg1"/>
          </a:solidFill>
        </p:spPr>
        <p:txBody>
          <a:bodyPr wrap="square">
            <a:spAutoFit/>
          </a:bodyPr>
          <a:lstStyle/>
          <a:p>
            <a:endParaRPr lang="en-US" sz="2400" b="1" i="0" dirty="0" smtClean="0">
              <a:solidFill>
                <a:srgbClr val="000000"/>
              </a:solidFill>
              <a:effectLst/>
              <a:latin typeface="Arial" panose="020B0604020202020204" pitchFamily="34" charset="0"/>
            </a:endParaRPr>
          </a:p>
          <a:p>
            <a:r>
              <a:rPr lang="en-US" sz="2800" b="1" i="0" dirty="0" smtClean="0">
                <a:solidFill>
                  <a:srgbClr val="000000"/>
                </a:solidFill>
                <a:effectLst/>
                <a:latin typeface="Helvetica Neue"/>
              </a:rPr>
              <a:t>Mighty Men “Nephilim”</a:t>
            </a:r>
            <a:endParaRPr lang="en-US" sz="2800" b="1" i="0" dirty="0" smtClean="0">
              <a:solidFill>
                <a:srgbClr val="000000"/>
              </a:solidFill>
              <a:effectLst/>
              <a:latin typeface="Helvetica Neue"/>
            </a:endParaRPr>
          </a:p>
          <a:p>
            <a:endParaRPr lang="en-US" sz="2400" b="1" i="0" dirty="0" smtClean="0">
              <a:solidFill>
                <a:srgbClr val="000000"/>
              </a:solidFill>
              <a:effectLst/>
              <a:latin typeface="Arial" panose="020B0604020202020204" pitchFamily="34" charset="0"/>
            </a:endParaRPr>
          </a:p>
          <a:p>
            <a:r>
              <a:rPr lang="en-US" sz="2400" i="1" dirty="0" err="1" smtClean="0">
                <a:solidFill>
                  <a:srgbClr val="000000"/>
                </a:solidFill>
                <a:latin typeface="Helvetica Neue"/>
              </a:rPr>
              <a:t>Gesenius</a:t>
            </a:r>
            <a:r>
              <a:rPr lang="en-US" sz="2400" i="1" dirty="0" smtClean="0">
                <a:solidFill>
                  <a:srgbClr val="000000"/>
                </a:solidFill>
                <a:latin typeface="Helvetica Neue"/>
              </a:rPr>
              <a:t>’ Hebrew-</a:t>
            </a:r>
            <a:r>
              <a:rPr lang="en-US" sz="2400" i="1" dirty="0" err="1" smtClean="0">
                <a:solidFill>
                  <a:srgbClr val="000000"/>
                </a:solidFill>
                <a:latin typeface="Helvetica Neue"/>
              </a:rPr>
              <a:t>Chaldee</a:t>
            </a:r>
            <a:r>
              <a:rPr lang="en-US" sz="2400" i="1" dirty="0" smtClean="0">
                <a:solidFill>
                  <a:srgbClr val="000000"/>
                </a:solidFill>
                <a:latin typeface="Helvetica Neue"/>
              </a:rPr>
              <a:t> Lexicon</a:t>
            </a:r>
          </a:p>
          <a:p>
            <a:r>
              <a:rPr lang="en-US" sz="2400" dirty="0" smtClean="0">
                <a:solidFill>
                  <a:srgbClr val="000000"/>
                </a:solidFill>
                <a:latin typeface="Helvetica Neue"/>
              </a:rPr>
              <a:t>Giants. </a:t>
            </a:r>
            <a:r>
              <a:rPr lang="en-US" sz="2400" dirty="0" smtClean="0">
                <a:solidFill>
                  <a:srgbClr val="000000"/>
                </a:solidFill>
                <a:latin typeface="Helvetica Neue"/>
              </a:rPr>
              <a:t>Chaldean “the giant of the sky, i.e. the constellation Orion, or the greater constellations (plural)”</a:t>
            </a:r>
          </a:p>
          <a:p>
            <a:endParaRPr lang="en-US" sz="2400" dirty="0">
              <a:solidFill>
                <a:srgbClr val="000000"/>
              </a:solidFill>
              <a:latin typeface="Helvetica Neue"/>
            </a:endParaRPr>
          </a:p>
          <a:p>
            <a:r>
              <a:rPr lang="en-US" sz="2400" dirty="0" smtClean="0">
                <a:solidFill>
                  <a:srgbClr val="000000"/>
                </a:solidFill>
                <a:latin typeface="Helvetica Neue"/>
              </a:rPr>
              <a:t>Excellent, noble, skillful; falling on, attacking</a:t>
            </a:r>
            <a:endParaRPr lang="en-US" sz="2400" dirty="0" smtClean="0">
              <a:solidFill>
                <a:srgbClr val="000000"/>
              </a:solidFill>
              <a:latin typeface="Helvetica Neue"/>
            </a:endParaRPr>
          </a:p>
          <a:p>
            <a:endParaRPr lang="en-US" sz="2400" dirty="0">
              <a:solidFill>
                <a:srgbClr val="000000"/>
              </a:solidFill>
              <a:latin typeface="Helvetica Neue"/>
            </a:endParaRPr>
          </a:p>
        </p:txBody>
      </p:sp>
    </p:spTree>
    <p:extLst>
      <p:ext uri="{BB962C8B-B14F-4D97-AF65-F5344CB8AC3E}">
        <p14:creationId xmlns:p14="http://schemas.microsoft.com/office/powerpoint/2010/main" val="30705840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nimrod the mighty hunter"/>
          <p:cNvPicPr>
            <a:picLocks noChangeAspect="1" noChangeArrowheads="1"/>
          </p:cNvPicPr>
          <p:nvPr/>
        </p:nvPicPr>
        <p:blipFill rotWithShape="1">
          <a:blip r:embed="rId2">
            <a:extLst>
              <a:ext uri="{28A0092B-C50C-407E-A947-70E740481C1C}">
                <a14:useLocalDpi xmlns:a14="http://schemas.microsoft.com/office/drawing/2010/main" val="0"/>
              </a:ext>
            </a:extLst>
          </a:blip>
          <a:srcRect l="2506"/>
          <a:stretch/>
        </p:blipFill>
        <p:spPr bwMode="auto">
          <a:xfrm>
            <a:off x="10391" y="0"/>
            <a:ext cx="1218160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485774" y="1781210"/>
            <a:ext cx="11230841" cy="4708981"/>
          </a:xfrm>
          <a:prstGeom prst="rect">
            <a:avLst/>
          </a:prstGeom>
          <a:solidFill>
            <a:schemeClr val="bg1"/>
          </a:solidFill>
        </p:spPr>
        <p:txBody>
          <a:bodyPr wrap="square">
            <a:spAutoFit/>
          </a:bodyPr>
          <a:lstStyle/>
          <a:p>
            <a:endParaRPr lang="en-US" sz="2400" b="1" i="0" dirty="0" smtClean="0">
              <a:solidFill>
                <a:srgbClr val="000000"/>
              </a:solidFill>
              <a:effectLst/>
              <a:latin typeface="Arial" panose="020B0604020202020204" pitchFamily="34" charset="0"/>
            </a:endParaRPr>
          </a:p>
          <a:p>
            <a:r>
              <a:rPr lang="en-US" sz="2800" b="1" dirty="0" smtClean="0">
                <a:solidFill>
                  <a:srgbClr val="000000"/>
                </a:solidFill>
                <a:latin typeface="Helvetica Neue"/>
              </a:rPr>
              <a:t>Genesis 10</a:t>
            </a:r>
            <a:endParaRPr lang="en-US" sz="2800" b="1" i="0" dirty="0" smtClean="0">
              <a:solidFill>
                <a:srgbClr val="000000"/>
              </a:solidFill>
              <a:effectLst/>
              <a:latin typeface="Helvetica Neue"/>
            </a:endParaRPr>
          </a:p>
          <a:p>
            <a:endParaRPr lang="en-US" sz="2400" b="1" i="0" dirty="0" smtClean="0">
              <a:solidFill>
                <a:srgbClr val="000000"/>
              </a:solidFill>
              <a:effectLst/>
              <a:latin typeface="Arial" panose="020B0604020202020204" pitchFamily="34" charset="0"/>
            </a:endParaRPr>
          </a:p>
          <a:p>
            <a:r>
              <a:rPr lang="en-US" sz="2800" b="1" baseline="30000" dirty="0">
                <a:latin typeface="Helvetica Neue"/>
              </a:rPr>
              <a:t>8 </a:t>
            </a:r>
            <a:r>
              <a:rPr lang="en-US" sz="2800" dirty="0">
                <a:latin typeface="Helvetica Neue"/>
              </a:rPr>
              <a:t>Cush was the father</a:t>
            </a:r>
            <a:r>
              <a:rPr lang="en-US" sz="2800" baseline="30000" dirty="0">
                <a:latin typeface="Helvetica Neue"/>
              </a:rPr>
              <a:t>[</a:t>
            </a:r>
            <a:r>
              <a:rPr lang="en-US" sz="2800" baseline="30000" dirty="0">
                <a:latin typeface="Helvetica Neue"/>
                <a:hlinkClick r:id="rId3" tooltip="See footnote c"/>
              </a:rPr>
              <a:t>c</a:t>
            </a:r>
            <a:r>
              <a:rPr lang="en-US" sz="2800" baseline="30000" dirty="0">
                <a:latin typeface="Helvetica Neue"/>
              </a:rPr>
              <a:t>]</a:t>
            </a:r>
            <a:r>
              <a:rPr lang="en-US" sz="2800" dirty="0">
                <a:latin typeface="Helvetica Neue"/>
              </a:rPr>
              <a:t> of Nimrod, who became a mighty warrior on the earth. </a:t>
            </a:r>
            <a:r>
              <a:rPr lang="en-US" sz="2800" b="1" baseline="30000" dirty="0">
                <a:latin typeface="Helvetica Neue"/>
              </a:rPr>
              <a:t>9 </a:t>
            </a:r>
            <a:r>
              <a:rPr lang="en-US" sz="2800" dirty="0">
                <a:latin typeface="Helvetica Neue"/>
              </a:rPr>
              <a:t>He was a mighty hunter before the </a:t>
            </a:r>
            <a:r>
              <a:rPr lang="en-US" sz="2800" cap="small" dirty="0">
                <a:latin typeface="Helvetica Neue"/>
              </a:rPr>
              <a:t>Lord</a:t>
            </a:r>
            <a:r>
              <a:rPr lang="en-US" sz="2800" dirty="0">
                <a:latin typeface="Helvetica Neue"/>
              </a:rPr>
              <a:t>; that is why it is said, “Like Nimrod, a mighty hunter before the </a:t>
            </a:r>
            <a:r>
              <a:rPr lang="en-US" sz="2800" cap="small" dirty="0">
                <a:latin typeface="Helvetica Neue"/>
              </a:rPr>
              <a:t>Lord</a:t>
            </a:r>
            <a:r>
              <a:rPr lang="en-US" sz="2800" dirty="0">
                <a:latin typeface="Helvetica Neue"/>
              </a:rPr>
              <a:t>.” </a:t>
            </a:r>
            <a:r>
              <a:rPr lang="en-US" sz="2800" b="1" baseline="30000" dirty="0">
                <a:latin typeface="Helvetica Neue"/>
              </a:rPr>
              <a:t>10 </a:t>
            </a:r>
            <a:r>
              <a:rPr lang="en-US" sz="2800" dirty="0">
                <a:latin typeface="Helvetica Neue"/>
              </a:rPr>
              <a:t>The first centers of his kingdom were Babylon, </a:t>
            </a:r>
            <a:r>
              <a:rPr lang="en-US" sz="2800" dirty="0" err="1">
                <a:latin typeface="Helvetica Neue"/>
              </a:rPr>
              <a:t>Uruk</a:t>
            </a:r>
            <a:r>
              <a:rPr lang="en-US" sz="2800" dirty="0">
                <a:latin typeface="Helvetica Neue"/>
              </a:rPr>
              <a:t>, Akkad and </a:t>
            </a:r>
            <a:r>
              <a:rPr lang="en-US" sz="2800" dirty="0" err="1">
                <a:latin typeface="Helvetica Neue"/>
              </a:rPr>
              <a:t>Kalneh</a:t>
            </a:r>
            <a:r>
              <a:rPr lang="en-US" sz="2800" dirty="0">
                <a:latin typeface="Helvetica Neue"/>
              </a:rPr>
              <a:t>, in</a:t>
            </a:r>
            <a:r>
              <a:rPr lang="en-US" sz="2800" baseline="30000" dirty="0">
                <a:latin typeface="Helvetica Neue"/>
              </a:rPr>
              <a:t>[</a:t>
            </a:r>
            <a:r>
              <a:rPr lang="en-US" sz="2800" baseline="30000" dirty="0">
                <a:latin typeface="Helvetica Neue"/>
                <a:hlinkClick r:id="rId4" tooltip="See footnote d"/>
              </a:rPr>
              <a:t>d</a:t>
            </a:r>
            <a:r>
              <a:rPr lang="en-US" sz="2800" baseline="30000" dirty="0">
                <a:latin typeface="Helvetica Neue"/>
              </a:rPr>
              <a:t>]</a:t>
            </a:r>
            <a:r>
              <a:rPr lang="en-US" sz="2800" dirty="0">
                <a:latin typeface="Helvetica Neue"/>
              </a:rPr>
              <a:t> Shinar.</a:t>
            </a:r>
            <a:r>
              <a:rPr lang="en-US" sz="2800" baseline="30000" dirty="0">
                <a:latin typeface="Helvetica Neue"/>
              </a:rPr>
              <a:t>[</a:t>
            </a:r>
            <a:r>
              <a:rPr lang="en-US" sz="2800" baseline="30000" dirty="0">
                <a:latin typeface="Helvetica Neue"/>
                <a:hlinkClick r:id="rId5" tooltip="See footnote e"/>
              </a:rPr>
              <a:t>e</a:t>
            </a:r>
            <a:r>
              <a:rPr lang="en-US" sz="2800" baseline="30000" dirty="0">
                <a:latin typeface="Helvetica Neue"/>
              </a:rPr>
              <a:t>]</a:t>
            </a:r>
            <a:r>
              <a:rPr lang="en-US" sz="2800" dirty="0">
                <a:latin typeface="Helvetica Neue"/>
              </a:rPr>
              <a:t> </a:t>
            </a:r>
            <a:r>
              <a:rPr lang="en-US" sz="2800" b="1" baseline="30000" dirty="0">
                <a:latin typeface="Helvetica Neue"/>
              </a:rPr>
              <a:t>11 </a:t>
            </a:r>
            <a:r>
              <a:rPr lang="en-US" sz="2800" dirty="0">
                <a:latin typeface="Helvetica Neue"/>
              </a:rPr>
              <a:t>From that land he went to Assyria, where he built Nineveh, Rehoboth </a:t>
            </a:r>
            <a:r>
              <a:rPr lang="en-US" sz="2800" dirty="0" err="1">
                <a:latin typeface="Helvetica Neue"/>
              </a:rPr>
              <a:t>Ir</a:t>
            </a:r>
            <a:r>
              <a:rPr lang="en-US" sz="2800" dirty="0">
                <a:latin typeface="Helvetica Neue"/>
              </a:rPr>
              <a:t>,</a:t>
            </a:r>
            <a:r>
              <a:rPr lang="en-US" sz="2800" baseline="30000" dirty="0">
                <a:latin typeface="Helvetica Neue"/>
              </a:rPr>
              <a:t>[</a:t>
            </a:r>
            <a:r>
              <a:rPr lang="en-US" sz="2800" baseline="30000" dirty="0">
                <a:latin typeface="Helvetica Neue"/>
                <a:hlinkClick r:id="rId6" tooltip="See footnote f"/>
              </a:rPr>
              <a:t>f</a:t>
            </a:r>
            <a:r>
              <a:rPr lang="en-US" sz="2800" baseline="30000" dirty="0">
                <a:latin typeface="Helvetica Neue"/>
              </a:rPr>
              <a:t>]</a:t>
            </a:r>
            <a:r>
              <a:rPr lang="en-US" sz="2800" dirty="0">
                <a:latin typeface="Helvetica Neue"/>
              </a:rPr>
              <a:t>Calah </a:t>
            </a:r>
            <a:r>
              <a:rPr lang="en-US" sz="2800" b="1" baseline="30000" dirty="0">
                <a:latin typeface="Helvetica Neue"/>
              </a:rPr>
              <a:t>12 </a:t>
            </a:r>
            <a:r>
              <a:rPr lang="en-US" sz="2800" dirty="0">
                <a:latin typeface="Helvetica Neue"/>
              </a:rPr>
              <a:t>and Resen, which is between Nineveh and Calah—which is the great city</a:t>
            </a:r>
            <a:r>
              <a:rPr lang="en-US" sz="2800" dirty="0" smtClean="0">
                <a:latin typeface="Helvetica Neue"/>
              </a:rPr>
              <a:t>.</a:t>
            </a:r>
          </a:p>
          <a:p>
            <a:endParaRPr lang="en-US" sz="2800" dirty="0">
              <a:solidFill>
                <a:srgbClr val="000000"/>
              </a:solidFill>
              <a:latin typeface="Helvetica Neue"/>
            </a:endParaRPr>
          </a:p>
        </p:txBody>
      </p:sp>
    </p:spTree>
    <p:extLst>
      <p:ext uri="{BB962C8B-B14F-4D97-AF65-F5344CB8AC3E}">
        <p14:creationId xmlns:p14="http://schemas.microsoft.com/office/powerpoint/2010/main" val="10299572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mage result for worship the stars"/>
          <p:cNvPicPr>
            <a:picLocks noChangeAspect="1" noChangeArrowheads="1"/>
          </p:cNvPicPr>
          <p:nvPr/>
        </p:nvPicPr>
        <p:blipFill rotWithShape="1">
          <a:blip r:embed="rId2">
            <a:extLst>
              <a:ext uri="{28A0092B-C50C-407E-A947-70E740481C1C}">
                <a14:useLocalDpi xmlns:a14="http://schemas.microsoft.com/office/drawing/2010/main" val="0"/>
              </a:ext>
            </a:extLst>
          </a:blip>
          <a:srcRect l="1256" r="6734"/>
          <a:stretch/>
        </p:blipFill>
        <p:spPr bwMode="auto">
          <a:xfrm>
            <a:off x="-10391" y="0"/>
            <a:ext cx="1218853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859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Image result for pillars of creation H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7854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3972" y="980872"/>
            <a:ext cx="11044052" cy="5139869"/>
          </a:xfrm>
          <a:prstGeom prst="rect">
            <a:avLst/>
          </a:prstGeom>
          <a:solidFill>
            <a:schemeClr val="bg1"/>
          </a:solidFill>
        </p:spPr>
        <p:txBody>
          <a:bodyPr wrap="square">
            <a:spAutoFit/>
          </a:bodyPr>
          <a:lstStyle/>
          <a:p>
            <a:r>
              <a:rPr lang="en-US" sz="4000" b="1" dirty="0" smtClean="0">
                <a:latin typeface="Calibri" panose="020F0502020204030204" pitchFamily="34" charset="0"/>
                <a:ea typeface="Calibri" panose="020F0502020204030204" pitchFamily="34" charset="0"/>
              </a:rPr>
              <a:t>Job 38:32</a:t>
            </a:r>
          </a:p>
          <a:p>
            <a:pPr marL="742950" indent="-742950">
              <a:buAutoNum type="arabicPlain"/>
            </a:pPr>
            <a:endParaRPr lang="en-US" sz="3600" dirty="0" smtClean="0">
              <a:solidFill>
                <a:srgbClr val="001320"/>
              </a:solidFill>
              <a:latin typeface="Arimo"/>
            </a:endParaRPr>
          </a:p>
          <a:p>
            <a:pPr marL="742950" indent="-742950">
              <a:buAutoNum type="arabicPlain"/>
            </a:pPr>
            <a:r>
              <a:rPr lang="en-US" sz="3600" dirty="0" smtClean="0">
                <a:solidFill>
                  <a:srgbClr val="001320"/>
                </a:solidFill>
                <a:latin typeface="Arimo"/>
              </a:rPr>
              <a:t>Canst </a:t>
            </a:r>
            <a:r>
              <a:rPr lang="en-US" sz="3600" dirty="0">
                <a:solidFill>
                  <a:srgbClr val="001320"/>
                </a:solidFill>
                <a:latin typeface="Arimo"/>
              </a:rPr>
              <a:t>thou bring forth </a:t>
            </a:r>
            <a:r>
              <a:rPr lang="en-US" sz="3600" b="1" dirty="0" err="1">
                <a:solidFill>
                  <a:srgbClr val="FF0000"/>
                </a:solidFill>
                <a:latin typeface="Arimo"/>
              </a:rPr>
              <a:t>Mazzaroth</a:t>
            </a:r>
            <a:r>
              <a:rPr lang="en-US" sz="3600" dirty="0">
                <a:solidFill>
                  <a:srgbClr val="001320"/>
                </a:solidFill>
                <a:latin typeface="Arimo"/>
              </a:rPr>
              <a:t> in his season? or canst thou guide Arcturus with his </a:t>
            </a:r>
            <a:r>
              <a:rPr lang="en-US" sz="3600" dirty="0" smtClean="0">
                <a:solidFill>
                  <a:srgbClr val="001320"/>
                </a:solidFill>
                <a:latin typeface="Arimo"/>
              </a:rPr>
              <a:t>sons?</a:t>
            </a:r>
            <a:r>
              <a:rPr lang="en-US" sz="3600" dirty="0" smtClean="0"/>
              <a:t>  </a:t>
            </a:r>
            <a:r>
              <a:rPr lang="en-US" sz="2400" i="1" dirty="0" smtClean="0">
                <a:latin typeface="Calibri" panose="020F0502020204030204" pitchFamily="34" charset="0"/>
                <a:ea typeface="Calibri" panose="020F0502020204030204" pitchFamily="34" charset="0"/>
              </a:rPr>
              <a:t>KJV</a:t>
            </a:r>
          </a:p>
          <a:p>
            <a:pPr marL="742950" indent="-742950">
              <a:buAutoNum type="arabicPlain"/>
            </a:pPr>
            <a:endParaRPr lang="en-US" sz="3600" i="1" dirty="0"/>
          </a:p>
          <a:p>
            <a:pPr marL="742950" indent="-742950">
              <a:buFontTx/>
              <a:buAutoNum type="arabicPlain"/>
            </a:pPr>
            <a:r>
              <a:rPr lang="en-US" sz="3600" dirty="0" smtClean="0">
                <a:solidFill>
                  <a:srgbClr val="001320"/>
                </a:solidFill>
                <a:latin typeface="Arimo"/>
              </a:rPr>
              <a:t>Can you lead out the constellations of the zodiac in their season, or guide the Great Bear and its cubs?  </a:t>
            </a:r>
            <a:r>
              <a:rPr lang="en-US" sz="2400" i="1" dirty="0" smtClean="0">
                <a:latin typeface="Calibri" panose="020F0502020204030204" pitchFamily="34" charset="0"/>
              </a:rPr>
              <a:t>Complete Jewish Bible</a:t>
            </a:r>
            <a:endParaRPr lang="en-US" sz="3600" i="1" dirty="0" smtClean="0">
              <a:latin typeface="Arimo"/>
              <a:ea typeface="Calibri" panose="020F0502020204030204" pitchFamily="34" charset="0"/>
            </a:endParaRPr>
          </a:p>
          <a:p>
            <a:endParaRPr lang="en-US" sz="3600" i="1" dirty="0"/>
          </a:p>
        </p:txBody>
      </p:sp>
    </p:spTree>
    <p:extLst>
      <p:ext uri="{BB962C8B-B14F-4D97-AF65-F5344CB8AC3E}">
        <p14:creationId xmlns:p14="http://schemas.microsoft.com/office/powerpoint/2010/main" val="29440547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3972" y="980872"/>
            <a:ext cx="11044052" cy="4339650"/>
          </a:xfrm>
          <a:prstGeom prst="rect">
            <a:avLst/>
          </a:prstGeom>
          <a:solidFill>
            <a:schemeClr val="bg1"/>
          </a:solidFill>
        </p:spPr>
        <p:txBody>
          <a:bodyPr wrap="square">
            <a:spAutoFit/>
          </a:bodyPr>
          <a:lstStyle/>
          <a:p>
            <a:r>
              <a:rPr lang="en-US" sz="4000" b="1" dirty="0" err="1" smtClean="0">
                <a:latin typeface="Calibri" panose="020F0502020204030204" pitchFamily="34" charset="0"/>
                <a:ea typeface="Calibri" panose="020F0502020204030204" pitchFamily="34" charset="0"/>
              </a:rPr>
              <a:t>Mazzaroth</a:t>
            </a:r>
            <a:endParaRPr lang="en-US" sz="4000" b="1" dirty="0" smtClean="0">
              <a:latin typeface="Calibri" panose="020F0502020204030204" pitchFamily="34" charset="0"/>
              <a:ea typeface="Calibri" panose="020F0502020204030204" pitchFamily="34" charset="0"/>
            </a:endParaRPr>
          </a:p>
          <a:p>
            <a:endParaRPr lang="en-US" sz="4000" b="1" dirty="0" smtClean="0">
              <a:latin typeface="Calibri" panose="020F0502020204030204" pitchFamily="34" charset="0"/>
              <a:ea typeface="Calibri" panose="020F0502020204030204" pitchFamily="34" charset="0"/>
            </a:endParaRPr>
          </a:p>
          <a:p>
            <a:r>
              <a:rPr lang="en-US" sz="3600" b="1" dirty="0" smtClean="0">
                <a:latin typeface="Calibri" panose="020F0502020204030204" pitchFamily="34" charset="0"/>
                <a:ea typeface="Calibri" panose="020F0502020204030204" pitchFamily="34" charset="0"/>
              </a:rPr>
              <a:t>4216 in Strong’s</a:t>
            </a:r>
          </a:p>
          <a:p>
            <a:endParaRPr lang="en-US" sz="4000" b="1" dirty="0" smtClean="0">
              <a:latin typeface="Calibri" panose="020F0502020204030204" pitchFamily="34" charset="0"/>
            </a:endParaRPr>
          </a:p>
          <a:p>
            <a:r>
              <a:rPr lang="en-US" sz="4000" b="1" dirty="0" smtClean="0">
                <a:latin typeface="Calibri" panose="020F0502020204030204" pitchFamily="34" charset="0"/>
              </a:rPr>
              <a:t>“</a:t>
            </a:r>
            <a:r>
              <a:rPr lang="en-US" sz="4000" dirty="0" smtClean="0"/>
              <a:t>the </a:t>
            </a:r>
            <a:r>
              <a:rPr lang="en-US" sz="4000" dirty="0"/>
              <a:t>12 signs of the Zodiac and their 36 associated </a:t>
            </a:r>
            <a:r>
              <a:rPr lang="en-US" sz="4000" dirty="0" smtClean="0"/>
              <a:t>constellations”</a:t>
            </a:r>
            <a:endParaRPr lang="en-US" sz="4000" b="1" dirty="0" smtClean="0">
              <a:latin typeface="Calibri" panose="020F0502020204030204" pitchFamily="34" charset="0"/>
              <a:ea typeface="Calibri" panose="020F0502020204030204" pitchFamily="34" charset="0"/>
            </a:endParaRPr>
          </a:p>
          <a:p>
            <a:endParaRPr lang="en-US" sz="3600" i="1" dirty="0"/>
          </a:p>
        </p:txBody>
      </p:sp>
    </p:spTree>
    <p:extLst>
      <p:ext uri="{BB962C8B-B14F-4D97-AF65-F5344CB8AC3E}">
        <p14:creationId xmlns:p14="http://schemas.microsoft.com/office/powerpoint/2010/main" val="26003400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zodiac sig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017" y="0"/>
            <a:ext cx="8912802" cy="7009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8248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constellation virgo"/>
          <p:cNvPicPr>
            <a:picLocks noChangeAspect="1" noChangeArrowheads="1"/>
          </p:cNvPicPr>
          <p:nvPr/>
        </p:nvPicPr>
        <p:blipFill rotWithShape="1">
          <a:blip r:embed="rId2">
            <a:extLst>
              <a:ext uri="{28A0092B-C50C-407E-A947-70E740481C1C}">
                <a14:useLocalDpi xmlns:a14="http://schemas.microsoft.com/office/drawing/2010/main" val="0"/>
              </a:ext>
            </a:extLst>
          </a:blip>
          <a:srcRect t="7112" b="10131"/>
          <a:stretch/>
        </p:blipFill>
        <p:spPr bwMode="auto">
          <a:xfrm>
            <a:off x="0" y="0"/>
            <a:ext cx="12192000" cy="6868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8212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constellation leo"/>
          <p:cNvPicPr>
            <a:picLocks noChangeAspect="1" noChangeArrowheads="1"/>
          </p:cNvPicPr>
          <p:nvPr/>
        </p:nvPicPr>
        <p:blipFill rotWithShape="1">
          <a:blip r:embed="rId2">
            <a:extLst>
              <a:ext uri="{28A0092B-C50C-407E-A947-70E740481C1C}">
                <a14:useLocalDpi xmlns:a14="http://schemas.microsoft.com/office/drawing/2010/main" val="0"/>
              </a:ext>
            </a:extLst>
          </a:blip>
          <a:srcRect t="10893" b="6475"/>
          <a:stretch/>
        </p:blipFill>
        <p:spPr bwMode="auto">
          <a:xfrm>
            <a:off x="0" y="-10392"/>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6421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jewish feasts calendar"/>
          <p:cNvPicPr>
            <a:picLocks noChangeAspect="1" noChangeArrowheads="1"/>
          </p:cNvPicPr>
          <p:nvPr/>
        </p:nvPicPr>
        <p:blipFill rotWithShape="1">
          <a:blip r:embed="rId2">
            <a:extLst>
              <a:ext uri="{28A0092B-C50C-407E-A947-70E740481C1C}">
                <a14:useLocalDpi xmlns:a14="http://schemas.microsoft.com/office/drawing/2010/main" val="0"/>
              </a:ext>
            </a:extLst>
          </a:blip>
          <a:srcRect t="3430"/>
          <a:stretch/>
        </p:blipFill>
        <p:spPr bwMode="auto">
          <a:xfrm>
            <a:off x="0" y="-10391"/>
            <a:ext cx="12192000" cy="68683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4470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50772" y="556656"/>
            <a:ext cx="6741227" cy="5893921"/>
          </a:xfrm>
          <a:prstGeom prst="rect">
            <a:avLst/>
          </a:prstGeom>
          <a:noFill/>
        </p:spPr>
        <p:txBody>
          <a:bodyPr wrap="square" rtlCol="0">
            <a:spAutoFit/>
          </a:bodyPr>
          <a:lstStyle/>
          <a:p>
            <a:pPr algn="ctr"/>
            <a:r>
              <a:rPr lang="en-US" sz="8800" b="1" dirty="0" smtClean="0">
                <a:solidFill>
                  <a:schemeClr val="accent1">
                    <a:lumMod val="50000"/>
                  </a:schemeClr>
                </a:solidFill>
              </a:rPr>
              <a:t>Declare the Glory of God</a:t>
            </a:r>
          </a:p>
          <a:p>
            <a:pPr algn="ctr"/>
            <a:endParaRPr lang="en-US" sz="3300" b="1" dirty="0" smtClean="0">
              <a:solidFill>
                <a:schemeClr val="accent1">
                  <a:lumMod val="50000"/>
                </a:schemeClr>
              </a:solidFill>
            </a:endParaRPr>
          </a:p>
          <a:p>
            <a:pPr algn="ctr"/>
            <a:r>
              <a:rPr lang="en-US" sz="3200" b="1" dirty="0" smtClean="0">
                <a:solidFill>
                  <a:schemeClr val="accent1">
                    <a:lumMod val="50000"/>
                  </a:schemeClr>
                </a:solidFill>
              </a:rPr>
              <a:t>A Study of the Heavens</a:t>
            </a:r>
          </a:p>
          <a:p>
            <a:pPr algn="ctr"/>
            <a:endParaRPr lang="en-US" sz="2800" b="1" dirty="0" smtClean="0">
              <a:solidFill>
                <a:schemeClr val="accent1">
                  <a:lumMod val="50000"/>
                </a:schemeClr>
              </a:solidFill>
            </a:endParaRPr>
          </a:p>
          <a:p>
            <a:pPr algn="ctr"/>
            <a:endParaRPr lang="en-US" sz="2800" b="1" dirty="0">
              <a:solidFill>
                <a:schemeClr val="accent1">
                  <a:lumMod val="50000"/>
                </a:schemeClr>
              </a:solidFill>
            </a:endParaRPr>
          </a:p>
          <a:p>
            <a:pPr algn="ctr"/>
            <a:endParaRPr lang="en-US" sz="2800" b="1" dirty="0" smtClean="0">
              <a:solidFill>
                <a:schemeClr val="accent1">
                  <a:lumMod val="50000"/>
                </a:schemeClr>
              </a:solidFill>
            </a:endParaRPr>
          </a:p>
          <a:p>
            <a:pPr algn="ctr"/>
            <a:endParaRPr lang="en-US" sz="2800" b="1" dirty="0">
              <a:solidFill>
                <a:schemeClr val="accent1">
                  <a:lumMod val="50000"/>
                </a:schemeClr>
              </a:solidFill>
            </a:endParaRPr>
          </a:p>
          <a:p>
            <a:pPr algn="ctr"/>
            <a:r>
              <a:rPr lang="en-US" sz="2400" b="1" dirty="0" smtClean="0">
                <a:solidFill>
                  <a:schemeClr val="accent1">
                    <a:lumMod val="50000"/>
                  </a:schemeClr>
                </a:solidFill>
              </a:rPr>
              <a:t>Day 3</a:t>
            </a:r>
            <a:endParaRPr lang="en-US" sz="2400" b="1" dirty="0">
              <a:solidFill>
                <a:schemeClr val="accent1">
                  <a:lumMod val="50000"/>
                </a:schemeClr>
              </a:solidFill>
            </a:endParaRPr>
          </a:p>
        </p:txBody>
      </p:sp>
      <p:pic>
        <p:nvPicPr>
          <p:cNvPr id="4"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11705"/>
          <a:stretch/>
        </p:blipFill>
        <p:spPr bwMode="auto">
          <a:xfrm>
            <a:off x="-1" y="-1"/>
            <a:ext cx="5450773" cy="68520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2392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sir isaac newton"/>
          <p:cNvPicPr>
            <a:picLocks noChangeAspect="1" noChangeArrowheads="1"/>
          </p:cNvPicPr>
          <p:nvPr/>
        </p:nvPicPr>
        <p:blipFill rotWithShape="1">
          <a:blip r:embed="rId2">
            <a:extLst>
              <a:ext uri="{28A0092B-C50C-407E-A947-70E740481C1C}">
                <a14:useLocalDpi xmlns:a14="http://schemas.microsoft.com/office/drawing/2010/main" val="0"/>
              </a:ext>
            </a:extLst>
          </a:blip>
          <a:srcRect l="2416" r="6182"/>
          <a:stretch/>
        </p:blipFill>
        <p:spPr bwMode="auto">
          <a:xfrm>
            <a:off x="10390" y="0"/>
            <a:ext cx="12188537"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6523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3972" y="1029666"/>
            <a:ext cx="11044052" cy="3816429"/>
          </a:xfrm>
          <a:prstGeom prst="rect">
            <a:avLst/>
          </a:prstGeom>
          <a:solidFill>
            <a:schemeClr val="bg1"/>
          </a:solidFill>
        </p:spPr>
        <p:txBody>
          <a:bodyPr wrap="square">
            <a:spAutoFit/>
          </a:bodyPr>
          <a:lstStyle/>
          <a:p>
            <a:r>
              <a:rPr lang="en-US" sz="4000" b="1" dirty="0" smtClean="0">
                <a:latin typeface="Calibri" panose="020F0502020204030204" pitchFamily="34" charset="0"/>
                <a:ea typeface="Calibri" panose="020F0502020204030204" pitchFamily="34" charset="0"/>
              </a:rPr>
              <a:t>Psalm 19</a:t>
            </a:r>
          </a:p>
          <a:p>
            <a:endParaRPr lang="en-US" sz="3200" dirty="0" smtClean="0">
              <a:latin typeface="Calibri" panose="020F0502020204030204" pitchFamily="34" charset="0"/>
              <a:ea typeface="Calibri" panose="020F0502020204030204" pitchFamily="34" charset="0"/>
            </a:endParaRPr>
          </a:p>
          <a:p>
            <a:pPr marL="514350" indent="-514350">
              <a:buAutoNum type="arabicPlain"/>
            </a:pPr>
            <a:r>
              <a:rPr lang="en-US" sz="3400" dirty="0" smtClean="0">
                <a:latin typeface="Calibri" panose="020F0502020204030204" pitchFamily="34" charset="0"/>
                <a:ea typeface="Calibri" panose="020F0502020204030204" pitchFamily="34" charset="0"/>
              </a:rPr>
              <a:t>The heavens </a:t>
            </a:r>
            <a:r>
              <a:rPr lang="en-US" sz="3400" u="sng" dirty="0" smtClean="0">
                <a:latin typeface="Calibri" panose="020F0502020204030204" pitchFamily="34" charset="0"/>
                <a:ea typeface="Calibri" panose="020F0502020204030204" pitchFamily="34" charset="0"/>
              </a:rPr>
              <a:t>declare the glory of God</a:t>
            </a:r>
            <a:r>
              <a:rPr lang="en-US" sz="3400" dirty="0" smtClean="0">
                <a:latin typeface="Calibri" panose="020F0502020204030204" pitchFamily="34" charset="0"/>
                <a:ea typeface="Calibri" panose="020F0502020204030204" pitchFamily="34" charset="0"/>
              </a:rPr>
              <a:t>; and the firmament </a:t>
            </a:r>
            <a:r>
              <a:rPr lang="en-US" sz="3400" dirty="0" err="1" smtClean="0">
                <a:latin typeface="Calibri" panose="020F0502020204030204" pitchFamily="34" charset="0"/>
                <a:ea typeface="Calibri" panose="020F0502020204030204" pitchFamily="34" charset="0"/>
              </a:rPr>
              <a:t>sheweth</a:t>
            </a:r>
            <a:r>
              <a:rPr lang="en-US" sz="3400" dirty="0" smtClean="0">
                <a:latin typeface="Calibri" panose="020F0502020204030204" pitchFamily="34" charset="0"/>
                <a:ea typeface="Calibri" panose="020F0502020204030204" pitchFamily="34" charset="0"/>
              </a:rPr>
              <a:t> his </a:t>
            </a:r>
            <a:r>
              <a:rPr lang="en-US" sz="3400" dirty="0" err="1" smtClean="0">
                <a:latin typeface="Calibri" panose="020F0502020204030204" pitchFamily="34" charset="0"/>
                <a:ea typeface="Calibri" panose="020F0502020204030204" pitchFamily="34" charset="0"/>
              </a:rPr>
              <a:t>handywork</a:t>
            </a:r>
            <a:r>
              <a:rPr lang="en-US" sz="3400" dirty="0" smtClean="0">
                <a:latin typeface="Calibri" panose="020F0502020204030204" pitchFamily="34" charset="0"/>
                <a:ea typeface="Calibri" panose="020F0502020204030204" pitchFamily="34" charset="0"/>
              </a:rPr>
              <a:t>.</a:t>
            </a:r>
          </a:p>
          <a:p>
            <a:pPr marL="514350" indent="-514350">
              <a:buAutoNum type="arabicPlain"/>
            </a:pPr>
            <a:endParaRPr lang="en-US" sz="3400" dirty="0" smtClean="0">
              <a:latin typeface="Calibri" panose="020F0502020204030204" pitchFamily="34" charset="0"/>
              <a:ea typeface="Calibri" panose="020F0502020204030204" pitchFamily="34" charset="0"/>
            </a:endParaRPr>
          </a:p>
          <a:p>
            <a:pPr marL="514350" indent="-514350">
              <a:buAutoNum type="arabicPlain"/>
            </a:pPr>
            <a:r>
              <a:rPr lang="en-US" sz="3400" dirty="0" smtClean="0">
                <a:latin typeface="Calibri" panose="020F0502020204030204" pitchFamily="34" charset="0"/>
                <a:ea typeface="Calibri" panose="020F0502020204030204" pitchFamily="34" charset="0"/>
              </a:rPr>
              <a:t>Day unto day </a:t>
            </a:r>
            <a:r>
              <a:rPr lang="en-US" sz="3400" dirty="0" err="1" smtClean="0">
                <a:latin typeface="Calibri" panose="020F0502020204030204" pitchFamily="34" charset="0"/>
                <a:ea typeface="Calibri" panose="020F0502020204030204" pitchFamily="34" charset="0"/>
              </a:rPr>
              <a:t>uttereth</a:t>
            </a:r>
            <a:r>
              <a:rPr lang="en-US" sz="3400" dirty="0" smtClean="0">
                <a:latin typeface="Calibri" panose="020F0502020204030204" pitchFamily="34" charset="0"/>
                <a:ea typeface="Calibri" panose="020F0502020204030204" pitchFamily="34" charset="0"/>
              </a:rPr>
              <a:t> speech, and night unto night </a:t>
            </a:r>
            <a:r>
              <a:rPr lang="en-US" sz="3400" dirty="0" err="1" smtClean="0">
                <a:latin typeface="Calibri" panose="020F0502020204030204" pitchFamily="34" charset="0"/>
                <a:ea typeface="Calibri" panose="020F0502020204030204" pitchFamily="34" charset="0"/>
              </a:rPr>
              <a:t>sheweth</a:t>
            </a:r>
            <a:r>
              <a:rPr lang="en-US" sz="3400" dirty="0" smtClean="0">
                <a:latin typeface="Calibri" panose="020F0502020204030204" pitchFamily="34" charset="0"/>
                <a:ea typeface="Calibri" panose="020F0502020204030204" pitchFamily="34" charset="0"/>
              </a:rPr>
              <a:t> knowledge</a:t>
            </a:r>
            <a:r>
              <a:rPr lang="en-US" sz="3400" dirty="0" smtClean="0">
                <a:latin typeface="Calibri" panose="020F0502020204030204" pitchFamily="34" charset="0"/>
                <a:ea typeface="Calibri" panose="020F0502020204030204" pitchFamily="34" charset="0"/>
              </a:rPr>
              <a:t>.</a:t>
            </a:r>
            <a:endParaRPr lang="en-US" sz="3400" dirty="0" smtClean="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5097624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3972" y="769895"/>
            <a:ext cx="11044052" cy="5386090"/>
          </a:xfrm>
          <a:prstGeom prst="rect">
            <a:avLst/>
          </a:prstGeom>
          <a:solidFill>
            <a:schemeClr val="bg1"/>
          </a:solidFill>
        </p:spPr>
        <p:txBody>
          <a:bodyPr wrap="square">
            <a:spAutoFit/>
          </a:bodyPr>
          <a:lstStyle/>
          <a:p>
            <a:r>
              <a:rPr lang="en-US" sz="4000" b="1" dirty="0" smtClean="0">
                <a:latin typeface="Calibri" panose="020F0502020204030204" pitchFamily="34" charset="0"/>
                <a:ea typeface="Calibri" panose="020F0502020204030204" pitchFamily="34" charset="0"/>
              </a:rPr>
              <a:t>Psalm </a:t>
            </a:r>
            <a:r>
              <a:rPr lang="en-US" sz="4000" b="1" dirty="0" smtClean="0">
                <a:latin typeface="Calibri" panose="020F0502020204030204" pitchFamily="34" charset="0"/>
                <a:ea typeface="Calibri" panose="020F0502020204030204" pitchFamily="34" charset="0"/>
              </a:rPr>
              <a:t>19 (w/Lexicon)</a:t>
            </a:r>
            <a:endParaRPr lang="en-US" sz="4000" b="1" dirty="0" smtClean="0">
              <a:latin typeface="Calibri" panose="020F0502020204030204" pitchFamily="34" charset="0"/>
              <a:ea typeface="Calibri" panose="020F0502020204030204" pitchFamily="34" charset="0"/>
            </a:endParaRPr>
          </a:p>
          <a:p>
            <a:endParaRPr lang="en-US" sz="3200" dirty="0" smtClean="0">
              <a:latin typeface="Calibri" panose="020F0502020204030204" pitchFamily="34" charset="0"/>
              <a:ea typeface="Calibri" panose="020F0502020204030204" pitchFamily="34" charset="0"/>
            </a:endParaRPr>
          </a:p>
          <a:p>
            <a:pPr marL="514350" indent="-514350">
              <a:buAutoNum type="arabicPlain"/>
            </a:pPr>
            <a:r>
              <a:rPr lang="en-US" sz="3400" dirty="0" smtClean="0">
                <a:latin typeface="Calibri" panose="020F0502020204030204" pitchFamily="34" charset="0"/>
                <a:ea typeface="Calibri" panose="020F0502020204030204" pitchFamily="34" charset="0"/>
              </a:rPr>
              <a:t>The heavens </a:t>
            </a:r>
            <a:r>
              <a:rPr lang="en-US" sz="3400" b="1" dirty="0" smtClean="0">
                <a:solidFill>
                  <a:srgbClr val="C00000"/>
                </a:solidFill>
                <a:latin typeface="Calibri" panose="020F0502020204030204" pitchFamily="34" charset="0"/>
                <a:ea typeface="Calibri" panose="020F0502020204030204" pitchFamily="34" charset="0"/>
              </a:rPr>
              <a:t>tell with praise and celebrate </a:t>
            </a:r>
            <a:r>
              <a:rPr lang="en-US" sz="3400" dirty="0" smtClean="0">
                <a:latin typeface="Calibri" panose="020F0502020204030204" pitchFamily="34" charset="0"/>
                <a:ea typeface="Calibri" panose="020F0502020204030204" pitchFamily="34" charset="0"/>
              </a:rPr>
              <a:t>the glory of God; and the firmament </a:t>
            </a:r>
            <a:r>
              <a:rPr lang="en-US" sz="3400" b="1" dirty="0" smtClean="0">
                <a:solidFill>
                  <a:srgbClr val="C00000"/>
                </a:solidFill>
                <a:latin typeface="Calibri" panose="020F0502020204030204" pitchFamily="34" charset="0"/>
                <a:ea typeface="Calibri" panose="020F0502020204030204" pitchFamily="34" charset="0"/>
              </a:rPr>
              <a:t>proclaim and celebrate with praise the work of </a:t>
            </a:r>
            <a:r>
              <a:rPr lang="en-US" sz="3400" b="1" dirty="0" smtClean="0">
                <a:solidFill>
                  <a:srgbClr val="C00000"/>
                </a:solidFill>
                <a:latin typeface="Calibri" panose="020F0502020204030204" pitchFamily="34" charset="0"/>
                <a:ea typeface="Calibri" panose="020F0502020204030204" pitchFamily="34" charset="0"/>
              </a:rPr>
              <a:t>God</a:t>
            </a:r>
          </a:p>
          <a:p>
            <a:pPr marL="514350" indent="-514350">
              <a:buAutoNum type="arabicPlain"/>
            </a:pPr>
            <a:endParaRPr lang="en-US" sz="3400" b="1" dirty="0" smtClean="0">
              <a:solidFill>
                <a:srgbClr val="C00000"/>
              </a:solidFill>
              <a:latin typeface="Calibri" panose="020F0502020204030204" pitchFamily="34" charset="0"/>
              <a:ea typeface="Calibri" panose="020F0502020204030204" pitchFamily="34" charset="0"/>
            </a:endParaRPr>
          </a:p>
          <a:p>
            <a:pPr marL="514350" indent="-514350">
              <a:buAutoNum type="arabicPlain"/>
            </a:pPr>
            <a:r>
              <a:rPr lang="en-US" sz="3400" dirty="0" smtClean="0">
                <a:latin typeface="Calibri" panose="020F0502020204030204" pitchFamily="34" charset="0"/>
                <a:ea typeface="Calibri" panose="020F0502020204030204" pitchFamily="34" charset="0"/>
              </a:rPr>
              <a:t>Day unto day </a:t>
            </a:r>
            <a:r>
              <a:rPr lang="en-US" sz="3400" b="1" dirty="0" smtClean="0">
                <a:solidFill>
                  <a:srgbClr val="C00000"/>
                </a:solidFill>
                <a:latin typeface="Calibri" panose="020F0502020204030204" pitchFamily="34" charset="0"/>
                <a:ea typeface="Calibri" panose="020F0502020204030204" pitchFamily="34" charset="0"/>
              </a:rPr>
              <a:t>they publish poems or hymns</a:t>
            </a:r>
            <a:r>
              <a:rPr lang="en-US" sz="3400" dirty="0" smtClean="0">
                <a:latin typeface="Calibri" panose="020F0502020204030204" pitchFamily="34" charset="0"/>
                <a:ea typeface="Calibri" panose="020F0502020204030204" pitchFamily="34" charset="0"/>
              </a:rPr>
              <a:t>, and night unto night </a:t>
            </a:r>
            <a:r>
              <a:rPr lang="en-US" sz="3400" b="1" dirty="0" smtClean="0">
                <a:solidFill>
                  <a:srgbClr val="C00000"/>
                </a:solidFill>
                <a:latin typeface="Calibri" panose="020F0502020204030204" pitchFamily="34" charset="0"/>
                <a:ea typeface="Calibri" panose="020F0502020204030204" pitchFamily="34" charset="0"/>
              </a:rPr>
              <a:t>breathe out and declare discernment, understanding – the knowledge of good and evil</a:t>
            </a:r>
            <a:r>
              <a:rPr lang="en-US" sz="3400" dirty="0" smtClean="0">
                <a:latin typeface="Calibri" panose="020F0502020204030204" pitchFamily="34" charset="0"/>
                <a:ea typeface="Calibri" panose="020F0502020204030204" pitchFamily="34" charset="0"/>
              </a:rPr>
              <a:t>. </a:t>
            </a:r>
          </a:p>
          <a:p>
            <a:pPr marL="514350" indent="-514350">
              <a:buAutoNum type="arabicPlain" startAt="2"/>
            </a:pPr>
            <a:endParaRPr lang="en-US" sz="34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71086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hubble eye of god"/>
          <p:cNvPicPr>
            <a:picLocks noChangeAspect="1" noChangeArrowheads="1"/>
          </p:cNvPicPr>
          <p:nvPr/>
        </p:nvPicPr>
        <p:blipFill rotWithShape="1">
          <a:blip r:embed="rId2">
            <a:extLst>
              <a:ext uri="{28A0092B-C50C-407E-A947-70E740481C1C}">
                <a14:useLocalDpi xmlns:a14="http://schemas.microsoft.com/office/drawing/2010/main" val="0"/>
              </a:ext>
            </a:extLst>
          </a:blip>
          <a:srcRect t="17300" b="9442"/>
          <a:stretch/>
        </p:blipFill>
        <p:spPr bwMode="auto">
          <a:xfrm>
            <a:off x="0" y="-10391"/>
            <a:ext cx="12192000" cy="6868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2223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virgo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5679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virgo constell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3390" y="0"/>
            <a:ext cx="976272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6846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Image result for virgo and bootes constell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817" y="-10681"/>
            <a:ext cx="11014364" cy="68686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8808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3972" y="305068"/>
            <a:ext cx="11044052" cy="6247864"/>
          </a:xfrm>
          <a:prstGeom prst="rect">
            <a:avLst/>
          </a:prstGeom>
          <a:solidFill>
            <a:schemeClr val="bg1"/>
          </a:solidFill>
        </p:spPr>
        <p:txBody>
          <a:bodyPr wrap="square">
            <a:spAutoFit/>
          </a:bodyPr>
          <a:lstStyle/>
          <a:p>
            <a:r>
              <a:rPr lang="en-US" sz="4000" b="1" dirty="0" smtClean="0">
                <a:latin typeface="Calibri" panose="020F0502020204030204" pitchFamily="34" charset="0"/>
                <a:ea typeface="Calibri" panose="020F0502020204030204" pitchFamily="34" charset="0"/>
              </a:rPr>
              <a:t>Job 9:9</a:t>
            </a:r>
          </a:p>
          <a:p>
            <a:endParaRPr lang="en-US" sz="4000" dirty="0" smtClean="0">
              <a:latin typeface="Calibri" panose="020F0502020204030204" pitchFamily="34" charset="0"/>
              <a:ea typeface="Calibri" panose="020F0502020204030204" pitchFamily="34" charset="0"/>
            </a:endParaRPr>
          </a:p>
          <a:p>
            <a:r>
              <a:rPr lang="en-US" sz="3600" dirty="0">
                <a:solidFill>
                  <a:srgbClr val="001320"/>
                </a:solidFill>
                <a:latin typeface="Arimo"/>
              </a:rPr>
              <a:t>Which </a:t>
            </a:r>
            <a:r>
              <a:rPr lang="en-US" sz="3600" dirty="0" err="1">
                <a:solidFill>
                  <a:srgbClr val="001320"/>
                </a:solidFill>
                <a:latin typeface="Arimo"/>
              </a:rPr>
              <a:t>maketh</a:t>
            </a:r>
            <a:r>
              <a:rPr lang="en-US" sz="3600" dirty="0">
                <a:solidFill>
                  <a:srgbClr val="001320"/>
                </a:solidFill>
                <a:latin typeface="Arimo"/>
              </a:rPr>
              <a:t> </a:t>
            </a:r>
            <a:r>
              <a:rPr lang="en-US" sz="3600" b="1" dirty="0">
                <a:solidFill>
                  <a:srgbClr val="FF0000"/>
                </a:solidFill>
                <a:latin typeface="Arimo"/>
              </a:rPr>
              <a:t>Arcturus</a:t>
            </a:r>
            <a:r>
              <a:rPr lang="en-US" sz="3600" dirty="0">
                <a:solidFill>
                  <a:srgbClr val="001320"/>
                </a:solidFill>
                <a:latin typeface="Arimo"/>
              </a:rPr>
              <a:t>, Orion, and Pleiades, and the chambers of the </a:t>
            </a:r>
            <a:r>
              <a:rPr lang="en-US" sz="3600" dirty="0" smtClean="0">
                <a:solidFill>
                  <a:srgbClr val="001320"/>
                </a:solidFill>
                <a:latin typeface="Arimo"/>
              </a:rPr>
              <a:t>south.  </a:t>
            </a:r>
            <a:r>
              <a:rPr lang="en-US" sz="2400" i="1" dirty="0" smtClean="0">
                <a:latin typeface="Calibri" panose="020F0502020204030204" pitchFamily="34" charset="0"/>
                <a:ea typeface="Calibri" panose="020F0502020204030204" pitchFamily="34" charset="0"/>
              </a:rPr>
              <a:t>KJV</a:t>
            </a:r>
            <a:endParaRPr lang="en-US" sz="3600" i="1" dirty="0"/>
          </a:p>
          <a:p>
            <a:endParaRPr lang="en-US" sz="3600" dirty="0" smtClean="0">
              <a:solidFill>
                <a:srgbClr val="001320"/>
              </a:solidFill>
              <a:latin typeface="Arimo"/>
            </a:endParaRPr>
          </a:p>
          <a:p>
            <a:r>
              <a:rPr lang="en-US" sz="3600" dirty="0" smtClean="0">
                <a:solidFill>
                  <a:srgbClr val="001320"/>
                </a:solidFill>
                <a:latin typeface="Arimo"/>
              </a:rPr>
              <a:t>He made the </a:t>
            </a:r>
            <a:r>
              <a:rPr lang="en-US" sz="3600" b="1" dirty="0" smtClean="0">
                <a:solidFill>
                  <a:srgbClr val="FF0000"/>
                </a:solidFill>
                <a:latin typeface="Arimo"/>
              </a:rPr>
              <a:t>Great Bear</a:t>
            </a:r>
            <a:r>
              <a:rPr lang="en-US" sz="3600" dirty="0" smtClean="0">
                <a:solidFill>
                  <a:srgbClr val="001320"/>
                </a:solidFill>
                <a:latin typeface="Arimo"/>
              </a:rPr>
              <a:t>, Orion</a:t>
            </a:r>
            <a:r>
              <a:rPr lang="en-US" sz="3600" dirty="0">
                <a:solidFill>
                  <a:srgbClr val="001320"/>
                </a:solidFill>
                <a:latin typeface="Arimo"/>
              </a:rPr>
              <a:t>, the Pleiades and the </a:t>
            </a:r>
            <a:r>
              <a:rPr lang="en-US" sz="3600" dirty="0" smtClean="0">
                <a:solidFill>
                  <a:srgbClr val="001320"/>
                </a:solidFill>
                <a:latin typeface="Arimo"/>
              </a:rPr>
              <a:t>hidden constellations </a:t>
            </a:r>
            <a:r>
              <a:rPr lang="en-US" sz="3600" dirty="0">
                <a:solidFill>
                  <a:srgbClr val="001320"/>
                </a:solidFill>
                <a:latin typeface="Arimo"/>
              </a:rPr>
              <a:t>of the south.  </a:t>
            </a:r>
            <a:r>
              <a:rPr lang="en-US" sz="2000" i="1" dirty="0" smtClean="0">
                <a:latin typeface="Calibri" panose="020F0502020204030204" pitchFamily="34" charset="0"/>
                <a:ea typeface="Calibri" panose="020F0502020204030204" pitchFamily="34" charset="0"/>
              </a:rPr>
              <a:t>CJB</a:t>
            </a:r>
            <a:endParaRPr lang="en-US" sz="2000" i="1" dirty="0">
              <a:latin typeface="Calibri" panose="020F0502020204030204" pitchFamily="34" charset="0"/>
              <a:ea typeface="Calibri" panose="020F0502020204030204" pitchFamily="34" charset="0"/>
            </a:endParaRPr>
          </a:p>
          <a:p>
            <a:endParaRPr lang="en-US" sz="3200" dirty="0" smtClean="0">
              <a:solidFill>
                <a:srgbClr val="001320"/>
              </a:solidFill>
              <a:latin typeface="Arimo"/>
            </a:endParaRPr>
          </a:p>
          <a:p>
            <a:r>
              <a:rPr lang="en-US" sz="3600" dirty="0" smtClean="0">
                <a:solidFill>
                  <a:srgbClr val="001320"/>
                </a:solidFill>
                <a:latin typeface="Arimo"/>
              </a:rPr>
              <a:t>He </a:t>
            </a:r>
            <a:r>
              <a:rPr lang="en-US" sz="3600" dirty="0">
                <a:solidFill>
                  <a:srgbClr val="001320"/>
                </a:solidFill>
                <a:latin typeface="Arimo"/>
              </a:rPr>
              <a:t>is the Maker of </a:t>
            </a:r>
            <a:r>
              <a:rPr lang="en-US" sz="3600" b="1" dirty="0">
                <a:solidFill>
                  <a:srgbClr val="FF0000"/>
                </a:solidFill>
                <a:latin typeface="Arimo"/>
              </a:rPr>
              <a:t>the Bear </a:t>
            </a:r>
            <a:r>
              <a:rPr lang="en-US" sz="3600" dirty="0">
                <a:solidFill>
                  <a:srgbClr val="001320"/>
                </a:solidFill>
                <a:latin typeface="Arimo"/>
              </a:rPr>
              <a:t>and Orion, the Pleiades and the constellations of the south</a:t>
            </a:r>
            <a:r>
              <a:rPr lang="en-US" sz="3600" dirty="0" smtClean="0">
                <a:solidFill>
                  <a:srgbClr val="001320"/>
                </a:solidFill>
                <a:latin typeface="Arimo"/>
              </a:rPr>
              <a:t>.  </a:t>
            </a:r>
            <a:r>
              <a:rPr lang="en-US" sz="2400" i="1" dirty="0" smtClean="0">
                <a:latin typeface="Calibri" panose="020F0502020204030204" pitchFamily="34" charset="0"/>
                <a:ea typeface="Calibri" panose="020F0502020204030204" pitchFamily="34" charset="0"/>
              </a:rPr>
              <a:t>NIV</a:t>
            </a:r>
          </a:p>
          <a:p>
            <a:endParaRPr lang="en-US" sz="3600" i="1" dirty="0"/>
          </a:p>
        </p:txBody>
      </p:sp>
    </p:spTree>
    <p:extLst>
      <p:ext uri="{BB962C8B-B14F-4D97-AF65-F5344CB8AC3E}">
        <p14:creationId xmlns:p14="http://schemas.microsoft.com/office/powerpoint/2010/main" val="20519810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3972" y="980872"/>
            <a:ext cx="11044052" cy="5139869"/>
          </a:xfrm>
          <a:prstGeom prst="rect">
            <a:avLst/>
          </a:prstGeom>
          <a:solidFill>
            <a:schemeClr val="bg1"/>
          </a:solidFill>
        </p:spPr>
        <p:txBody>
          <a:bodyPr wrap="square">
            <a:spAutoFit/>
          </a:bodyPr>
          <a:lstStyle/>
          <a:p>
            <a:r>
              <a:rPr lang="en-US" sz="4000" b="1" dirty="0" smtClean="0">
                <a:latin typeface="Calibri" panose="020F0502020204030204" pitchFamily="34" charset="0"/>
                <a:ea typeface="Calibri" panose="020F0502020204030204" pitchFamily="34" charset="0"/>
              </a:rPr>
              <a:t>Job 38:32</a:t>
            </a:r>
          </a:p>
          <a:p>
            <a:pPr marL="742950" indent="-742950">
              <a:buAutoNum type="arabicPlain"/>
            </a:pPr>
            <a:endParaRPr lang="en-US" sz="3600" dirty="0" smtClean="0">
              <a:solidFill>
                <a:srgbClr val="001320"/>
              </a:solidFill>
              <a:latin typeface="Arimo"/>
            </a:endParaRPr>
          </a:p>
          <a:p>
            <a:pPr marL="742950" indent="-742950">
              <a:buAutoNum type="arabicPlain"/>
            </a:pPr>
            <a:r>
              <a:rPr lang="en-US" sz="3600" dirty="0" smtClean="0">
                <a:solidFill>
                  <a:srgbClr val="001320"/>
                </a:solidFill>
                <a:latin typeface="Arimo"/>
              </a:rPr>
              <a:t>Canst </a:t>
            </a:r>
            <a:r>
              <a:rPr lang="en-US" sz="3600" dirty="0">
                <a:solidFill>
                  <a:srgbClr val="001320"/>
                </a:solidFill>
                <a:latin typeface="Arimo"/>
              </a:rPr>
              <a:t>thou bring forth </a:t>
            </a:r>
            <a:r>
              <a:rPr lang="en-US" sz="3600" dirty="0" err="1">
                <a:latin typeface="Arimo"/>
              </a:rPr>
              <a:t>Mazzaroth</a:t>
            </a:r>
            <a:r>
              <a:rPr lang="en-US" sz="3600" dirty="0">
                <a:solidFill>
                  <a:srgbClr val="001320"/>
                </a:solidFill>
                <a:latin typeface="Arimo"/>
              </a:rPr>
              <a:t> in his season? or canst thou </a:t>
            </a:r>
            <a:r>
              <a:rPr lang="en-US" sz="3600" b="1" dirty="0">
                <a:solidFill>
                  <a:srgbClr val="FF0000"/>
                </a:solidFill>
                <a:latin typeface="Arimo"/>
              </a:rPr>
              <a:t>guide Arcturus with his </a:t>
            </a:r>
            <a:r>
              <a:rPr lang="en-US" sz="3600" b="1" dirty="0" smtClean="0">
                <a:solidFill>
                  <a:srgbClr val="FF0000"/>
                </a:solidFill>
                <a:latin typeface="Arimo"/>
              </a:rPr>
              <a:t>sons</a:t>
            </a:r>
            <a:r>
              <a:rPr lang="en-US" sz="3600" dirty="0" smtClean="0">
                <a:solidFill>
                  <a:srgbClr val="001320"/>
                </a:solidFill>
                <a:latin typeface="Arimo"/>
              </a:rPr>
              <a:t>?</a:t>
            </a:r>
            <a:r>
              <a:rPr lang="en-US" sz="3600" dirty="0" smtClean="0"/>
              <a:t>  </a:t>
            </a:r>
            <a:r>
              <a:rPr lang="en-US" sz="2400" i="1" dirty="0" smtClean="0">
                <a:latin typeface="Calibri" panose="020F0502020204030204" pitchFamily="34" charset="0"/>
                <a:ea typeface="Calibri" panose="020F0502020204030204" pitchFamily="34" charset="0"/>
              </a:rPr>
              <a:t>KJV</a:t>
            </a:r>
          </a:p>
          <a:p>
            <a:pPr marL="742950" indent="-742950">
              <a:buAutoNum type="arabicPlain"/>
            </a:pPr>
            <a:endParaRPr lang="en-US" sz="3600" i="1" dirty="0"/>
          </a:p>
          <a:p>
            <a:pPr marL="742950" indent="-742950">
              <a:buFontTx/>
              <a:buAutoNum type="arabicPlain"/>
            </a:pPr>
            <a:r>
              <a:rPr lang="en-US" sz="3600" dirty="0" smtClean="0">
                <a:solidFill>
                  <a:srgbClr val="001320"/>
                </a:solidFill>
                <a:latin typeface="Arimo"/>
              </a:rPr>
              <a:t>Can you lead out the constellations of the zodiac in their season, or </a:t>
            </a:r>
            <a:r>
              <a:rPr lang="en-US" sz="3600" b="1" dirty="0" smtClean="0">
                <a:solidFill>
                  <a:srgbClr val="FF0000"/>
                </a:solidFill>
                <a:latin typeface="Arimo"/>
              </a:rPr>
              <a:t>guide the Great Bear and its cubs</a:t>
            </a:r>
            <a:r>
              <a:rPr lang="en-US" sz="3600" dirty="0" smtClean="0">
                <a:solidFill>
                  <a:srgbClr val="001320"/>
                </a:solidFill>
                <a:latin typeface="Arimo"/>
              </a:rPr>
              <a:t>?  </a:t>
            </a:r>
            <a:r>
              <a:rPr lang="en-US" sz="2400" i="1" dirty="0" smtClean="0">
                <a:latin typeface="Calibri" panose="020F0502020204030204" pitchFamily="34" charset="0"/>
              </a:rPr>
              <a:t>CJB</a:t>
            </a:r>
            <a:endParaRPr lang="en-US" sz="3600" i="1" dirty="0" smtClean="0">
              <a:latin typeface="Arimo"/>
              <a:ea typeface="Calibri" panose="020F0502020204030204" pitchFamily="34" charset="0"/>
            </a:endParaRPr>
          </a:p>
          <a:p>
            <a:endParaRPr lang="en-US" sz="3600" i="1" dirty="0"/>
          </a:p>
        </p:txBody>
      </p:sp>
    </p:spTree>
    <p:extLst>
      <p:ext uri="{BB962C8B-B14F-4D97-AF65-F5344CB8AC3E}">
        <p14:creationId xmlns:p14="http://schemas.microsoft.com/office/powerpoint/2010/main" val="5637525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3972" y="980872"/>
            <a:ext cx="11044052" cy="4955203"/>
          </a:xfrm>
          <a:prstGeom prst="rect">
            <a:avLst/>
          </a:prstGeom>
          <a:solidFill>
            <a:schemeClr val="bg1"/>
          </a:solidFill>
        </p:spPr>
        <p:txBody>
          <a:bodyPr wrap="square">
            <a:spAutoFit/>
          </a:bodyPr>
          <a:lstStyle/>
          <a:p>
            <a:r>
              <a:rPr lang="en-US" sz="4000" b="1" dirty="0" smtClean="0">
                <a:latin typeface="Calibri" panose="020F0502020204030204" pitchFamily="34" charset="0"/>
                <a:ea typeface="Calibri" panose="020F0502020204030204" pitchFamily="34" charset="0"/>
              </a:rPr>
              <a:t>Arcturus</a:t>
            </a:r>
          </a:p>
          <a:p>
            <a:r>
              <a:rPr lang="en-US" sz="4000" b="1" dirty="0" smtClean="0">
                <a:latin typeface="Calibri" panose="020F0502020204030204" pitchFamily="34" charset="0"/>
                <a:ea typeface="Calibri" panose="020F0502020204030204" pitchFamily="34" charset="0"/>
              </a:rPr>
              <a:t>5906 – </a:t>
            </a:r>
            <a:r>
              <a:rPr lang="en-US" sz="4000" b="1" dirty="0" err="1" smtClean="0">
                <a:latin typeface="Calibri" panose="020F0502020204030204" pitchFamily="34" charset="0"/>
                <a:ea typeface="Calibri" panose="020F0502020204030204" pitchFamily="34" charset="0"/>
              </a:rPr>
              <a:t>Ayish</a:t>
            </a:r>
            <a:endParaRPr lang="en-US" sz="4000" b="1" dirty="0" smtClean="0">
              <a:latin typeface="Calibri" panose="020F0502020204030204" pitchFamily="34" charset="0"/>
              <a:ea typeface="Calibri" panose="020F0502020204030204" pitchFamily="34" charset="0"/>
            </a:endParaRPr>
          </a:p>
          <a:p>
            <a:endParaRPr lang="en-US" sz="4000" b="1" dirty="0">
              <a:latin typeface="Calibri" panose="020F0502020204030204" pitchFamily="34" charset="0"/>
              <a:ea typeface="Calibri" panose="020F0502020204030204" pitchFamily="34" charset="0"/>
            </a:endParaRPr>
          </a:p>
          <a:p>
            <a:r>
              <a:rPr lang="en-US" sz="3600" dirty="0" smtClean="0">
                <a:solidFill>
                  <a:srgbClr val="001320"/>
                </a:solidFill>
                <a:latin typeface="Arimo"/>
              </a:rPr>
              <a:t>“A constellation; Great Bear, </a:t>
            </a:r>
            <a:r>
              <a:rPr lang="en-US" sz="3600" dirty="0" err="1" smtClean="0">
                <a:solidFill>
                  <a:srgbClr val="001320"/>
                </a:solidFill>
                <a:latin typeface="Arimo"/>
              </a:rPr>
              <a:t>Ursa</a:t>
            </a:r>
            <a:r>
              <a:rPr lang="en-US" sz="3600" dirty="0" smtClean="0">
                <a:solidFill>
                  <a:srgbClr val="001320"/>
                </a:solidFill>
                <a:latin typeface="Arimo"/>
              </a:rPr>
              <a:t> Major; Arcturus”</a:t>
            </a:r>
          </a:p>
          <a:p>
            <a:endParaRPr lang="en-US" sz="3600" i="1" dirty="0">
              <a:solidFill>
                <a:srgbClr val="001320"/>
              </a:solidFill>
              <a:latin typeface="Arimo"/>
              <a:ea typeface="Calibri" panose="020F0502020204030204" pitchFamily="34" charset="0"/>
            </a:endParaRPr>
          </a:p>
          <a:p>
            <a:r>
              <a:rPr lang="en-US" sz="3600" b="1" dirty="0" smtClean="0">
                <a:latin typeface="Calibri" panose="020F0502020204030204" pitchFamily="34" charset="0"/>
                <a:ea typeface="Calibri" panose="020F0502020204030204" pitchFamily="34" charset="0"/>
              </a:rPr>
              <a:t>Root Word 5789 – </a:t>
            </a:r>
            <a:r>
              <a:rPr lang="en-US" sz="3600" b="1" dirty="0" err="1" smtClean="0">
                <a:latin typeface="Calibri" panose="020F0502020204030204" pitchFamily="34" charset="0"/>
                <a:ea typeface="Calibri" panose="020F0502020204030204" pitchFamily="34" charset="0"/>
              </a:rPr>
              <a:t>uwsh</a:t>
            </a:r>
            <a:endParaRPr lang="en-US" sz="3600" b="1" dirty="0" smtClean="0">
              <a:latin typeface="Calibri" panose="020F0502020204030204" pitchFamily="34" charset="0"/>
              <a:ea typeface="Calibri" panose="020F0502020204030204" pitchFamily="34" charset="0"/>
            </a:endParaRPr>
          </a:p>
          <a:p>
            <a:endParaRPr lang="en-US" sz="2400" i="1" dirty="0">
              <a:latin typeface="Calibri" panose="020F0502020204030204" pitchFamily="34" charset="0"/>
              <a:ea typeface="Calibri" panose="020F0502020204030204" pitchFamily="34" charset="0"/>
            </a:endParaRPr>
          </a:p>
          <a:p>
            <a:r>
              <a:rPr lang="en-US" sz="2800" i="1" dirty="0" smtClean="0">
                <a:latin typeface="Calibri" panose="020F0502020204030204" pitchFamily="34" charset="0"/>
                <a:ea typeface="Calibri" panose="020F0502020204030204" pitchFamily="34" charset="0"/>
              </a:rPr>
              <a:t>“To lend aid, come to help, hasten”, “to accelerate work”    </a:t>
            </a:r>
            <a:r>
              <a:rPr lang="en-US" sz="2800" b="1" dirty="0" smtClean="0">
                <a:latin typeface="Calibri" panose="020F0502020204030204" pitchFamily="34" charset="0"/>
                <a:ea typeface="Calibri" panose="020F0502020204030204" pitchFamily="34" charset="0"/>
              </a:rPr>
              <a:t>Joel 3:11</a:t>
            </a:r>
          </a:p>
          <a:p>
            <a:endParaRPr lang="en-US" sz="3600" i="1" dirty="0"/>
          </a:p>
        </p:txBody>
      </p:sp>
    </p:spTree>
    <p:extLst>
      <p:ext uri="{BB962C8B-B14F-4D97-AF65-F5344CB8AC3E}">
        <p14:creationId xmlns:p14="http://schemas.microsoft.com/office/powerpoint/2010/main" val="35090557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3972" y="1690062"/>
            <a:ext cx="11044052" cy="4031873"/>
          </a:xfrm>
          <a:prstGeom prst="rect">
            <a:avLst/>
          </a:prstGeom>
          <a:solidFill>
            <a:schemeClr val="bg1"/>
          </a:solidFill>
        </p:spPr>
        <p:txBody>
          <a:bodyPr wrap="square">
            <a:spAutoFit/>
          </a:bodyPr>
          <a:lstStyle/>
          <a:p>
            <a:r>
              <a:rPr lang="en-US" sz="4000" b="1" dirty="0" smtClean="0">
                <a:latin typeface="Calibri" panose="020F0502020204030204" pitchFamily="34" charset="0"/>
                <a:ea typeface="Calibri" panose="020F0502020204030204" pitchFamily="34" charset="0"/>
              </a:rPr>
              <a:t>Arcturus</a:t>
            </a:r>
          </a:p>
          <a:p>
            <a:endParaRPr lang="en-US" sz="3600" i="1" dirty="0" smtClean="0"/>
          </a:p>
          <a:p>
            <a:pPr marL="742950" indent="-742950">
              <a:buFont typeface="+mj-lt"/>
              <a:buAutoNum type="arabicPeriod"/>
            </a:pPr>
            <a:r>
              <a:rPr lang="en-US" sz="3600" dirty="0" smtClean="0"/>
              <a:t>God made and named Arcturus</a:t>
            </a:r>
          </a:p>
          <a:p>
            <a:pPr marL="742950" indent="-742950">
              <a:buFont typeface="+mj-lt"/>
              <a:buAutoNum type="arabicPeriod"/>
            </a:pPr>
            <a:r>
              <a:rPr lang="en-US" sz="3600" dirty="0" smtClean="0"/>
              <a:t>Arcturus is associated with a constellation</a:t>
            </a:r>
          </a:p>
          <a:p>
            <a:pPr marL="742950" indent="-742950">
              <a:buFont typeface="+mj-lt"/>
              <a:buAutoNum type="arabicPeriod"/>
            </a:pPr>
            <a:r>
              <a:rPr lang="en-US" sz="3600" dirty="0" smtClean="0"/>
              <a:t>God’s dominion is affirmed in his ability to “guide”, or possibly “gather”, Arcturus and its “cubs” </a:t>
            </a:r>
          </a:p>
          <a:p>
            <a:endParaRPr lang="en-US" sz="3600" dirty="0"/>
          </a:p>
        </p:txBody>
      </p:sp>
    </p:spTree>
    <p:extLst>
      <p:ext uri="{BB962C8B-B14F-4D97-AF65-F5344CB8AC3E}">
        <p14:creationId xmlns:p14="http://schemas.microsoft.com/office/powerpoint/2010/main" val="5788323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scale of our sun to planets"/>
          <p:cNvPicPr>
            <a:picLocks noChangeAspect="1" noChangeArrowheads="1"/>
          </p:cNvPicPr>
          <p:nvPr/>
        </p:nvPicPr>
        <p:blipFill rotWithShape="1">
          <a:blip r:embed="rId2">
            <a:extLst>
              <a:ext uri="{28A0092B-C50C-407E-A947-70E740481C1C}">
                <a14:useLocalDpi xmlns:a14="http://schemas.microsoft.com/office/drawing/2010/main" val="0"/>
              </a:ext>
            </a:extLst>
          </a:blip>
          <a:srcRect l="124" r="28"/>
          <a:stretch/>
        </p:blipFill>
        <p:spPr bwMode="auto">
          <a:xfrm>
            <a:off x="-20782" y="0"/>
            <a:ext cx="12209318"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562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arcturus s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5382" y="0"/>
            <a:ext cx="6878782" cy="68787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4332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8" name="Picture 8" descr="Image result for bootes constellation"/>
          <p:cNvPicPr>
            <a:picLocks noChangeAspect="1" noChangeArrowheads="1"/>
          </p:cNvPicPr>
          <p:nvPr/>
        </p:nvPicPr>
        <p:blipFill rotWithShape="1">
          <a:blip r:embed="rId2">
            <a:extLst>
              <a:ext uri="{28A0092B-C50C-407E-A947-70E740481C1C}">
                <a14:useLocalDpi xmlns:a14="http://schemas.microsoft.com/office/drawing/2010/main" val="0"/>
              </a:ext>
            </a:extLst>
          </a:blip>
          <a:srcRect t="2631" b="10295"/>
          <a:stretch/>
        </p:blipFill>
        <p:spPr bwMode="auto">
          <a:xfrm>
            <a:off x="0" y="-10391"/>
            <a:ext cx="12192000" cy="68787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6341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6218"/>
          <a:stretch/>
        </p:blipFill>
        <p:spPr bwMode="auto">
          <a:xfrm>
            <a:off x="0" y="20782"/>
            <a:ext cx="1217814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01635" y="-10394"/>
            <a:ext cx="7159337" cy="4708981"/>
          </a:xfrm>
          <a:prstGeom prst="rect">
            <a:avLst/>
          </a:prstGeom>
          <a:noFill/>
        </p:spPr>
        <p:txBody>
          <a:bodyPr wrap="square" rtlCol="0">
            <a:spAutoFit/>
          </a:bodyPr>
          <a:lstStyle/>
          <a:p>
            <a:pPr algn="ctr"/>
            <a:r>
              <a:rPr lang="en-US" sz="6000" b="1" dirty="0" smtClean="0">
                <a:solidFill>
                  <a:schemeClr val="bg1"/>
                </a:solidFill>
              </a:rPr>
              <a:t>4,500</a:t>
            </a:r>
          </a:p>
          <a:p>
            <a:pPr algn="ctr"/>
            <a:r>
              <a:rPr lang="en-US" sz="6000" b="1" dirty="0" smtClean="0">
                <a:solidFill>
                  <a:schemeClr val="bg1"/>
                </a:solidFill>
              </a:rPr>
              <a:t>9,096</a:t>
            </a:r>
          </a:p>
          <a:p>
            <a:pPr algn="ctr"/>
            <a:r>
              <a:rPr lang="en-US" sz="6000" b="1" dirty="0" smtClean="0">
                <a:solidFill>
                  <a:schemeClr val="bg1"/>
                </a:solidFill>
              </a:rPr>
              <a:t>300 billion </a:t>
            </a:r>
          </a:p>
          <a:p>
            <a:pPr algn="ctr"/>
            <a:r>
              <a:rPr lang="en-US" sz="6000" b="1" dirty="0" smtClean="0">
                <a:solidFill>
                  <a:schemeClr val="bg1"/>
                </a:solidFill>
              </a:rPr>
              <a:t>2 trillion </a:t>
            </a:r>
          </a:p>
          <a:p>
            <a:pPr algn="ctr"/>
            <a:r>
              <a:rPr lang="en-US" sz="6000" b="1" dirty="0" smtClean="0">
                <a:solidFill>
                  <a:schemeClr val="bg1"/>
                </a:solidFill>
              </a:rPr>
              <a:t>70 billion trillion</a:t>
            </a:r>
            <a:endParaRPr lang="en-US" sz="6000" b="1" dirty="0">
              <a:solidFill>
                <a:schemeClr val="bg1"/>
              </a:solidFill>
            </a:endParaRPr>
          </a:p>
        </p:txBody>
      </p:sp>
    </p:spTree>
    <p:extLst>
      <p:ext uri="{BB962C8B-B14F-4D97-AF65-F5344CB8AC3E}">
        <p14:creationId xmlns:p14="http://schemas.microsoft.com/office/powerpoint/2010/main" val="10033869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bootes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0763" y="-18588"/>
            <a:ext cx="6868391" cy="68683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4" descr="Image result for bootes constell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74" y="0"/>
            <a:ext cx="4551508" cy="68727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2376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bootes the herds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684" y="-1515"/>
            <a:ext cx="9109652" cy="68595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38532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bootes the herdsman"/>
          <p:cNvPicPr>
            <a:picLocks noChangeAspect="1" noChangeArrowheads="1"/>
          </p:cNvPicPr>
          <p:nvPr/>
        </p:nvPicPr>
        <p:blipFill rotWithShape="1">
          <a:blip r:embed="rId2">
            <a:extLst>
              <a:ext uri="{28A0092B-C50C-407E-A947-70E740481C1C}">
                <a14:useLocalDpi xmlns:a14="http://schemas.microsoft.com/office/drawing/2010/main" val="0"/>
              </a:ext>
            </a:extLst>
          </a:blip>
          <a:srcRect l="28289" r="26314"/>
          <a:stretch/>
        </p:blipFill>
        <p:spPr bwMode="auto">
          <a:xfrm>
            <a:off x="446808" y="-1515"/>
            <a:ext cx="4135582" cy="68595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4977244" y="214552"/>
            <a:ext cx="6464133" cy="5139869"/>
          </a:xfrm>
          <a:prstGeom prst="rect">
            <a:avLst/>
          </a:prstGeom>
          <a:solidFill>
            <a:schemeClr val="bg1"/>
          </a:solidFill>
        </p:spPr>
        <p:txBody>
          <a:bodyPr wrap="square">
            <a:spAutoFit/>
          </a:bodyPr>
          <a:lstStyle/>
          <a:p>
            <a:r>
              <a:rPr lang="en-US" sz="4000" b="1" dirty="0" err="1" smtClean="0">
                <a:latin typeface="Calibri" panose="020F0502020204030204" pitchFamily="34" charset="0"/>
                <a:ea typeface="Calibri" panose="020F0502020204030204" pitchFamily="34" charset="0"/>
              </a:rPr>
              <a:t>Bootes</a:t>
            </a:r>
            <a:r>
              <a:rPr lang="en-US" sz="4000" b="1" dirty="0" smtClean="0">
                <a:latin typeface="Calibri" panose="020F0502020204030204" pitchFamily="34" charset="0"/>
                <a:ea typeface="Calibri" panose="020F0502020204030204" pitchFamily="34" charset="0"/>
              </a:rPr>
              <a:t> “herdsman”</a:t>
            </a:r>
          </a:p>
          <a:p>
            <a:endParaRPr lang="en-US" sz="3600" i="1" dirty="0" smtClean="0"/>
          </a:p>
          <a:p>
            <a:pPr marL="742950" indent="-742950">
              <a:buFont typeface="+mj-lt"/>
              <a:buAutoNum type="arabicPeriod"/>
            </a:pPr>
            <a:r>
              <a:rPr lang="en-US" sz="3600" dirty="0" smtClean="0"/>
              <a:t>Arcturus: “The Coming One”</a:t>
            </a:r>
          </a:p>
          <a:p>
            <a:pPr marL="742950" indent="-742950">
              <a:buFont typeface="+mj-lt"/>
              <a:buAutoNum type="arabicPeriod"/>
            </a:pPr>
            <a:r>
              <a:rPr lang="en-US" sz="3600" dirty="0" smtClean="0"/>
              <a:t>“The Branch”   (spearhead)</a:t>
            </a:r>
          </a:p>
          <a:p>
            <a:pPr marL="742950" indent="-742950">
              <a:buFont typeface="+mj-lt"/>
              <a:buAutoNum type="arabicPeriod"/>
            </a:pPr>
            <a:r>
              <a:rPr lang="en-US" sz="3600" dirty="0" smtClean="0"/>
              <a:t>“The Preserver”   (waist)</a:t>
            </a:r>
          </a:p>
          <a:p>
            <a:pPr marL="742950" indent="-742950">
              <a:buFont typeface="+mj-lt"/>
              <a:buAutoNum type="arabicPeriod"/>
            </a:pPr>
            <a:r>
              <a:rPr lang="en-US" sz="3600" dirty="0" smtClean="0"/>
              <a:t>“Who Separates”   (knee)</a:t>
            </a:r>
          </a:p>
          <a:p>
            <a:pPr marL="742950" indent="-742950">
              <a:buFont typeface="+mj-lt"/>
              <a:buAutoNum type="arabicPeriod"/>
            </a:pPr>
            <a:r>
              <a:rPr lang="en-US" sz="3600" dirty="0" smtClean="0"/>
              <a:t>“Pierced”   (head)</a:t>
            </a:r>
          </a:p>
          <a:p>
            <a:pPr marL="742950" indent="-742950">
              <a:buFont typeface="+mj-lt"/>
              <a:buAutoNum type="arabicPeriod"/>
            </a:pPr>
            <a:endParaRPr lang="en-US" sz="3600" dirty="0" smtClean="0"/>
          </a:p>
          <a:p>
            <a:endParaRPr lang="en-US" sz="3600" dirty="0"/>
          </a:p>
        </p:txBody>
      </p:sp>
    </p:spTree>
    <p:extLst>
      <p:ext uri="{BB962C8B-B14F-4D97-AF65-F5344CB8AC3E}">
        <p14:creationId xmlns:p14="http://schemas.microsoft.com/office/powerpoint/2010/main" val="22144493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www.universetoday.com/wp-content/uploads/illus_starry_river.jpg"/>
          <p:cNvPicPr>
            <a:picLocks noChangeAspect="1" noChangeArrowheads="1"/>
          </p:cNvPicPr>
          <p:nvPr/>
        </p:nvPicPr>
        <p:blipFill rotWithShape="1">
          <a:blip r:embed="rId2">
            <a:extLst>
              <a:ext uri="{28A0092B-C50C-407E-A947-70E740481C1C}">
                <a14:useLocalDpi xmlns:a14="http://schemas.microsoft.com/office/drawing/2010/main" val="0"/>
              </a:ext>
            </a:extLst>
          </a:blip>
          <a:srcRect b="20000"/>
          <a:stretch/>
        </p:blipFill>
        <p:spPr bwMode="auto">
          <a:xfrm>
            <a:off x="0" y="-20782"/>
            <a:ext cx="12192000"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7818" y="93518"/>
            <a:ext cx="4042064" cy="707886"/>
          </a:xfrm>
          <a:prstGeom prst="rect">
            <a:avLst/>
          </a:prstGeom>
          <a:noFill/>
        </p:spPr>
        <p:txBody>
          <a:bodyPr wrap="square" rtlCol="0">
            <a:spAutoFit/>
          </a:bodyPr>
          <a:lstStyle/>
          <a:p>
            <a:r>
              <a:rPr lang="en-US" sz="4000" b="1" dirty="0" smtClean="0">
                <a:solidFill>
                  <a:schemeClr val="bg1"/>
                </a:solidFill>
              </a:rPr>
              <a:t>Canst thou guide?</a:t>
            </a:r>
            <a:endParaRPr lang="en-US" sz="4000" b="1" dirty="0">
              <a:solidFill>
                <a:schemeClr val="bg1"/>
              </a:solidFill>
            </a:endParaRPr>
          </a:p>
        </p:txBody>
      </p:sp>
    </p:spTree>
    <p:extLst>
      <p:ext uri="{BB962C8B-B14F-4D97-AF65-F5344CB8AC3E}">
        <p14:creationId xmlns:p14="http://schemas.microsoft.com/office/powerpoint/2010/main" val="42014350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8832273" cy="68593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6" descr="Image result for bootes constell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2389" y="3325753"/>
            <a:ext cx="7496486" cy="3256540"/>
          </a:xfrm>
          <a:prstGeom prst="rect">
            <a:avLst/>
          </a:prstGeom>
          <a:noFill/>
          <a:ln>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4340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613"/>
          <a:stretch/>
        </p:blipFill>
        <p:spPr bwMode="auto">
          <a:xfrm>
            <a:off x="0" y="0"/>
            <a:ext cx="12198927"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7895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ursa major and minor constellation"/>
          <p:cNvPicPr>
            <a:picLocks noChangeAspect="1" noChangeArrowheads="1"/>
          </p:cNvPicPr>
          <p:nvPr/>
        </p:nvPicPr>
        <p:blipFill rotWithShape="1">
          <a:blip r:embed="rId3">
            <a:extLst>
              <a:ext uri="{28A0092B-C50C-407E-A947-70E740481C1C}">
                <a14:useLocalDpi xmlns:a14="http://schemas.microsoft.com/office/drawing/2010/main" val="0"/>
              </a:ext>
            </a:extLst>
          </a:blip>
          <a:srcRect b="12296"/>
          <a:stretch/>
        </p:blipFill>
        <p:spPr bwMode="auto">
          <a:xfrm>
            <a:off x="841663" y="0"/>
            <a:ext cx="10567556"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5579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sheep tail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48" name="Picture 12" descr="Image result for bear tail images"/>
          <p:cNvPicPr>
            <a:picLocks noChangeAspect="1" noChangeArrowheads="1"/>
          </p:cNvPicPr>
          <p:nvPr/>
        </p:nvPicPr>
        <p:blipFill rotWithShape="1">
          <a:blip r:embed="rId2">
            <a:extLst>
              <a:ext uri="{28A0092B-C50C-407E-A947-70E740481C1C}">
                <a14:useLocalDpi xmlns:a14="http://schemas.microsoft.com/office/drawing/2010/main" val="0"/>
              </a:ext>
            </a:extLst>
          </a:blip>
          <a:srcRect b="5923"/>
          <a:stretch/>
        </p:blipFill>
        <p:spPr bwMode="auto">
          <a:xfrm>
            <a:off x="0" y="78094"/>
            <a:ext cx="3948545" cy="55719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350" name="Picture 14" descr="Image result for bear tail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4402" y="0"/>
            <a:ext cx="7329343" cy="4580839"/>
          </a:xfrm>
          <a:prstGeom prst="rect">
            <a:avLst/>
          </a:prstGeom>
          <a:noFill/>
          <a:extLst>
            <a:ext uri="{909E8E84-426E-40DD-AFC4-6F175D3DCCD1}">
              <a14:hiddenFill xmlns:a14="http://schemas.microsoft.com/office/drawing/2010/main">
                <a:solidFill>
                  <a:srgbClr val="FFFFFF"/>
                </a:solidFill>
              </a14:hiddenFill>
            </a:ext>
          </a:extLst>
        </p:spPr>
      </p:pic>
      <p:pic>
        <p:nvPicPr>
          <p:cNvPr id="14352" name="Picture 16" descr="Image result for bear tail imag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4451" y="4018635"/>
            <a:ext cx="4051013" cy="27006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8246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sheep tail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44" name="Picture 8" descr="Image result for sheep tails"/>
          <p:cNvPicPr>
            <a:picLocks noChangeAspect="1" noChangeArrowheads="1"/>
          </p:cNvPicPr>
          <p:nvPr/>
        </p:nvPicPr>
        <p:blipFill rotWithShape="1">
          <a:blip r:embed="rId2">
            <a:extLst>
              <a:ext uri="{28A0092B-C50C-407E-A947-70E740481C1C}">
                <a14:useLocalDpi xmlns:a14="http://schemas.microsoft.com/office/drawing/2010/main" val="0"/>
              </a:ext>
            </a:extLst>
          </a:blip>
          <a:srcRect b="4218"/>
          <a:stretch/>
        </p:blipFill>
        <p:spPr bwMode="auto">
          <a:xfrm>
            <a:off x="387638" y="0"/>
            <a:ext cx="11412970" cy="68372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53970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ursa major and minor constellation"/>
          <p:cNvPicPr>
            <a:picLocks noChangeAspect="1" noChangeArrowheads="1"/>
          </p:cNvPicPr>
          <p:nvPr/>
        </p:nvPicPr>
        <p:blipFill rotWithShape="1">
          <a:blip r:embed="rId2">
            <a:extLst>
              <a:ext uri="{28A0092B-C50C-407E-A947-70E740481C1C}">
                <a14:useLocalDpi xmlns:a14="http://schemas.microsoft.com/office/drawing/2010/main" val="0"/>
              </a:ext>
            </a:extLst>
          </a:blip>
          <a:srcRect b="12296"/>
          <a:stretch/>
        </p:blipFill>
        <p:spPr bwMode="auto">
          <a:xfrm>
            <a:off x="0" y="1381989"/>
            <a:ext cx="5491928" cy="35640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5727867" y="132431"/>
            <a:ext cx="6464133" cy="6617196"/>
          </a:xfrm>
          <a:prstGeom prst="rect">
            <a:avLst/>
          </a:prstGeom>
          <a:solidFill>
            <a:schemeClr val="bg1"/>
          </a:solidFill>
        </p:spPr>
        <p:txBody>
          <a:bodyPr wrap="square">
            <a:spAutoFit/>
          </a:bodyPr>
          <a:lstStyle/>
          <a:p>
            <a:r>
              <a:rPr lang="en-US" sz="4000" b="1" dirty="0" err="1" smtClean="0">
                <a:latin typeface="Calibri" panose="020F0502020204030204" pitchFamily="34" charset="0"/>
                <a:ea typeface="Calibri" panose="020F0502020204030204" pitchFamily="34" charset="0"/>
              </a:rPr>
              <a:t>Ursa</a:t>
            </a:r>
            <a:r>
              <a:rPr lang="en-US" sz="4000" b="1" dirty="0" smtClean="0">
                <a:latin typeface="Calibri" panose="020F0502020204030204" pitchFamily="34" charset="0"/>
                <a:ea typeface="Calibri" panose="020F0502020204030204" pitchFamily="34" charset="0"/>
              </a:rPr>
              <a:t> Major/</a:t>
            </a:r>
            <a:r>
              <a:rPr lang="en-US" sz="4000" b="1" dirty="0" err="1" smtClean="0">
                <a:latin typeface="Calibri" panose="020F0502020204030204" pitchFamily="34" charset="0"/>
                <a:ea typeface="Calibri" panose="020F0502020204030204" pitchFamily="34" charset="0"/>
              </a:rPr>
              <a:t>Ursa</a:t>
            </a:r>
            <a:r>
              <a:rPr lang="en-US" sz="4000" b="1" dirty="0" smtClean="0">
                <a:latin typeface="Calibri" panose="020F0502020204030204" pitchFamily="34" charset="0"/>
                <a:ea typeface="Calibri" panose="020F0502020204030204" pitchFamily="34" charset="0"/>
              </a:rPr>
              <a:t> Minor “the greater/lesser sheepfold”</a:t>
            </a:r>
          </a:p>
          <a:p>
            <a:endParaRPr lang="en-US" sz="3600" i="1" dirty="0" smtClean="0"/>
          </a:p>
          <a:p>
            <a:pPr marL="742950" indent="-742950">
              <a:buFont typeface="+mj-lt"/>
              <a:buAutoNum type="arabicPeriod"/>
            </a:pPr>
            <a:r>
              <a:rPr lang="en-US" sz="3400" dirty="0" smtClean="0"/>
              <a:t>Polaris “The Heavenly Position”</a:t>
            </a:r>
          </a:p>
          <a:p>
            <a:pPr marL="742950" indent="-742950">
              <a:buFont typeface="+mj-lt"/>
              <a:buAutoNum type="arabicPeriod"/>
            </a:pPr>
            <a:r>
              <a:rPr lang="en-US" sz="3400" dirty="0" smtClean="0"/>
              <a:t>“Waiting on Him who cometh”</a:t>
            </a:r>
          </a:p>
          <a:p>
            <a:pPr marL="742950" indent="-742950">
              <a:buFont typeface="+mj-lt"/>
              <a:buAutoNum type="arabicPeriod"/>
            </a:pPr>
            <a:r>
              <a:rPr lang="en-US" sz="3400" dirty="0" smtClean="0"/>
              <a:t>“The young”</a:t>
            </a:r>
          </a:p>
          <a:p>
            <a:pPr marL="742950" indent="-742950">
              <a:buFont typeface="+mj-lt"/>
              <a:buAutoNum type="arabicPeriod"/>
            </a:pPr>
            <a:r>
              <a:rPr lang="en-US" sz="3400" dirty="0" smtClean="0"/>
              <a:t>“The redeemed assembly”</a:t>
            </a:r>
          </a:p>
          <a:p>
            <a:pPr marL="742950" indent="-742950">
              <a:buFont typeface="+mj-lt"/>
              <a:buAutoNum type="arabicPeriod"/>
            </a:pPr>
            <a:r>
              <a:rPr lang="en-US" sz="3400" dirty="0" smtClean="0"/>
              <a:t>“Stronghold of the saved”</a:t>
            </a:r>
          </a:p>
          <a:p>
            <a:pPr marL="742950" indent="-742950">
              <a:buFont typeface="+mj-lt"/>
              <a:buAutoNum type="arabicPeriod"/>
            </a:pPr>
            <a:r>
              <a:rPr lang="en-US" sz="3400" dirty="0" smtClean="0"/>
              <a:t>“Flock/purchased”</a:t>
            </a:r>
          </a:p>
          <a:p>
            <a:pPr marL="742950" indent="-742950">
              <a:buFont typeface="+mj-lt"/>
              <a:buAutoNum type="arabicPeriod"/>
            </a:pPr>
            <a:r>
              <a:rPr lang="en-US" sz="3400" dirty="0" smtClean="0"/>
              <a:t>“Guarded/numbered/named”</a:t>
            </a:r>
          </a:p>
          <a:p>
            <a:pPr marL="742950" indent="-742950">
              <a:buFont typeface="+mj-lt"/>
              <a:buAutoNum type="arabicPeriod"/>
            </a:pPr>
            <a:r>
              <a:rPr lang="en-US" sz="3400" dirty="0" smtClean="0"/>
              <a:t>“Multitude”</a:t>
            </a:r>
          </a:p>
          <a:p>
            <a:pPr marL="742950" indent="-742950">
              <a:buFont typeface="+mj-lt"/>
              <a:buAutoNum type="arabicPeriod"/>
            </a:pPr>
            <a:r>
              <a:rPr lang="en-US" sz="3400" dirty="0" smtClean="0"/>
              <a:t>“Protected/covered”</a:t>
            </a:r>
            <a:endParaRPr lang="en-US" sz="3600" dirty="0"/>
          </a:p>
        </p:txBody>
      </p:sp>
    </p:spTree>
    <p:extLst>
      <p:ext uri="{BB962C8B-B14F-4D97-AF65-F5344CB8AC3E}">
        <p14:creationId xmlns:p14="http://schemas.microsoft.com/office/powerpoint/2010/main" val="38960584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islands in s pacif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1440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62444" y="124691"/>
            <a:ext cx="10681856" cy="2123658"/>
          </a:xfrm>
          <a:prstGeom prst="rect">
            <a:avLst/>
          </a:prstGeom>
          <a:noFill/>
        </p:spPr>
        <p:txBody>
          <a:bodyPr wrap="square" rtlCol="0">
            <a:spAutoFit/>
          </a:bodyPr>
          <a:lstStyle/>
          <a:p>
            <a:r>
              <a:rPr lang="en-US" sz="6600" b="1" dirty="0" smtClean="0">
                <a:solidFill>
                  <a:srgbClr val="002060"/>
                </a:solidFill>
              </a:rPr>
              <a:t>In the beginning God created </a:t>
            </a:r>
            <a:br>
              <a:rPr lang="en-US" sz="6600" b="1" dirty="0" smtClean="0">
                <a:solidFill>
                  <a:srgbClr val="002060"/>
                </a:solidFill>
              </a:rPr>
            </a:br>
            <a:r>
              <a:rPr lang="en-US" sz="6600" b="1" dirty="0" smtClean="0">
                <a:solidFill>
                  <a:srgbClr val="002060"/>
                </a:solidFill>
              </a:rPr>
              <a:t>the heaven and the earth</a:t>
            </a:r>
            <a:endParaRPr lang="en-US" sz="6600" b="1" dirty="0">
              <a:solidFill>
                <a:srgbClr val="002060"/>
              </a:solidFill>
            </a:endParaRPr>
          </a:p>
        </p:txBody>
      </p:sp>
    </p:spTree>
    <p:extLst>
      <p:ext uri="{BB962C8B-B14F-4D97-AF65-F5344CB8AC3E}">
        <p14:creationId xmlns:p14="http://schemas.microsoft.com/office/powerpoint/2010/main" val="42920936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sheep tail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44" name="Picture 8" descr="Image result for sheep tails"/>
          <p:cNvPicPr>
            <a:picLocks noChangeAspect="1" noChangeArrowheads="1"/>
          </p:cNvPicPr>
          <p:nvPr/>
        </p:nvPicPr>
        <p:blipFill rotWithShape="1">
          <a:blip r:embed="rId2">
            <a:extLst>
              <a:ext uri="{28A0092B-C50C-407E-A947-70E740481C1C}">
                <a14:useLocalDpi xmlns:a14="http://schemas.microsoft.com/office/drawing/2010/main" val="0"/>
              </a:ext>
            </a:extLst>
          </a:blip>
          <a:srcRect b="4218"/>
          <a:stretch/>
        </p:blipFill>
        <p:spPr bwMode="auto">
          <a:xfrm>
            <a:off x="387638" y="0"/>
            <a:ext cx="11412970" cy="68372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0375" y="195985"/>
            <a:ext cx="4042064" cy="707886"/>
          </a:xfrm>
          <a:prstGeom prst="rect">
            <a:avLst/>
          </a:prstGeom>
          <a:noFill/>
        </p:spPr>
        <p:txBody>
          <a:bodyPr wrap="square" rtlCol="0">
            <a:spAutoFit/>
          </a:bodyPr>
          <a:lstStyle/>
          <a:p>
            <a:r>
              <a:rPr lang="en-US" sz="4000" b="1" dirty="0" smtClean="0">
                <a:solidFill>
                  <a:schemeClr val="bg1"/>
                </a:solidFill>
              </a:rPr>
              <a:t>Canst thou guide?</a:t>
            </a:r>
            <a:endParaRPr lang="en-US" sz="4000" b="1" dirty="0">
              <a:solidFill>
                <a:schemeClr val="bg1"/>
              </a:solidFill>
            </a:endParaRPr>
          </a:p>
        </p:txBody>
      </p:sp>
    </p:spTree>
    <p:extLst>
      <p:ext uri="{BB962C8B-B14F-4D97-AF65-F5344CB8AC3E}">
        <p14:creationId xmlns:p14="http://schemas.microsoft.com/office/powerpoint/2010/main" val="114881737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50772" y="556656"/>
            <a:ext cx="6741227" cy="5893921"/>
          </a:xfrm>
          <a:prstGeom prst="rect">
            <a:avLst/>
          </a:prstGeom>
          <a:noFill/>
        </p:spPr>
        <p:txBody>
          <a:bodyPr wrap="square" rtlCol="0">
            <a:spAutoFit/>
          </a:bodyPr>
          <a:lstStyle/>
          <a:p>
            <a:pPr algn="ctr"/>
            <a:r>
              <a:rPr lang="en-US" sz="8800" b="1" dirty="0" smtClean="0">
                <a:solidFill>
                  <a:schemeClr val="accent1">
                    <a:lumMod val="50000"/>
                  </a:schemeClr>
                </a:solidFill>
              </a:rPr>
              <a:t>Declare the Glory of God</a:t>
            </a:r>
          </a:p>
          <a:p>
            <a:pPr algn="ctr"/>
            <a:endParaRPr lang="en-US" sz="3300" b="1" dirty="0" smtClean="0">
              <a:solidFill>
                <a:schemeClr val="accent1">
                  <a:lumMod val="50000"/>
                </a:schemeClr>
              </a:solidFill>
            </a:endParaRPr>
          </a:p>
          <a:p>
            <a:pPr algn="ctr"/>
            <a:r>
              <a:rPr lang="en-US" sz="3200" b="1" dirty="0" smtClean="0">
                <a:solidFill>
                  <a:schemeClr val="accent1">
                    <a:lumMod val="50000"/>
                  </a:schemeClr>
                </a:solidFill>
              </a:rPr>
              <a:t>A Study of the Heavens</a:t>
            </a:r>
          </a:p>
          <a:p>
            <a:pPr algn="ctr"/>
            <a:endParaRPr lang="en-US" sz="2800" b="1" dirty="0" smtClean="0">
              <a:solidFill>
                <a:schemeClr val="accent1">
                  <a:lumMod val="50000"/>
                </a:schemeClr>
              </a:solidFill>
            </a:endParaRPr>
          </a:p>
          <a:p>
            <a:pPr algn="ctr"/>
            <a:endParaRPr lang="en-US" sz="2800" b="1" dirty="0">
              <a:solidFill>
                <a:schemeClr val="accent1">
                  <a:lumMod val="50000"/>
                </a:schemeClr>
              </a:solidFill>
            </a:endParaRPr>
          </a:p>
          <a:p>
            <a:pPr algn="ctr"/>
            <a:endParaRPr lang="en-US" sz="2800" b="1" dirty="0" smtClean="0">
              <a:solidFill>
                <a:schemeClr val="accent1">
                  <a:lumMod val="50000"/>
                </a:schemeClr>
              </a:solidFill>
            </a:endParaRPr>
          </a:p>
          <a:p>
            <a:pPr algn="ctr"/>
            <a:endParaRPr lang="en-US" sz="2800" b="1" dirty="0">
              <a:solidFill>
                <a:schemeClr val="accent1">
                  <a:lumMod val="50000"/>
                </a:schemeClr>
              </a:solidFill>
            </a:endParaRPr>
          </a:p>
          <a:p>
            <a:pPr algn="ctr"/>
            <a:r>
              <a:rPr lang="en-US" sz="2400" b="1" dirty="0" smtClean="0">
                <a:solidFill>
                  <a:schemeClr val="accent1">
                    <a:lumMod val="50000"/>
                  </a:schemeClr>
                </a:solidFill>
              </a:rPr>
              <a:t>Day 4</a:t>
            </a:r>
            <a:endParaRPr lang="en-US" sz="2400" b="1" dirty="0">
              <a:solidFill>
                <a:schemeClr val="accent1">
                  <a:lumMod val="50000"/>
                </a:schemeClr>
              </a:solidFill>
            </a:endParaRPr>
          </a:p>
        </p:txBody>
      </p:sp>
      <p:pic>
        <p:nvPicPr>
          <p:cNvPr id="4"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11705"/>
          <a:stretch/>
        </p:blipFill>
        <p:spPr bwMode="auto">
          <a:xfrm>
            <a:off x="-1" y="-1"/>
            <a:ext cx="5450773" cy="68520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19089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2" name="Picture 12" descr="Image result for biblical job"/>
          <p:cNvPicPr>
            <a:picLocks noChangeAspect="1" noChangeArrowheads="1"/>
          </p:cNvPicPr>
          <p:nvPr/>
        </p:nvPicPr>
        <p:blipFill rotWithShape="1">
          <a:blip r:embed="rId2">
            <a:extLst>
              <a:ext uri="{28A0092B-C50C-407E-A947-70E740481C1C}">
                <a14:useLocalDpi xmlns:a14="http://schemas.microsoft.com/office/drawing/2010/main" val="0"/>
              </a:ext>
            </a:extLst>
          </a:blip>
          <a:srcRect t="1634" r="17064"/>
          <a:stretch/>
        </p:blipFill>
        <p:spPr bwMode="auto">
          <a:xfrm>
            <a:off x="2073349" y="0"/>
            <a:ext cx="10111563"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34" name="Picture 14" descr="Image result for nimrod dore"/>
          <p:cNvPicPr>
            <a:picLocks noChangeAspect="1" noChangeArrowheads="1"/>
          </p:cNvPicPr>
          <p:nvPr/>
        </p:nvPicPr>
        <p:blipFill rotWithShape="1">
          <a:blip r:embed="rId3">
            <a:extLst>
              <a:ext uri="{28A0092B-C50C-407E-A947-70E740481C1C}">
                <a14:useLocalDpi xmlns:a14="http://schemas.microsoft.com/office/drawing/2010/main" val="0"/>
              </a:ext>
            </a:extLst>
          </a:blip>
          <a:srcRect b="9053"/>
          <a:stretch/>
        </p:blipFill>
        <p:spPr bwMode="auto">
          <a:xfrm>
            <a:off x="-79302" y="0"/>
            <a:ext cx="5672027" cy="68476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77538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3972" y="305068"/>
            <a:ext cx="11044052" cy="6247864"/>
          </a:xfrm>
          <a:prstGeom prst="rect">
            <a:avLst/>
          </a:prstGeom>
          <a:solidFill>
            <a:schemeClr val="bg1"/>
          </a:solidFill>
        </p:spPr>
        <p:txBody>
          <a:bodyPr wrap="square">
            <a:spAutoFit/>
          </a:bodyPr>
          <a:lstStyle/>
          <a:p>
            <a:r>
              <a:rPr lang="en-US" sz="4000" b="1" dirty="0" smtClean="0">
                <a:latin typeface="Calibri" panose="020F0502020204030204" pitchFamily="34" charset="0"/>
                <a:ea typeface="Calibri" panose="020F0502020204030204" pitchFamily="34" charset="0"/>
              </a:rPr>
              <a:t>Job 9:9</a:t>
            </a:r>
          </a:p>
          <a:p>
            <a:endParaRPr lang="en-US" sz="4000" dirty="0" smtClean="0">
              <a:latin typeface="Calibri" panose="020F0502020204030204" pitchFamily="34" charset="0"/>
              <a:ea typeface="Calibri" panose="020F0502020204030204" pitchFamily="34" charset="0"/>
            </a:endParaRPr>
          </a:p>
          <a:p>
            <a:r>
              <a:rPr lang="en-US" sz="3600" dirty="0">
                <a:solidFill>
                  <a:srgbClr val="001320"/>
                </a:solidFill>
                <a:latin typeface="Arimo"/>
              </a:rPr>
              <a:t>Which </a:t>
            </a:r>
            <a:r>
              <a:rPr lang="en-US" sz="3600" dirty="0" err="1">
                <a:solidFill>
                  <a:srgbClr val="001320"/>
                </a:solidFill>
                <a:latin typeface="Arimo"/>
              </a:rPr>
              <a:t>maketh</a:t>
            </a:r>
            <a:r>
              <a:rPr lang="en-US" sz="3600" dirty="0">
                <a:solidFill>
                  <a:srgbClr val="001320"/>
                </a:solidFill>
                <a:latin typeface="Arimo"/>
              </a:rPr>
              <a:t> </a:t>
            </a:r>
            <a:r>
              <a:rPr lang="en-US" sz="3600" dirty="0">
                <a:latin typeface="Arimo"/>
              </a:rPr>
              <a:t>Arcturus</a:t>
            </a:r>
            <a:r>
              <a:rPr lang="en-US" sz="3600" dirty="0">
                <a:solidFill>
                  <a:srgbClr val="001320"/>
                </a:solidFill>
                <a:latin typeface="Arimo"/>
              </a:rPr>
              <a:t>, Orion, and </a:t>
            </a:r>
            <a:r>
              <a:rPr lang="en-US" sz="3600" b="1" dirty="0">
                <a:solidFill>
                  <a:srgbClr val="FF0000"/>
                </a:solidFill>
                <a:latin typeface="Arimo"/>
              </a:rPr>
              <a:t>Pleiades</a:t>
            </a:r>
            <a:r>
              <a:rPr lang="en-US" sz="3600" dirty="0">
                <a:solidFill>
                  <a:srgbClr val="001320"/>
                </a:solidFill>
                <a:latin typeface="Arimo"/>
              </a:rPr>
              <a:t>, and the chambers of the </a:t>
            </a:r>
            <a:r>
              <a:rPr lang="en-US" sz="3600" dirty="0" smtClean="0">
                <a:solidFill>
                  <a:srgbClr val="001320"/>
                </a:solidFill>
                <a:latin typeface="Arimo"/>
              </a:rPr>
              <a:t>south.  </a:t>
            </a:r>
            <a:r>
              <a:rPr lang="en-US" sz="2400" i="1" dirty="0" smtClean="0">
                <a:latin typeface="Calibri" panose="020F0502020204030204" pitchFamily="34" charset="0"/>
                <a:ea typeface="Calibri" panose="020F0502020204030204" pitchFamily="34" charset="0"/>
              </a:rPr>
              <a:t>KJV</a:t>
            </a:r>
            <a:endParaRPr lang="en-US" sz="3600" i="1" dirty="0"/>
          </a:p>
          <a:p>
            <a:endParaRPr lang="en-US" sz="3600" dirty="0" smtClean="0">
              <a:solidFill>
                <a:srgbClr val="001320"/>
              </a:solidFill>
              <a:latin typeface="Arimo"/>
            </a:endParaRPr>
          </a:p>
          <a:p>
            <a:r>
              <a:rPr lang="en-US" sz="3600" dirty="0" smtClean="0">
                <a:solidFill>
                  <a:srgbClr val="001320"/>
                </a:solidFill>
                <a:latin typeface="Arimo"/>
              </a:rPr>
              <a:t>He made the </a:t>
            </a:r>
            <a:r>
              <a:rPr lang="en-US" sz="3600" dirty="0" smtClean="0">
                <a:latin typeface="Arimo"/>
              </a:rPr>
              <a:t>Great Bear</a:t>
            </a:r>
            <a:r>
              <a:rPr lang="en-US" sz="3600" dirty="0" smtClean="0">
                <a:solidFill>
                  <a:srgbClr val="001320"/>
                </a:solidFill>
                <a:latin typeface="Arimo"/>
              </a:rPr>
              <a:t>, Orion</a:t>
            </a:r>
            <a:r>
              <a:rPr lang="en-US" sz="3600" dirty="0">
                <a:solidFill>
                  <a:srgbClr val="001320"/>
                </a:solidFill>
                <a:latin typeface="Arimo"/>
              </a:rPr>
              <a:t>, the </a:t>
            </a:r>
            <a:r>
              <a:rPr lang="en-US" sz="3600" b="1" dirty="0">
                <a:solidFill>
                  <a:srgbClr val="FF0000"/>
                </a:solidFill>
                <a:latin typeface="Arimo"/>
              </a:rPr>
              <a:t>Pleiades</a:t>
            </a:r>
            <a:r>
              <a:rPr lang="en-US" sz="3600" dirty="0">
                <a:solidFill>
                  <a:srgbClr val="001320"/>
                </a:solidFill>
                <a:latin typeface="Arimo"/>
              </a:rPr>
              <a:t> and the </a:t>
            </a:r>
            <a:r>
              <a:rPr lang="en-US" sz="3600" dirty="0" smtClean="0">
                <a:solidFill>
                  <a:srgbClr val="001320"/>
                </a:solidFill>
                <a:latin typeface="Arimo"/>
              </a:rPr>
              <a:t>hidden constellations </a:t>
            </a:r>
            <a:r>
              <a:rPr lang="en-US" sz="3600" dirty="0">
                <a:solidFill>
                  <a:srgbClr val="001320"/>
                </a:solidFill>
                <a:latin typeface="Arimo"/>
              </a:rPr>
              <a:t>of the south.  </a:t>
            </a:r>
            <a:r>
              <a:rPr lang="en-US" sz="2000" i="1" dirty="0" smtClean="0">
                <a:latin typeface="Calibri" panose="020F0502020204030204" pitchFamily="34" charset="0"/>
                <a:ea typeface="Calibri" panose="020F0502020204030204" pitchFamily="34" charset="0"/>
              </a:rPr>
              <a:t>CJB</a:t>
            </a:r>
            <a:endParaRPr lang="en-US" sz="2000" i="1" dirty="0">
              <a:latin typeface="Calibri" panose="020F0502020204030204" pitchFamily="34" charset="0"/>
              <a:ea typeface="Calibri" panose="020F0502020204030204" pitchFamily="34" charset="0"/>
            </a:endParaRPr>
          </a:p>
          <a:p>
            <a:endParaRPr lang="en-US" sz="3200" dirty="0" smtClean="0">
              <a:solidFill>
                <a:srgbClr val="001320"/>
              </a:solidFill>
              <a:latin typeface="Arimo"/>
            </a:endParaRPr>
          </a:p>
          <a:p>
            <a:r>
              <a:rPr lang="en-US" sz="3600" dirty="0" smtClean="0">
                <a:solidFill>
                  <a:srgbClr val="001320"/>
                </a:solidFill>
                <a:latin typeface="Arimo"/>
              </a:rPr>
              <a:t>He </a:t>
            </a:r>
            <a:r>
              <a:rPr lang="en-US" sz="3600" dirty="0">
                <a:solidFill>
                  <a:srgbClr val="001320"/>
                </a:solidFill>
                <a:latin typeface="Arimo"/>
              </a:rPr>
              <a:t>is the Maker of </a:t>
            </a:r>
            <a:r>
              <a:rPr lang="en-US" sz="3600" dirty="0">
                <a:latin typeface="Arimo"/>
              </a:rPr>
              <a:t>the Bear </a:t>
            </a:r>
            <a:r>
              <a:rPr lang="en-US" sz="3600" dirty="0">
                <a:solidFill>
                  <a:srgbClr val="001320"/>
                </a:solidFill>
                <a:latin typeface="Arimo"/>
              </a:rPr>
              <a:t>and Orion, the </a:t>
            </a:r>
            <a:r>
              <a:rPr lang="en-US" sz="3600" b="1" dirty="0">
                <a:solidFill>
                  <a:srgbClr val="FF0000"/>
                </a:solidFill>
                <a:latin typeface="Arimo"/>
              </a:rPr>
              <a:t>Pleiades</a:t>
            </a:r>
            <a:r>
              <a:rPr lang="en-US" sz="3600" dirty="0">
                <a:solidFill>
                  <a:srgbClr val="001320"/>
                </a:solidFill>
                <a:latin typeface="Arimo"/>
              </a:rPr>
              <a:t> and the constellations of the south</a:t>
            </a:r>
            <a:r>
              <a:rPr lang="en-US" sz="3600" dirty="0" smtClean="0">
                <a:solidFill>
                  <a:srgbClr val="001320"/>
                </a:solidFill>
                <a:latin typeface="Arimo"/>
              </a:rPr>
              <a:t>.  </a:t>
            </a:r>
            <a:r>
              <a:rPr lang="en-US" sz="2400" i="1" dirty="0" smtClean="0">
                <a:latin typeface="Calibri" panose="020F0502020204030204" pitchFamily="34" charset="0"/>
                <a:ea typeface="Calibri" panose="020F0502020204030204" pitchFamily="34" charset="0"/>
              </a:rPr>
              <a:t>NIV</a:t>
            </a:r>
          </a:p>
          <a:p>
            <a:endParaRPr lang="en-US" sz="3600" i="1" dirty="0"/>
          </a:p>
        </p:txBody>
      </p:sp>
    </p:spTree>
    <p:extLst>
      <p:ext uri="{BB962C8B-B14F-4D97-AF65-F5344CB8AC3E}">
        <p14:creationId xmlns:p14="http://schemas.microsoft.com/office/powerpoint/2010/main" val="3756789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3972" y="335845"/>
            <a:ext cx="11044052" cy="6186309"/>
          </a:xfrm>
          <a:prstGeom prst="rect">
            <a:avLst/>
          </a:prstGeom>
          <a:solidFill>
            <a:schemeClr val="bg1"/>
          </a:solidFill>
        </p:spPr>
        <p:txBody>
          <a:bodyPr wrap="square">
            <a:spAutoFit/>
          </a:bodyPr>
          <a:lstStyle/>
          <a:p>
            <a:r>
              <a:rPr lang="en-US" sz="4000" b="1" dirty="0" smtClean="0">
                <a:latin typeface="Calibri" panose="020F0502020204030204" pitchFamily="34" charset="0"/>
                <a:ea typeface="Calibri" panose="020F0502020204030204" pitchFamily="34" charset="0"/>
              </a:rPr>
              <a:t>Job 38:31</a:t>
            </a:r>
          </a:p>
          <a:p>
            <a:endParaRPr lang="en-US" sz="4000" dirty="0" smtClean="0">
              <a:latin typeface="Calibri" panose="020F0502020204030204" pitchFamily="34" charset="0"/>
              <a:ea typeface="Calibri" panose="020F0502020204030204" pitchFamily="34" charset="0"/>
            </a:endParaRPr>
          </a:p>
          <a:p>
            <a:r>
              <a:rPr lang="en-US" sz="3600" dirty="0">
                <a:solidFill>
                  <a:srgbClr val="001320"/>
                </a:solidFill>
                <a:latin typeface="Arimo"/>
              </a:rPr>
              <a:t>Canst thou </a:t>
            </a:r>
            <a:r>
              <a:rPr lang="en-US" sz="3600" b="1" dirty="0">
                <a:solidFill>
                  <a:srgbClr val="FF0000"/>
                </a:solidFill>
                <a:latin typeface="Arimo"/>
              </a:rPr>
              <a:t>bind the sweet influences of Pleiades</a:t>
            </a:r>
            <a:r>
              <a:rPr lang="en-US" sz="3600" dirty="0">
                <a:solidFill>
                  <a:srgbClr val="001320"/>
                </a:solidFill>
                <a:latin typeface="Arimo"/>
              </a:rPr>
              <a:t>, or loose the bands of Orion? </a:t>
            </a:r>
            <a:r>
              <a:rPr lang="en-US" sz="2400" i="1" dirty="0" smtClean="0">
                <a:latin typeface="Calibri" panose="020F0502020204030204" pitchFamily="34" charset="0"/>
                <a:ea typeface="Calibri" panose="020F0502020204030204" pitchFamily="34" charset="0"/>
              </a:rPr>
              <a:t>KJV</a:t>
            </a:r>
            <a:endParaRPr lang="en-US" sz="3600" i="1" dirty="0"/>
          </a:p>
          <a:p>
            <a:endParaRPr lang="en-US" sz="3200" dirty="0" smtClean="0">
              <a:solidFill>
                <a:srgbClr val="001320"/>
              </a:solidFill>
              <a:latin typeface="Arimo"/>
            </a:endParaRPr>
          </a:p>
          <a:p>
            <a:r>
              <a:rPr lang="en-US" sz="3600" dirty="0">
                <a:solidFill>
                  <a:srgbClr val="001320"/>
                </a:solidFill>
                <a:latin typeface="Arimo"/>
              </a:rPr>
              <a:t>"Can you </a:t>
            </a:r>
            <a:r>
              <a:rPr lang="en-US" sz="3600" b="1" dirty="0" smtClean="0">
                <a:solidFill>
                  <a:srgbClr val="FF0000"/>
                </a:solidFill>
                <a:latin typeface="Arimo"/>
              </a:rPr>
              <a:t>tie up the cords of </a:t>
            </a:r>
            <a:r>
              <a:rPr lang="en-US" sz="3600" b="1" dirty="0">
                <a:solidFill>
                  <a:srgbClr val="FF0000"/>
                </a:solidFill>
                <a:latin typeface="Arimo"/>
              </a:rPr>
              <a:t>the </a:t>
            </a:r>
            <a:r>
              <a:rPr lang="en-US" sz="3600" b="1" dirty="0" smtClean="0">
                <a:solidFill>
                  <a:srgbClr val="FF0000"/>
                </a:solidFill>
                <a:latin typeface="Arimo"/>
              </a:rPr>
              <a:t>Pleiades</a:t>
            </a:r>
            <a:r>
              <a:rPr lang="en-US" sz="3600" dirty="0" smtClean="0">
                <a:solidFill>
                  <a:srgbClr val="001320"/>
                </a:solidFill>
                <a:latin typeface="Arimo"/>
              </a:rPr>
              <a:t> or loosen the belt of Orion?</a:t>
            </a:r>
            <a:r>
              <a:rPr lang="en-US" sz="3600" dirty="0" smtClean="0"/>
              <a:t>  </a:t>
            </a:r>
            <a:r>
              <a:rPr lang="en-US" sz="2000" i="1" dirty="0" smtClean="0">
                <a:latin typeface="Calibri" panose="020F0502020204030204" pitchFamily="34" charset="0"/>
                <a:ea typeface="Calibri" panose="020F0502020204030204" pitchFamily="34" charset="0"/>
              </a:rPr>
              <a:t>CJB</a:t>
            </a:r>
            <a:endParaRPr lang="en-US" sz="2000" i="1" dirty="0">
              <a:latin typeface="Calibri" panose="020F0502020204030204" pitchFamily="34" charset="0"/>
              <a:ea typeface="Calibri" panose="020F0502020204030204" pitchFamily="34" charset="0"/>
            </a:endParaRPr>
          </a:p>
          <a:p>
            <a:endParaRPr lang="en-US" sz="3200" dirty="0">
              <a:solidFill>
                <a:srgbClr val="001320"/>
              </a:solidFill>
              <a:latin typeface="Arimo"/>
            </a:endParaRPr>
          </a:p>
          <a:p>
            <a:r>
              <a:rPr lang="en-US" sz="3600" dirty="0">
                <a:solidFill>
                  <a:srgbClr val="001320"/>
                </a:solidFill>
                <a:latin typeface="Arimo"/>
              </a:rPr>
              <a:t>"Can you </a:t>
            </a:r>
            <a:r>
              <a:rPr lang="en-US" sz="3600" b="1" dirty="0">
                <a:solidFill>
                  <a:srgbClr val="FF0000"/>
                </a:solidFill>
                <a:latin typeface="Arimo"/>
              </a:rPr>
              <a:t>bind the chains of the Pleiades</a:t>
            </a:r>
            <a:r>
              <a:rPr lang="en-US" sz="3600" dirty="0">
                <a:solidFill>
                  <a:srgbClr val="001320"/>
                </a:solidFill>
                <a:latin typeface="Arimo"/>
              </a:rPr>
              <a:t>? Can you loosen Orion's </a:t>
            </a:r>
            <a:r>
              <a:rPr lang="en-US" sz="3600" dirty="0" smtClean="0">
                <a:solidFill>
                  <a:srgbClr val="001320"/>
                </a:solidFill>
                <a:latin typeface="Arimo"/>
              </a:rPr>
              <a:t>belt?</a:t>
            </a:r>
            <a:r>
              <a:rPr lang="en-US" sz="3600" dirty="0" smtClean="0"/>
              <a:t>  </a:t>
            </a:r>
            <a:r>
              <a:rPr lang="en-US" sz="2400" i="1" dirty="0" smtClean="0">
                <a:latin typeface="Calibri" panose="020F0502020204030204" pitchFamily="34" charset="0"/>
                <a:ea typeface="Calibri" panose="020F0502020204030204" pitchFamily="34" charset="0"/>
              </a:rPr>
              <a:t>NIV</a:t>
            </a:r>
          </a:p>
          <a:p>
            <a:endParaRPr lang="en-US" sz="3600" i="1" dirty="0"/>
          </a:p>
        </p:txBody>
      </p:sp>
    </p:spTree>
    <p:extLst>
      <p:ext uri="{BB962C8B-B14F-4D97-AF65-F5344CB8AC3E}">
        <p14:creationId xmlns:p14="http://schemas.microsoft.com/office/powerpoint/2010/main" val="311429233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01236" y="335845"/>
            <a:ext cx="11044052" cy="6186309"/>
          </a:xfrm>
          <a:prstGeom prst="rect">
            <a:avLst/>
          </a:prstGeom>
          <a:solidFill>
            <a:schemeClr val="bg1"/>
          </a:solidFill>
        </p:spPr>
        <p:txBody>
          <a:bodyPr wrap="square">
            <a:spAutoFit/>
          </a:bodyPr>
          <a:lstStyle/>
          <a:p>
            <a:r>
              <a:rPr lang="en-US" sz="4000" b="1" dirty="0" smtClean="0">
                <a:latin typeface="Calibri" panose="020F0502020204030204" pitchFamily="34" charset="0"/>
                <a:ea typeface="Calibri" panose="020F0502020204030204" pitchFamily="34" charset="0"/>
              </a:rPr>
              <a:t>Amos 5:8</a:t>
            </a:r>
          </a:p>
          <a:p>
            <a:r>
              <a:rPr lang="en-US" sz="3600" i="1" dirty="0" smtClean="0">
                <a:solidFill>
                  <a:srgbClr val="001320"/>
                </a:solidFill>
                <a:latin typeface="Arimo"/>
              </a:rPr>
              <a:t>Seek </a:t>
            </a:r>
            <a:r>
              <a:rPr lang="en-US" sz="3600" i="1" dirty="0">
                <a:solidFill>
                  <a:srgbClr val="001320"/>
                </a:solidFill>
                <a:latin typeface="Arimo"/>
              </a:rPr>
              <a:t>him</a:t>
            </a:r>
            <a:r>
              <a:rPr lang="en-US" sz="3600" dirty="0">
                <a:solidFill>
                  <a:srgbClr val="001320"/>
                </a:solidFill>
                <a:latin typeface="Arimo"/>
              </a:rPr>
              <a:t> that </a:t>
            </a:r>
            <a:r>
              <a:rPr lang="en-US" sz="3600" dirty="0" err="1">
                <a:solidFill>
                  <a:srgbClr val="001320"/>
                </a:solidFill>
                <a:latin typeface="Arimo"/>
              </a:rPr>
              <a:t>maketh</a:t>
            </a:r>
            <a:r>
              <a:rPr lang="en-US" sz="3600" dirty="0">
                <a:solidFill>
                  <a:srgbClr val="001320"/>
                </a:solidFill>
                <a:latin typeface="Arimo"/>
              </a:rPr>
              <a:t> the </a:t>
            </a:r>
            <a:r>
              <a:rPr lang="en-US" sz="3600" b="1" dirty="0">
                <a:solidFill>
                  <a:srgbClr val="FF0000"/>
                </a:solidFill>
                <a:latin typeface="Arimo"/>
              </a:rPr>
              <a:t>seven stars </a:t>
            </a:r>
            <a:r>
              <a:rPr lang="en-US" sz="3600" dirty="0">
                <a:solidFill>
                  <a:srgbClr val="001320"/>
                </a:solidFill>
                <a:latin typeface="Arimo"/>
              </a:rPr>
              <a:t>and Orion, and </a:t>
            </a:r>
            <a:r>
              <a:rPr lang="en-US" sz="3600" dirty="0" err="1">
                <a:solidFill>
                  <a:srgbClr val="001320"/>
                </a:solidFill>
                <a:latin typeface="Arimo"/>
              </a:rPr>
              <a:t>turneth</a:t>
            </a:r>
            <a:r>
              <a:rPr lang="en-US" sz="3600" dirty="0">
                <a:solidFill>
                  <a:srgbClr val="001320"/>
                </a:solidFill>
                <a:latin typeface="Arimo"/>
              </a:rPr>
              <a:t> the shadow of death into the morning, and </a:t>
            </a:r>
            <a:r>
              <a:rPr lang="en-US" sz="3600" dirty="0" err="1">
                <a:solidFill>
                  <a:srgbClr val="001320"/>
                </a:solidFill>
                <a:latin typeface="Arimo"/>
              </a:rPr>
              <a:t>maketh</a:t>
            </a:r>
            <a:r>
              <a:rPr lang="en-US" sz="3600" dirty="0">
                <a:solidFill>
                  <a:srgbClr val="001320"/>
                </a:solidFill>
                <a:latin typeface="Arimo"/>
              </a:rPr>
              <a:t> the day dark with night: that </a:t>
            </a:r>
            <a:r>
              <a:rPr lang="en-US" sz="3600" dirty="0" err="1">
                <a:solidFill>
                  <a:srgbClr val="001320"/>
                </a:solidFill>
                <a:latin typeface="Arimo"/>
              </a:rPr>
              <a:t>calleth</a:t>
            </a:r>
            <a:r>
              <a:rPr lang="en-US" sz="3600" dirty="0">
                <a:solidFill>
                  <a:srgbClr val="001320"/>
                </a:solidFill>
                <a:latin typeface="Arimo"/>
              </a:rPr>
              <a:t> for the waters of the sea, and </a:t>
            </a:r>
            <a:r>
              <a:rPr lang="en-US" sz="3600" dirty="0" err="1">
                <a:solidFill>
                  <a:srgbClr val="001320"/>
                </a:solidFill>
                <a:latin typeface="Arimo"/>
              </a:rPr>
              <a:t>poureth</a:t>
            </a:r>
            <a:r>
              <a:rPr lang="en-US" sz="3600" dirty="0">
                <a:solidFill>
                  <a:srgbClr val="001320"/>
                </a:solidFill>
                <a:latin typeface="Arimo"/>
              </a:rPr>
              <a:t> them out upon the face of the earth: The LORD </a:t>
            </a:r>
            <a:r>
              <a:rPr lang="en-US" sz="3600" i="1" dirty="0">
                <a:solidFill>
                  <a:srgbClr val="001320"/>
                </a:solidFill>
                <a:latin typeface="Arimo"/>
              </a:rPr>
              <a:t>is</a:t>
            </a:r>
            <a:r>
              <a:rPr lang="en-US" sz="3600" dirty="0">
                <a:solidFill>
                  <a:srgbClr val="001320"/>
                </a:solidFill>
                <a:latin typeface="Arimo"/>
              </a:rPr>
              <a:t> his </a:t>
            </a:r>
            <a:r>
              <a:rPr lang="en-US" sz="3600" dirty="0" smtClean="0">
                <a:solidFill>
                  <a:srgbClr val="001320"/>
                </a:solidFill>
                <a:latin typeface="Arimo"/>
              </a:rPr>
              <a:t>name:</a:t>
            </a:r>
            <a:r>
              <a:rPr lang="en-US" sz="3600" dirty="0" smtClean="0"/>
              <a:t>   </a:t>
            </a:r>
            <a:r>
              <a:rPr lang="en-US" sz="2400" i="1" dirty="0" smtClean="0">
                <a:latin typeface="Calibri" panose="020F0502020204030204" pitchFamily="34" charset="0"/>
                <a:ea typeface="Calibri" panose="020F0502020204030204" pitchFamily="34" charset="0"/>
              </a:rPr>
              <a:t>KJV</a:t>
            </a:r>
            <a:endParaRPr lang="en-US" sz="3600" i="1" dirty="0"/>
          </a:p>
          <a:p>
            <a:endParaRPr lang="en-US" sz="3200" dirty="0">
              <a:solidFill>
                <a:srgbClr val="001320"/>
              </a:solidFill>
              <a:latin typeface="Arimo"/>
            </a:endParaRPr>
          </a:p>
          <a:p>
            <a:r>
              <a:rPr lang="en-US" sz="3600" dirty="0">
                <a:solidFill>
                  <a:srgbClr val="001320"/>
                </a:solidFill>
                <a:latin typeface="Arimo"/>
              </a:rPr>
              <a:t>He who made the </a:t>
            </a:r>
            <a:r>
              <a:rPr lang="en-US" sz="3600" b="1" dirty="0">
                <a:solidFill>
                  <a:srgbClr val="FF0000"/>
                </a:solidFill>
                <a:latin typeface="Arimo"/>
              </a:rPr>
              <a:t>Pleiades</a:t>
            </a:r>
            <a:r>
              <a:rPr lang="en-US" sz="3600" dirty="0">
                <a:solidFill>
                  <a:srgbClr val="001320"/>
                </a:solidFill>
                <a:latin typeface="Arimo"/>
              </a:rPr>
              <a:t> and Orion, who turns midnight into dawn and darkens day into night, who calls for the waters of the sea and pours them out over the face of the land-- the LORD is his </a:t>
            </a:r>
            <a:r>
              <a:rPr lang="en-US" sz="3600" dirty="0" smtClean="0">
                <a:solidFill>
                  <a:srgbClr val="001320"/>
                </a:solidFill>
                <a:latin typeface="Arimo"/>
              </a:rPr>
              <a:t>name.</a:t>
            </a:r>
            <a:r>
              <a:rPr lang="en-US" sz="3600" dirty="0" smtClean="0"/>
              <a:t>  </a:t>
            </a:r>
            <a:r>
              <a:rPr lang="en-US" sz="2400" i="1" dirty="0" smtClean="0">
                <a:latin typeface="Calibri" panose="020F0502020204030204" pitchFamily="34" charset="0"/>
                <a:ea typeface="Calibri" panose="020F0502020204030204" pitchFamily="34" charset="0"/>
              </a:rPr>
              <a:t>NIV</a:t>
            </a:r>
            <a:endParaRPr lang="en-US" sz="3600" i="1" dirty="0"/>
          </a:p>
        </p:txBody>
      </p:sp>
    </p:spTree>
    <p:extLst>
      <p:ext uri="{BB962C8B-B14F-4D97-AF65-F5344CB8AC3E}">
        <p14:creationId xmlns:p14="http://schemas.microsoft.com/office/powerpoint/2010/main" val="15572369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3972" y="980872"/>
            <a:ext cx="11044052" cy="4955203"/>
          </a:xfrm>
          <a:prstGeom prst="rect">
            <a:avLst/>
          </a:prstGeom>
          <a:solidFill>
            <a:schemeClr val="bg1"/>
          </a:solidFill>
        </p:spPr>
        <p:txBody>
          <a:bodyPr wrap="square">
            <a:spAutoFit/>
          </a:bodyPr>
          <a:lstStyle/>
          <a:p>
            <a:r>
              <a:rPr lang="en-US" sz="4000" b="1" dirty="0" smtClean="0">
                <a:latin typeface="Calibri" panose="020F0502020204030204" pitchFamily="34" charset="0"/>
                <a:ea typeface="Calibri" panose="020F0502020204030204" pitchFamily="34" charset="0"/>
              </a:rPr>
              <a:t>Pleiades</a:t>
            </a:r>
          </a:p>
          <a:p>
            <a:r>
              <a:rPr lang="en-US" sz="4000" b="1" dirty="0" smtClean="0">
                <a:latin typeface="Calibri" panose="020F0502020204030204" pitchFamily="34" charset="0"/>
                <a:ea typeface="Calibri" panose="020F0502020204030204" pitchFamily="34" charset="0"/>
              </a:rPr>
              <a:t>3598 – </a:t>
            </a:r>
            <a:r>
              <a:rPr lang="en-US" sz="4000" b="1" dirty="0" err="1" smtClean="0">
                <a:latin typeface="Calibri" panose="020F0502020204030204" pitchFamily="34" charset="0"/>
                <a:ea typeface="Calibri" panose="020F0502020204030204" pitchFamily="34" charset="0"/>
              </a:rPr>
              <a:t>kiymah</a:t>
            </a:r>
            <a:endParaRPr lang="en-US" sz="4000" b="1" dirty="0" smtClean="0">
              <a:latin typeface="Calibri" panose="020F0502020204030204" pitchFamily="34" charset="0"/>
              <a:ea typeface="Calibri" panose="020F0502020204030204" pitchFamily="34" charset="0"/>
            </a:endParaRPr>
          </a:p>
          <a:p>
            <a:endParaRPr lang="en-US" sz="4000" b="1" dirty="0">
              <a:latin typeface="Calibri" panose="020F0502020204030204" pitchFamily="34" charset="0"/>
              <a:ea typeface="Calibri" panose="020F0502020204030204" pitchFamily="34" charset="0"/>
            </a:endParaRPr>
          </a:p>
          <a:p>
            <a:r>
              <a:rPr lang="en-US" sz="3600" dirty="0" smtClean="0">
                <a:solidFill>
                  <a:srgbClr val="001320"/>
                </a:solidFill>
                <a:latin typeface="Arimo"/>
              </a:rPr>
              <a:t>“A constellation of seven stars”</a:t>
            </a:r>
          </a:p>
          <a:p>
            <a:endParaRPr lang="en-US" sz="3600" i="1" dirty="0">
              <a:solidFill>
                <a:srgbClr val="001320"/>
              </a:solidFill>
              <a:latin typeface="Arimo"/>
              <a:ea typeface="Calibri" panose="020F0502020204030204" pitchFamily="34" charset="0"/>
            </a:endParaRPr>
          </a:p>
          <a:p>
            <a:r>
              <a:rPr lang="en-US" sz="3600" b="1" dirty="0" smtClean="0">
                <a:latin typeface="Calibri" panose="020F0502020204030204" pitchFamily="34" charset="0"/>
                <a:ea typeface="Calibri" panose="020F0502020204030204" pitchFamily="34" charset="0"/>
              </a:rPr>
              <a:t>Root Word 3558 – </a:t>
            </a:r>
            <a:r>
              <a:rPr lang="en-US" sz="3600" b="1" dirty="0" err="1" smtClean="0">
                <a:latin typeface="Calibri" panose="020F0502020204030204" pitchFamily="34" charset="0"/>
                <a:ea typeface="Calibri" panose="020F0502020204030204" pitchFamily="34" charset="0"/>
              </a:rPr>
              <a:t>kuwmaz</a:t>
            </a:r>
            <a:endParaRPr lang="en-US" sz="3600" b="1" dirty="0" smtClean="0">
              <a:latin typeface="Calibri" panose="020F0502020204030204" pitchFamily="34" charset="0"/>
              <a:ea typeface="Calibri" panose="020F0502020204030204" pitchFamily="34" charset="0"/>
            </a:endParaRPr>
          </a:p>
          <a:p>
            <a:endParaRPr lang="en-US" sz="2400" i="1" dirty="0">
              <a:latin typeface="Calibri" panose="020F0502020204030204" pitchFamily="34" charset="0"/>
              <a:ea typeface="Calibri" panose="020F0502020204030204" pitchFamily="34" charset="0"/>
            </a:endParaRPr>
          </a:p>
          <a:p>
            <a:r>
              <a:rPr lang="en-US" sz="2800" i="1" dirty="0" smtClean="0">
                <a:latin typeface="Calibri" panose="020F0502020204030204" pitchFamily="34" charset="0"/>
                <a:ea typeface="Calibri" panose="020F0502020204030204" pitchFamily="34" charset="0"/>
              </a:rPr>
              <a:t>“Ornaments, golden, to store away, a jewel”    </a:t>
            </a:r>
            <a:r>
              <a:rPr lang="en-US" sz="2800" b="1" dirty="0" smtClean="0">
                <a:latin typeface="Calibri" panose="020F0502020204030204" pitchFamily="34" charset="0"/>
                <a:ea typeface="Calibri" panose="020F0502020204030204" pitchFamily="34" charset="0"/>
              </a:rPr>
              <a:t>Ex. 35:22; Num. 31:50</a:t>
            </a:r>
            <a:endParaRPr lang="en-US" sz="2800" b="1" dirty="0" smtClean="0">
              <a:latin typeface="Calibri" panose="020F0502020204030204" pitchFamily="34" charset="0"/>
              <a:ea typeface="Calibri" panose="020F0502020204030204" pitchFamily="34" charset="0"/>
            </a:endParaRPr>
          </a:p>
          <a:p>
            <a:endParaRPr lang="en-US" sz="3600" i="1" dirty="0"/>
          </a:p>
        </p:txBody>
      </p:sp>
    </p:spTree>
    <p:extLst>
      <p:ext uri="{BB962C8B-B14F-4D97-AF65-F5344CB8AC3E}">
        <p14:creationId xmlns:p14="http://schemas.microsoft.com/office/powerpoint/2010/main" val="417279257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Image result for pleiade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3991"/>
          <a:stretch/>
        </p:blipFill>
        <p:spPr bwMode="auto">
          <a:xfrm>
            <a:off x="0" y="0"/>
            <a:ext cx="12192000"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45937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Image result for subaru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167" y="147173"/>
            <a:ext cx="11664159" cy="6561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92601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Ghostly reflections in the Pleiades"/>
          <p:cNvPicPr>
            <a:picLocks noChangeAspect="1" noChangeArrowheads="1"/>
          </p:cNvPicPr>
          <p:nvPr/>
        </p:nvPicPr>
        <p:blipFill rotWithShape="1">
          <a:blip r:embed="rId2">
            <a:extLst>
              <a:ext uri="{28A0092B-C50C-407E-A947-70E740481C1C}">
                <a14:useLocalDpi xmlns:a14="http://schemas.microsoft.com/office/drawing/2010/main" val="0"/>
              </a:ext>
            </a:extLst>
          </a:blip>
          <a:srcRect t="32234" b="17284"/>
          <a:stretch/>
        </p:blipFill>
        <p:spPr bwMode="auto">
          <a:xfrm>
            <a:off x="0" y="-41565"/>
            <a:ext cx="12192000" cy="69108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1318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6082" r="9371"/>
          <a:stretch/>
        </p:blipFill>
        <p:spPr bwMode="auto">
          <a:xfrm>
            <a:off x="0" y="0"/>
            <a:ext cx="1217427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5246" y="207817"/>
            <a:ext cx="11066318" cy="4324261"/>
          </a:xfrm>
          <a:prstGeom prst="rect">
            <a:avLst/>
          </a:prstGeom>
          <a:noFill/>
        </p:spPr>
        <p:txBody>
          <a:bodyPr wrap="square" rtlCol="0">
            <a:spAutoFit/>
          </a:bodyPr>
          <a:lstStyle/>
          <a:p>
            <a:r>
              <a:rPr lang="en-US" sz="5500" b="1" dirty="0" smtClean="0">
                <a:solidFill>
                  <a:schemeClr val="accent2">
                    <a:lumMod val="20000"/>
                    <a:lumOff val="80000"/>
                  </a:schemeClr>
                </a:solidFill>
              </a:rPr>
              <a:t>Let there be lights in the firmament of the heaven to </a:t>
            </a:r>
            <a:r>
              <a:rPr lang="en-US" sz="5500" b="1" dirty="0" smtClean="0">
                <a:solidFill>
                  <a:schemeClr val="accent1">
                    <a:lumMod val="75000"/>
                  </a:schemeClr>
                </a:solidFill>
              </a:rPr>
              <a:t>di</a:t>
            </a:r>
            <a:r>
              <a:rPr lang="en-US" sz="5500" b="1" dirty="0" smtClean="0">
                <a:solidFill>
                  <a:schemeClr val="accent2">
                    <a:lumMod val="20000"/>
                    <a:lumOff val="80000"/>
                  </a:schemeClr>
                </a:solidFill>
              </a:rPr>
              <a:t>vide the day from the night; and let them be for signs, and for seasons, and for days, and for years:</a:t>
            </a:r>
            <a:endParaRPr lang="en-US" sz="5500" b="1" dirty="0">
              <a:solidFill>
                <a:schemeClr val="accent2">
                  <a:lumMod val="20000"/>
                  <a:lumOff val="80000"/>
                </a:schemeClr>
              </a:solidFill>
            </a:endParaRPr>
          </a:p>
        </p:txBody>
      </p:sp>
    </p:spTree>
    <p:extLst>
      <p:ext uri="{BB962C8B-B14F-4D97-AF65-F5344CB8AC3E}">
        <p14:creationId xmlns:p14="http://schemas.microsoft.com/office/powerpoint/2010/main" val="361181935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Image result for taurus and pleiades"/>
          <p:cNvPicPr>
            <a:picLocks noChangeAspect="1" noChangeArrowheads="1"/>
          </p:cNvPicPr>
          <p:nvPr/>
        </p:nvPicPr>
        <p:blipFill rotWithShape="1">
          <a:blip r:embed="rId3">
            <a:extLst>
              <a:ext uri="{28A0092B-C50C-407E-A947-70E740481C1C}">
                <a14:useLocalDpi xmlns:a14="http://schemas.microsoft.com/office/drawing/2010/main" val="0"/>
              </a:ext>
            </a:extLst>
          </a:blip>
          <a:srcRect b="2796"/>
          <a:stretch/>
        </p:blipFill>
        <p:spPr bwMode="auto">
          <a:xfrm>
            <a:off x="1974273" y="0"/>
            <a:ext cx="7928264" cy="6854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39596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pleiades"/>
          <p:cNvPicPr>
            <a:picLocks noChangeAspect="1" noChangeArrowheads="1"/>
          </p:cNvPicPr>
          <p:nvPr/>
        </p:nvPicPr>
        <p:blipFill rotWithShape="1">
          <a:blip r:embed="rId3">
            <a:extLst>
              <a:ext uri="{28A0092B-C50C-407E-A947-70E740481C1C}">
                <a14:useLocalDpi xmlns:a14="http://schemas.microsoft.com/office/drawing/2010/main" val="0"/>
              </a:ext>
            </a:extLst>
          </a:blip>
          <a:srcRect b="14204"/>
          <a:stretch/>
        </p:blipFill>
        <p:spPr bwMode="auto">
          <a:xfrm>
            <a:off x="968084" y="10391"/>
            <a:ext cx="10276609" cy="68372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1001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pleiades and taurus"/>
          <p:cNvPicPr>
            <a:picLocks noChangeAspect="1" noChangeArrowheads="1"/>
          </p:cNvPicPr>
          <p:nvPr/>
        </p:nvPicPr>
        <p:blipFill rotWithShape="1">
          <a:blip r:embed="rId3">
            <a:extLst>
              <a:ext uri="{28A0092B-C50C-407E-A947-70E740481C1C}">
                <a14:useLocalDpi xmlns:a14="http://schemas.microsoft.com/office/drawing/2010/main" val="0"/>
              </a:ext>
            </a:extLst>
          </a:blip>
          <a:srcRect t="6605" b="6212"/>
          <a:stretch/>
        </p:blipFill>
        <p:spPr bwMode="auto">
          <a:xfrm>
            <a:off x="1901246" y="0"/>
            <a:ext cx="7866208"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96752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Image result for taurus and pleiades"/>
          <p:cNvPicPr>
            <a:picLocks noChangeAspect="1" noChangeArrowheads="1"/>
          </p:cNvPicPr>
          <p:nvPr/>
        </p:nvPicPr>
        <p:blipFill rotWithShape="1">
          <a:blip r:embed="rId3">
            <a:extLst>
              <a:ext uri="{28A0092B-C50C-407E-A947-70E740481C1C}">
                <a14:useLocalDpi xmlns:a14="http://schemas.microsoft.com/office/drawing/2010/main" val="0"/>
              </a:ext>
            </a:extLst>
          </a:blip>
          <a:srcRect b="1581"/>
          <a:stretch/>
        </p:blipFill>
        <p:spPr bwMode="auto">
          <a:xfrm>
            <a:off x="3262174" y="0"/>
            <a:ext cx="5289543"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96206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86054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3972" y="980872"/>
            <a:ext cx="11044052" cy="3046988"/>
          </a:xfrm>
          <a:prstGeom prst="rect">
            <a:avLst/>
          </a:prstGeom>
          <a:solidFill>
            <a:schemeClr val="bg1"/>
          </a:solidFill>
        </p:spPr>
        <p:txBody>
          <a:bodyPr wrap="square">
            <a:spAutoFit/>
          </a:bodyPr>
          <a:lstStyle/>
          <a:p>
            <a:r>
              <a:rPr lang="en-US" sz="4000" b="1" dirty="0" smtClean="0">
                <a:latin typeface="Calibri" panose="020F0502020204030204" pitchFamily="34" charset="0"/>
                <a:ea typeface="Calibri" panose="020F0502020204030204" pitchFamily="34" charset="0"/>
              </a:rPr>
              <a:t>Orion</a:t>
            </a:r>
          </a:p>
          <a:p>
            <a:r>
              <a:rPr lang="en-US" sz="4000" b="1" dirty="0" smtClean="0">
                <a:latin typeface="Calibri" panose="020F0502020204030204" pitchFamily="34" charset="0"/>
                <a:ea typeface="Calibri" panose="020F0502020204030204" pitchFamily="34" charset="0"/>
              </a:rPr>
              <a:t>3685 – </a:t>
            </a:r>
            <a:r>
              <a:rPr lang="en-US" sz="4000" b="1" dirty="0" err="1" smtClean="0">
                <a:latin typeface="Calibri" panose="020F0502020204030204" pitchFamily="34" charset="0"/>
                <a:ea typeface="Calibri" panose="020F0502020204030204" pitchFamily="34" charset="0"/>
              </a:rPr>
              <a:t>Keciyl</a:t>
            </a:r>
            <a:endParaRPr lang="en-US" sz="4000" b="1" dirty="0" smtClean="0">
              <a:latin typeface="Calibri" panose="020F0502020204030204" pitchFamily="34" charset="0"/>
              <a:ea typeface="Calibri" panose="020F0502020204030204" pitchFamily="34" charset="0"/>
            </a:endParaRPr>
          </a:p>
          <a:p>
            <a:endParaRPr lang="en-US" sz="4000" b="1" dirty="0">
              <a:latin typeface="Calibri" panose="020F0502020204030204" pitchFamily="34" charset="0"/>
              <a:ea typeface="Calibri" panose="020F0502020204030204" pitchFamily="34" charset="0"/>
            </a:endParaRPr>
          </a:p>
          <a:p>
            <a:r>
              <a:rPr lang="en-US" sz="3600" dirty="0" smtClean="0">
                <a:solidFill>
                  <a:srgbClr val="001320"/>
                </a:solidFill>
                <a:latin typeface="Arimo"/>
              </a:rPr>
              <a:t>“Constellation Orion”</a:t>
            </a:r>
          </a:p>
          <a:p>
            <a:endParaRPr lang="en-US" sz="3600" i="1" dirty="0">
              <a:solidFill>
                <a:srgbClr val="001320"/>
              </a:solidFill>
              <a:latin typeface="Arimo"/>
              <a:ea typeface="Calibri" panose="020F0502020204030204" pitchFamily="34" charset="0"/>
            </a:endParaRPr>
          </a:p>
        </p:txBody>
      </p:sp>
    </p:spTree>
    <p:extLst>
      <p:ext uri="{BB962C8B-B14F-4D97-AF65-F5344CB8AC3E}">
        <p14:creationId xmlns:p14="http://schemas.microsoft.com/office/powerpoint/2010/main" val="137410872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celestial orion drawing"/>
          <p:cNvPicPr>
            <a:picLocks noChangeAspect="1" noChangeArrowheads="1"/>
          </p:cNvPicPr>
          <p:nvPr/>
        </p:nvPicPr>
        <p:blipFill rotWithShape="1">
          <a:blip r:embed="rId3">
            <a:extLst>
              <a:ext uri="{28A0092B-C50C-407E-A947-70E740481C1C}">
                <a14:useLocalDpi xmlns:a14="http://schemas.microsoft.com/office/drawing/2010/main" val="0"/>
              </a:ext>
            </a:extLst>
          </a:blip>
          <a:srcRect t="1140" b="15507"/>
          <a:stretch/>
        </p:blipFill>
        <p:spPr bwMode="auto">
          <a:xfrm>
            <a:off x="2296102" y="0"/>
            <a:ext cx="9895898" cy="68372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4" descr="Image result for orion constellation artistic"/>
          <p:cNvPicPr>
            <a:picLocks noChangeAspect="1" noChangeArrowheads="1"/>
          </p:cNvPicPr>
          <p:nvPr/>
        </p:nvPicPr>
        <p:blipFill rotWithShape="1">
          <a:blip r:embed="rId4">
            <a:extLst>
              <a:ext uri="{28A0092B-C50C-407E-A947-70E740481C1C}">
                <a14:useLocalDpi xmlns:a14="http://schemas.microsoft.com/office/drawing/2010/main" val="0"/>
              </a:ext>
            </a:extLst>
          </a:blip>
          <a:srcRect l="3097" r="16359"/>
          <a:stretch/>
        </p:blipFill>
        <p:spPr bwMode="auto">
          <a:xfrm>
            <a:off x="540326" y="636385"/>
            <a:ext cx="4270663" cy="59826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9872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3972" y="335845"/>
            <a:ext cx="11044052" cy="6186309"/>
          </a:xfrm>
          <a:prstGeom prst="rect">
            <a:avLst/>
          </a:prstGeom>
          <a:solidFill>
            <a:schemeClr val="bg1"/>
          </a:solidFill>
        </p:spPr>
        <p:txBody>
          <a:bodyPr wrap="square">
            <a:spAutoFit/>
          </a:bodyPr>
          <a:lstStyle/>
          <a:p>
            <a:r>
              <a:rPr lang="en-US" sz="4000" b="1" dirty="0" smtClean="0">
                <a:latin typeface="Calibri" panose="020F0502020204030204" pitchFamily="34" charset="0"/>
                <a:ea typeface="Calibri" panose="020F0502020204030204" pitchFamily="34" charset="0"/>
              </a:rPr>
              <a:t>Job 38:31</a:t>
            </a:r>
          </a:p>
          <a:p>
            <a:endParaRPr lang="en-US" sz="4000" dirty="0" smtClean="0">
              <a:latin typeface="Calibri" panose="020F0502020204030204" pitchFamily="34" charset="0"/>
              <a:ea typeface="Calibri" panose="020F0502020204030204" pitchFamily="34" charset="0"/>
            </a:endParaRPr>
          </a:p>
          <a:p>
            <a:r>
              <a:rPr lang="en-US" sz="3600" dirty="0">
                <a:solidFill>
                  <a:srgbClr val="001320"/>
                </a:solidFill>
                <a:latin typeface="Arimo"/>
              </a:rPr>
              <a:t>Canst thou </a:t>
            </a:r>
            <a:r>
              <a:rPr lang="en-US" sz="3600" dirty="0">
                <a:latin typeface="Arimo"/>
              </a:rPr>
              <a:t>bind the sweet influences of Pleiades</a:t>
            </a:r>
            <a:r>
              <a:rPr lang="en-US" sz="3600" dirty="0">
                <a:solidFill>
                  <a:srgbClr val="001320"/>
                </a:solidFill>
                <a:latin typeface="Arimo"/>
              </a:rPr>
              <a:t>, or </a:t>
            </a:r>
            <a:r>
              <a:rPr lang="en-US" sz="3600" b="1" dirty="0">
                <a:solidFill>
                  <a:srgbClr val="FF0000"/>
                </a:solidFill>
                <a:latin typeface="Arimo"/>
              </a:rPr>
              <a:t>loose the bands of Orion</a:t>
            </a:r>
            <a:r>
              <a:rPr lang="en-US" sz="3600" dirty="0">
                <a:solidFill>
                  <a:srgbClr val="001320"/>
                </a:solidFill>
                <a:latin typeface="Arimo"/>
              </a:rPr>
              <a:t>? </a:t>
            </a:r>
            <a:r>
              <a:rPr lang="en-US" sz="2400" i="1" dirty="0" smtClean="0">
                <a:latin typeface="Calibri" panose="020F0502020204030204" pitchFamily="34" charset="0"/>
                <a:ea typeface="Calibri" panose="020F0502020204030204" pitchFamily="34" charset="0"/>
              </a:rPr>
              <a:t>KJV</a:t>
            </a:r>
            <a:endParaRPr lang="en-US" sz="3600" i="1" dirty="0"/>
          </a:p>
          <a:p>
            <a:endParaRPr lang="en-US" sz="3200" dirty="0" smtClean="0">
              <a:solidFill>
                <a:srgbClr val="001320"/>
              </a:solidFill>
              <a:latin typeface="Arimo"/>
            </a:endParaRPr>
          </a:p>
          <a:p>
            <a:r>
              <a:rPr lang="en-US" sz="3600" dirty="0">
                <a:solidFill>
                  <a:srgbClr val="001320"/>
                </a:solidFill>
                <a:latin typeface="Arimo"/>
              </a:rPr>
              <a:t>"Can you </a:t>
            </a:r>
            <a:r>
              <a:rPr lang="en-US" sz="3600" dirty="0" smtClean="0">
                <a:latin typeface="Arimo"/>
              </a:rPr>
              <a:t>tie up the cords of </a:t>
            </a:r>
            <a:r>
              <a:rPr lang="en-US" sz="3600" dirty="0">
                <a:latin typeface="Arimo"/>
              </a:rPr>
              <a:t>the </a:t>
            </a:r>
            <a:r>
              <a:rPr lang="en-US" sz="3600" dirty="0" smtClean="0">
                <a:latin typeface="Arimo"/>
              </a:rPr>
              <a:t>Pleiades </a:t>
            </a:r>
            <a:r>
              <a:rPr lang="en-US" sz="3600" dirty="0" smtClean="0">
                <a:solidFill>
                  <a:srgbClr val="001320"/>
                </a:solidFill>
                <a:latin typeface="Arimo"/>
              </a:rPr>
              <a:t>or </a:t>
            </a:r>
            <a:r>
              <a:rPr lang="en-US" sz="3600" b="1" dirty="0" smtClean="0">
                <a:solidFill>
                  <a:srgbClr val="FF0000"/>
                </a:solidFill>
                <a:latin typeface="Arimo"/>
              </a:rPr>
              <a:t>loosen the belt of Orion</a:t>
            </a:r>
            <a:r>
              <a:rPr lang="en-US" sz="3600" dirty="0" smtClean="0">
                <a:solidFill>
                  <a:srgbClr val="001320"/>
                </a:solidFill>
                <a:latin typeface="Arimo"/>
              </a:rPr>
              <a:t>?</a:t>
            </a:r>
            <a:r>
              <a:rPr lang="en-US" sz="3600" dirty="0" smtClean="0"/>
              <a:t>  </a:t>
            </a:r>
            <a:r>
              <a:rPr lang="en-US" sz="2000" i="1" dirty="0" smtClean="0">
                <a:latin typeface="Calibri" panose="020F0502020204030204" pitchFamily="34" charset="0"/>
                <a:ea typeface="Calibri" panose="020F0502020204030204" pitchFamily="34" charset="0"/>
              </a:rPr>
              <a:t>CJB</a:t>
            </a:r>
            <a:endParaRPr lang="en-US" sz="2000" i="1" dirty="0">
              <a:latin typeface="Calibri" panose="020F0502020204030204" pitchFamily="34" charset="0"/>
              <a:ea typeface="Calibri" panose="020F0502020204030204" pitchFamily="34" charset="0"/>
            </a:endParaRPr>
          </a:p>
          <a:p>
            <a:endParaRPr lang="en-US" sz="3200" dirty="0">
              <a:solidFill>
                <a:srgbClr val="001320"/>
              </a:solidFill>
              <a:latin typeface="Arimo"/>
            </a:endParaRPr>
          </a:p>
          <a:p>
            <a:r>
              <a:rPr lang="en-US" sz="3600" dirty="0">
                <a:solidFill>
                  <a:srgbClr val="001320"/>
                </a:solidFill>
                <a:latin typeface="Arimo"/>
              </a:rPr>
              <a:t>"Can you </a:t>
            </a:r>
            <a:r>
              <a:rPr lang="en-US" sz="3600" dirty="0">
                <a:latin typeface="Arimo"/>
              </a:rPr>
              <a:t>bind the chains of the Pleiades</a:t>
            </a:r>
            <a:r>
              <a:rPr lang="en-US" sz="3600" dirty="0">
                <a:solidFill>
                  <a:srgbClr val="001320"/>
                </a:solidFill>
                <a:latin typeface="Arimo"/>
              </a:rPr>
              <a:t>? </a:t>
            </a:r>
            <a:r>
              <a:rPr lang="en-US" sz="3600" b="1" dirty="0">
                <a:solidFill>
                  <a:srgbClr val="FF0000"/>
                </a:solidFill>
                <a:latin typeface="Arimo"/>
              </a:rPr>
              <a:t>Can you loosen Orion's </a:t>
            </a:r>
            <a:r>
              <a:rPr lang="en-US" sz="3600" b="1" dirty="0" smtClean="0">
                <a:solidFill>
                  <a:srgbClr val="FF0000"/>
                </a:solidFill>
                <a:latin typeface="Arimo"/>
              </a:rPr>
              <a:t>belt</a:t>
            </a:r>
            <a:r>
              <a:rPr lang="en-US" sz="3600" dirty="0" smtClean="0">
                <a:solidFill>
                  <a:srgbClr val="001320"/>
                </a:solidFill>
                <a:latin typeface="Arimo"/>
              </a:rPr>
              <a:t>?</a:t>
            </a:r>
            <a:r>
              <a:rPr lang="en-US" sz="3600" dirty="0" smtClean="0"/>
              <a:t>  </a:t>
            </a:r>
            <a:r>
              <a:rPr lang="en-US" sz="2400" i="1" dirty="0" smtClean="0">
                <a:latin typeface="Calibri" panose="020F0502020204030204" pitchFamily="34" charset="0"/>
                <a:ea typeface="Calibri" panose="020F0502020204030204" pitchFamily="34" charset="0"/>
              </a:rPr>
              <a:t>NIV</a:t>
            </a:r>
          </a:p>
          <a:p>
            <a:endParaRPr lang="en-US" sz="3600" i="1" dirty="0"/>
          </a:p>
        </p:txBody>
      </p:sp>
    </p:spTree>
    <p:extLst>
      <p:ext uri="{BB962C8B-B14F-4D97-AF65-F5344CB8AC3E}">
        <p14:creationId xmlns:p14="http://schemas.microsoft.com/office/powerpoint/2010/main" val="123729818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Image result for pleiade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3991"/>
          <a:stretch/>
        </p:blipFill>
        <p:spPr bwMode="auto">
          <a:xfrm>
            <a:off x="0" y="0"/>
            <a:ext cx="12192000"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914400" y="852055"/>
            <a:ext cx="10193482" cy="4801314"/>
          </a:xfrm>
          <a:prstGeom prst="rect">
            <a:avLst/>
          </a:prstGeom>
          <a:solidFill>
            <a:schemeClr val="bg1"/>
          </a:solidFill>
        </p:spPr>
        <p:txBody>
          <a:bodyPr wrap="square">
            <a:spAutoFit/>
          </a:bodyPr>
          <a:lstStyle/>
          <a:p>
            <a:endParaRPr lang="en-US" sz="2800" dirty="0" smtClean="0">
              <a:solidFill>
                <a:srgbClr val="333333"/>
              </a:solidFill>
              <a:latin typeface="Arial" panose="020B0604020202020204" pitchFamily="34" charset="0"/>
            </a:endParaRPr>
          </a:p>
          <a:p>
            <a:r>
              <a:rPr lang="en-US" sz="2800" dirty="0" smtClean="0">
                <a:solidFill>
                  <a:srgbClr val="333333"/>
                </a:solidFill>
                <a:latin typeface="Arial" panose="020B0604020202020204" pitchFamily="34" charset="0"/>
              </a:rPr>
              <a:t>The Pleiades is an </a:t>
            </a:r>
            <a:r>
              <a:rPr lang="en-US" sz="2800" dirty="0">
                <a:solidFill>
                  <a:srgbClr val="333333"/>
                </a:solidFill>
                <a:latin typeface="Arial" panose="020B0604020202020204" pitchFamily="34" charset="0"/>
              </a:rPr>
              <a:t>open cluster of stars that many people initially mistake for the Little Dipper. </a:t>
            </a:r>
            <a:r>
              <a:rPr lang="en-US" sz="2800" dirty="0">
                <a:solidFill>
                  <a:srgbClr val="333333"/>
                </a:solidFill>
                <a:latin typeface="Arial" panose="020B0604020202020204" pitchFamily="34" charset="0"/>
              </a:rPr>
              <a:t>It’s little, and it’s in about the same shape as the dippers. There’s six prominent stars visible, and many more dimmer stars visible in binoculars </a:t>
            </a:r>
            <a:r>
              <a:rPr lang="en-US" sz="2800" dirty="0">
                <a:solidFill>
                  <a:srgbClr val="333333"/>
                </a:solidFill>
                <a:latin typeface="Arial" panose="020B0604020202020204" pitchFamily="34" charset="0"/>
              </a:rPr>
              <a:t>or a telescope. They are not a coincidental alignment of unrelated stars, but are in fact </a:t>
            </a:r>
            <a:r>
              <a:rPr lang="en-US" sz="2800" b="1" dirty="0">
                <a:solidFill>
                  <a:srgbClr val="FF0000"/>
                </a:solidFill>
                <a:latin typeface="Arial" panose="020B0604020202020204" pitchFamily="34" charset="0"/>
              </a:rPr>
              <a:t>a gravitationally bound cluster </a:t>
            </a:r>
            <a:r>
              <a:rPr lang="en-US" sz="2800" dirty="0">
                <a:solidFill>
                  <a:srgbClr val="333333"/>
                </a:solidFill>
                <a:latin typeface="Arial" panose="020B0604020202020204" pitchFamily="34" charset="0"/>
              </a:rPr>
              <a:t>with associated nebulosity that can be photographed with a good telescope</a:t>
            </a:r>
            <a:r>
              <a:rPr lang="en-US" sz="2800" dirty="0" smtClean="0">
                <a:solidFill>
                  <a:srgbClr val="333333"/>
                </a:solidFill>
                <a:latin typeface="Arial" panose="020B0604020202020204" pitchFamily="34" charset="0"/>
              </a:rPr>
              <a:t>.</a:t>
            </a:r>
          </a:p>
          <a:p>
            <a:endParaRPr lang="en-US" dirty="0">
              <a:solidFill>
                <a:srgbClr val="333333"/>
              </a:solidFill>
              <a:latin typeface="Arial" panose="020B0604020202020204" pitchFamily="34" charset="0"/>
            </a:endParaRPr>
          </a:p>
          <a:p>
            <a:pPr algn="r"/>
            <a:r>
              <a:rPr lang="en-US" i="1" dirty="0" smtClean="0">
                <a:solidFill>
                  <a:srgbClr val="333333"/>
                </a:solidFill>
                <a:latin typeface="Arial" panose="020B0604020202020204" pitchFamily="34" charset="0"/>
              </a:rPr>
              <a:t>Science Blogs</a:t>
            </a:r>
          </a:p>
          <a:p>
            <a:pPr algn="r"/>
            <a:endParaRPr lang="en-US" i="1" dirty="0"/>
          </a:p>
        </p:txBody>
      </p:sp>
    </p:spTree>
    <p:extLst>
      <p:ext uri="{BB962C8B-B14F-4D97-AF65-F5344CB8AC3E}">
        <p14:creationId xmlns:p14="http://schemas.microsoft.com/office/powerpoint/2010/main" val="334737072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Picture 6" descr="Image result for orion hubbl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307" b="22272"/>
          <a:stretch/>
        </p:blipFill>
        <p:spPr bwMode="auto">
          <a:xfrm>
            <a:off x="0" y="-10391"/>
            <a:ext cx="12192000" cy="68787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2997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God's creation"/>
          <p:cNvPicPr>
            <a:picLocks noChangeAspect="1" noChangeArrowheads="1"/>
          </p:cNvPicPr>
          <p:nvPr/>
        </p:nvPicPr>
        <p:blipFill rotWithShape="1">
          <a:blip r:embed="rId2">
            <a:extLst>
              <a:ext uri="{28A0092B-C50C-407E-A947-70E740481C1C}">
                <a14:useLocalDpi xmlns:a14="http://schemas.microsoft.com/office/drawing/2010/main" val="0"/>
              </a:ext>
            </a:extLst>
          </a:blip>
          <a:srcRect l="20068" r="7092"/>
          <a:stretch/>
        </p:blipFill>
        <p:spPr bwMode="auto">
          <a:xfrm>
            <a:off x="1" y="0"/>
            <a:ext cx="1219554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39093" y="10391"/>
            <a:ext cx="7450282" cy="2123658"/>
          </a:xfrm>
          <a:prstGeom prst="rect">
            <a:avLst/>
          </a:prstGeom>
          <a:noFill/>
        </p:spPr>
        <p:txBody>
          <a:bodyPr wrap="square" rtlCol="0">
            <a:spAutoFit/>
          </a:bodyPr>
          <a:lstStyle/>
          <a:p>
            <a:r>
              <a:rPr lang="en-US" sz="6600" b="1" dirty="0" smtClean="0">
                <a:solidFill>
                  <a:schemeClr val="tx2">
                    <a:lumMod val="25000"/>
                  </a:schemeClr>
                </a:solidFill>
              </a:rPr>
              <a:t>Pure chance?</a:t>
            </a:r>
          </a:p>
          <a:p>
            <a:r>
              <a:rPr lang="en-US" sz="6600" b="1" dirty="0" smtClean="0">
                <a:solidFill>
                  <a:schemeClr val="tx2">
                    <a:lumMod val="25000"/>
                  </a:schemeClr>
                </a:solidFill>
              </a:rPr>
              <a:t>Purposeful design?</a:t>
            </a:r>
            <a:endParaRPr lang="en-US" sz="6600" b="1" dirty="0">
              <a:solidFill>
                <a:schemeClr val="tx2">
                  <a:lumMod val="25000"/>
                </a:schemeClr>
              </a:solidFill>
            </a:endParaRPr>
          </a:p>
        </p:txBody>
      </p:sp>
    </p:spTree>
    <p:extLst>
      <p:ext uri="{BB962C8B-B14F-4D97-AF65-F5344CB8AC3E}">
        <p14:creationId xmlns:p14="http://schemas.microsoft.com/office/powerpoint/2010/main" val="334454180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Image result for orion hubble"/>
          <p:cNvPicPr>
            <a:picLocks noChangeAspect="1" noChangeArrowheads="1"/>
          </p:cNvPicPr>
          <p:nvPr/>
        </p:nvPicPr>
        <p:blipFill rotWithShape="1">
          <a:blip r:embed="rId2">
            <a:extLst>
              <a:ext uri="{28A0092B-C50C-407E-A947-70E740481C1C}">
                <a14:useLocalDpi xmlns:a14="http://schemas.microsoft.com/office/drawing/2010/main" val="0"/>
              </a:ext>
            </a:extLst>
          </a:blip>
          <a:srcRect t="39561" b="2456"/>
          <a:stretch/>
        </p:blipFill>
        <p:spPr bwMode="auto">
          <a:xfrm>
            <a:off x="176645" y="-10392"/>
            <a:ext cx="11845636" cy="68683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73164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Picture 6" descr="Image result for orion hubbl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307" b="22272"/>
          <a:stretch/>
        </p:blipFill>
        <p:spPr bwMode="auto">
          <a:xfrm>
            <a:off x="0" y="0"/>
            <a:ext cx="12192000" cy="68787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708314" y="643741"/>
            <a:ext cx="10775372" cy="5262979"/>
          </a:xfrm>
          <a:prstGeom prst="rect">
            <a:avLst/>
          </a:prstGeom>
          <a:solidFill>
            <a:schemeClr val="bg1"/>
          </a:solidFill>
        </p:spPr>
        <p:txBody>
          <a:bodyPr wrap="square">
            <a:spAutoFit/>
          </a:bodyPr>
          <a:lstStyle/>
          <a:p>
            <a:endParaRPr lang="en-US" sz="2800" dirty="0" smtClean="0">
              <a:solidFill>
                <a:srgbClr val="333333"/>
              </a:solidFill>
              <a:latin typeface="Lora"/>
            </a:endParaRPr>
          </a:p>
          <a:p>
            <a:r>
              <a:rPr lang="en-US" sz="2800" dirty="0" smtClean="0">
                <a:solidFill>
                  <a:srgbClr val="333333"/>
                </a:solidFill>
                <a:latin typeface="Lora"/>
              </a:rPr>
              <a:t>If </a:t>
            </a:r>
            <a:r>
              <a:rPr lang="en-US" sz="2800" dirty="0">
                <a:solidFill>
                  <a:srgbClr val="333333"/>
                </a:solidFill>
                <a:latin typeface="Lora"/>
              </a:rPr>
              <a:t>you have binoculars handy, turn them to Orion’s Belt to see many fine arrangements of bright blue-white stars, including a winding S-shaped group between Mintaka and Alnilam.  Arab astronomers once called Orion’s Belt the “String of Pearls”, but in binoculars it looks more like a web of diamonds.  Many of these stars here, along with the three Belt stars, are part of the Orion OB1b association, </a:t>
            </a:r>
            <a:r>
              <a:rPr lang="en-US" sz="2800" b="1" dirty="0">
                <a:solidFill>
                  <a:srgbClr val="FF0000"/>
                </a:solidFill>
                <a:latin typeface="Lora"/>
              </a:rPr>
              <a:t>a loose aggregation of stars unbound by gravity but still moving together through space</a:t>
            </a:r>
            <a:r>
              <a:rPr lang="en-US" sz="2800" dirty="0">
                <a:solidFill>
                  <a:srgbClr val="333333"/>
                </a:solidFill>
                <a:latin typeface="Lora"/>
              </a:rPr>
              <a:t>.  These stars formed together in the gas and dust of the great Orion star factory some 4 million years ago. </a:t>
            </a:r>
            <a:endParaRPr lang="en-US" sz="2800" dirty="0" smtClean="0">
              <a:solidFill>
                <a:srgbClr val="333333"/>
              </a:solidFill>
              <a:latin typeface="Lora"/>
            </a:endParaRPr>
          </a:p>
          <a:p>
            <a:endParaRPr lang="en-US" sz="2800" dirty="0"/>
          </a:p>
        </p:txBody>
      </p:sp>
    </p:spTree>
    <p:extLst>
      <p:ext uri="{BB962C8B-B14F-4D97-AF65-F5344CB8AC3E}">
        <p14:creationId xmlns:p14="http://schemas.microsoft.com/office/powerpoint/2010/main" val="109331964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orion constellation"/>
          <p:cNvPicPr>
            <a:picLocks noChangeAspect="1" noChangeArrowheads="1"/>
          </p:cNvPicPr>
          <p:nvPr/>
        </p:nvPicPr>
        <p:blipFill rotWithShape="1">
          <a:blip r:embed="rId2">
            <a:extLst>
              <a:ext uri="{28A0092B-C50C-407E-A947-70E740481C1C}">
                <a14:useLocalDpi xmlns:a14="http://schemas.microsoft.com/office/drawing/2010/main" val="0"/>
              </a:ext>
            </a:extLst>
          </a:blip>
          <a:srcRect b="21770"/>
          <a:stretch/>
        </p:blipFill>
        <p:spPr bwMode="auto">
          <a:xfrm>
            <a:off x="0" y="0"/>
            <a:ext cx="12192000" cy="6847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24747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orion constel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celestial orion drawing"/>
          <p:cNvPicPr>
            <a:picLocks noChangeAspect="1" noChangeArrowheads="1"/>
          </p:cNvPicPr>
          <p:nvPr/>
        </p:nvPicPr>
        <p:blipFill rotWithShape="1">
          <a:blip r:embed="rId3">
            <a:extLst>
              <a:ext uri="{28A0092B-C50C-407E-A947-70E740481C1C}">
                <a14:useLocalDpi xmlns:a14="http://schemas.microsoft.com/office/drawing/2010/main" val="0"/>
              </a:ext>
            </a:extLst>
          </a:blip>
          <a:srcRect t="1140" b="15507"/>
          <a:stretch/>
        </p:blipFill>
        <p:spPr bwMode="auto">
          <a:xfrm>
            <a:off x="2296102" y="0"/>
            <a:ext cx="9895898" cy="68372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4" descr="Image result for orion constellation artistic"/>
          <p:cNvPicPr>
            <a:picLocks noChangeAspect="1" noChangeArrowheads="1"/>
          </p:cNvPicPr>
          <p:nvPr/>
        </p:nvPicPr>
        <p:blipFill rotWithShape="1">
          <a:blip r:embed="rId4">
            <a:extLst>
              <a:ext uri="{28A0092B-C50C-407E-A947-70E740481C1C}">
                <a14:useLocalDpi xmlns:a14="http://schemas.microsoft.com/office/drawing/2010/main" val="0"/>
              </a:ext>
            </a:extLst>
          </a:blip>
          <a:srcRect l="3097" r="16359"/>
          <a:stretch/>
        </p:blipFill>
        <p:spPr bwMode="auto">
          <a:xfrm>
            <a:off x="270162" y="636385"/>
            <a:ext cx="4270663" cy="59826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4810988" y="636385"/>
            <a:ext cx="7100455" cy="4924425"/>
          </a:xfrm>
          <a:prstGeom prst="rect">
            <a:avLst/>
          </a:prstGeom>
          <a:solidFill>
            <a:schemeClr val="bg1"/>
          </a:solidFill>
        </p:spPr>
        <p:txBody>
          <a:bodyPr wrap="square">
            <a:spAutoFit/>
          </a:bodyPr>
          <a:lstStyle/>
          <a:p>
            <a:r>
              <a:rPr lang="en-US" sz="4000" b="1" dirty="0" smtClean="0">
                <a:latin typeface="Calibri" panose="020F0502020204030204" pitchFamily="34" charset="0"/>
                <a:ea typeface="Calibri" panose="020F0502020204030204" pitchFamily="34" charset="0"/>
              </a:rPr>
              <a:t>Orion “Coming forth as light”</a:t>
            </a:r>
          </a:p>
          <a:p>
            <a:endParaRPr lang="en-US" sz="3600" i="1" dirty="0" smtClean="0"/>
          </a:p>
          <a:p>
            <a:pPr marL="742950" indent="-742950">
              <a:buFont typeface="+mj-lt"/>
              <a:buAutoNum type="arabicPeriod"/>
            </a:pPr>
            <a:r>
              <a:rPr lang="en-US" sz="3400" dirty="0" err="1" smtClean="0"/>
              <a:t>Betelgeux</a:t>
            </a:r>
            <a:r>
              <a:rPr lang="en-US" sz="3400" dirty="0" smtClean="0"/>
              <a:t> “the coming of the branch”</a:t>
            </a:r>
          </a:p>
          <a:p>
            <a:pPr marL="742950" indent="-742950">
              <a:buFont typeface="+mj-lt"/>
              <a:buAutoNum type="arabicPeriod"/>
            </a:pPr>
            <a:r>
              <a:rPr lang="en-US" sz="3400" dirty="0" smtClean="0"/>
              <a:t>Rigel “the foot that </a:t>
            </a:r>
            <a:r>
              <a:rPr lang="en-US" sz="3400" dirty="0" err="1" smtClean="0"/>
              <a:t>crusheth</a:t>
            </a:r>
            <a:r>
              <a:rPr lang="en-US" sz="3400" dirty="0" smtClean="0"/>
              <a:t>”</a:t>
            </a:r>
          </a:p>
          <a:p>
            <a:pPr marL="742950" indent="-742950">
              <a:buFont typeface="+mj-lt"/>
              <a:buAutoNum type="arabicPeriod"/>
            </a:pPr>
            <a:r>
              <a:rPr lang="en-US" sz="3400" dirty="0" smtClean="0"/>
              <a:t>Bellatrix “quickly coming”</a:t>
            </a:r>
          </a:p>
          <a:p>
            <a:pPr marL="742950" indent="-742950">
              <a:buFont typeface="+mj-lt"/>
              <a:buAutoNum type="arabicPeriod"/>
            </a:pPr>
            <a:r>
              <a:rPr lang="en-US" sz="3400" dirty="0" smtClean="0"/>
              <a:t>Al </a:t>
            </a:r>
            <a:r>
              <a:rPr lang="en-US" sz="3400" dirty="0" err="1" smtClean="0"/>
              <a:t>Nitak</a:t>
            </a:r>
            <a:r>
              <a:rPr lang="en-US" sz="3400" dirty="0" smtClean="0"/>
              <a:t> “the wounded One”</a:t>
            </a:r>
          </a:p>
          <a:p>
            <a:pPr marL="742950" indent="-742950">
              <a:buFont typeface="+mj-lt"/>
              <a:buAutoNum type="arabicPeriod"/>
            </a:pPr>
            <a:r>
              <a:rPr lang="en-US" sz="3400" dirty="0" smtClean="0"/>
              <a:t>Saiph “bruised”</a:t>
            </a:r>
          </a:p>
          <a:p>
            <a:pPr marL="742950" indent="-742950">
              <a:buFont typeface="+mj-lt"/>
              <a:buAutoNum type="arabicPeriod"/>
            </a:pPr>
            <a:endParaRPr lang="en-US" sz="3400" dirty="0" smtClean="0"/>
          </a:p>
        </p:txBody>
      </p:sp>
    </p:spTree>
    <p:extLst>
      <p:ext uri="{BB962C8B-B14F-4D97-AF65-F5344CB8AC3E}">
        <p14:creationId xmlns:p14="http://schemas.microsoft.com/office/powerpoint/2010/main" val="412117745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Image result for picture of morning star in sky"/>
          <p:cNvPicPr>
            <a:picLocks noChangeAspect="1" noChangeArrowheads="1"/>
          </p:cNvPicPr>
          <p:nvPr/>
        </p:nvPicPr>
        <p:blipFill rotWithShape="1">
          <a:blip r:embed="rId2">
            <a:extLst>
              <a:ext uri="{28A0092B-C50C-407E-A947-70E740481C1C}">
                <a14:useLocalDpi xmlns:a14="http://schemas.microsoft.com/office/drawing/2010/main" val="0"/>
              </a:ext>
            </a:extLst>
          </a:blip>
          <a:srcRect t="6236" b="8016"/>
          <a:stretch/>
        </p:blipFill>
        <p:spPr bwMode="auto">
          <a:xfrm>
            <a:off x="0" y="-10392"/>
            <a:ext cx="12192000" cy="68580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2166" y="403803"/>
            <a:ext cx="4042064" cy="707886"/>
          </a:xfrm>
          <a:prstGeom prst="rect">
            <a:avLst/>
          </a:prstGeom>
          <a:noFill/>
        </p:spPr>
        <p:txBody>
          <a:bodyPr wrap="square" rtlCol="0">
            <a:spAutoFit/>
          </a:bodyPr>
          <a:lstStyle/>
          <a:p>
            <a:r>
              <a:rPr lang="en-US" sz="4000" b="1" dirty="0" smtClean="0">
                <a:solidFill>
                  <a:schemeClr val="bg1"/>
                </a:solidFill>
              </a:rPr>
              <a:t>Canst thou guide?</a:t>
            </a:r>
            <a:endParaRPr lang="en-US" sz="4000" b="1" dirty="0">
              <a:solidFill>
                <a:schemeClr val="bg1"/>
              </a:solidFill>
            </a:endParaRPr>
          </a:p>
        </p:txBody>
      </p:sp>
    </p:spTree>
    <p:extLst>
      <p:ext uri="{BB962C8B-B14F-4D97-AF65-F5344CB8AC3E}">
        <p14:creationId xmlns:p14="http://schemas.microsoft.com/office/powerpoint/2010/main" val="263093348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50772" y="556656"/>
            <a:ext cx="6741227" cy="5893921"/>
          </a:xfrm>
          <a:prstGeom prst="rect">
            <a:avLst/>
          </a:prstGeom>
          <a:noFill/>
        </p:spPr>
        <p:txBody>
          <a:bodyPr wrap="square" rtlCol="0">
            <a:spAutoFit/>
          </a:bodyPr>
          <a:lstStyle/>
          <a:p>
            <a:pPr algn="ctr"/>
            <a:r>
              <a:rPr lang="en-US" sz="8800" b="1" dirty="0" smtClean="0">
                <a:solidFill>
                  <a:schemeClr val="accent1">
                    <a:lumMod val="50000"/>
                  </a:schemeClr>
                </a:solidFill>
              </a:rPr>
              <a:t>Declare the Glory of God</a:t>
            </a:r>
          </a:p>
          <a:p>
            <a:pPr algn="ctr"/>
            <a:endParaRPr lang="en-US" sz="3300" b="1" dirty="0" smtClean="0">
              <a:solidFill>
                <a:schemeClr val="accent1">
                  <a:lumMod val="50000"/>
                </a:schemeClr>
              </a:solidFill>
            </a:endParaRPr>
          </a:p>
          <a:p>
            <a:pPr algn="ctr"/>
            <a:r>
              <a:rPr lang="en-US" sz="3200" b="1" dirty="0" smtClean="0">
                <a:solidFill>
                  <a:schemeClr val="accent1">
                    <a:lumMod val="50000"/>
                  </a:schemeClr>
                </a:solidFill>
              </a:rPr>
              <a:t>A Study of the Heavens</a:t>
            </a:r>
          </a:p>
          <a:p>
            <a:pPr algn="ctr"/>
            <a:endParaRPr lang="en-US" sz="2800" b="1" dirty="0" smtClean="0">
              <a:solidFill>
                <a:schemeClr val="accent1">
                  <a:lumMod val="50000"/>
                </a:schemeClr>
              </a:solidFill>
            </a:endParaRPr>
          </a:p>
          <a:p>
            <a:pPr algn="ctr"/>
            <a:endParaRPr lang="en-US" sz="2800" b="1" dirty="0">
              <a:solidFill>
                <a:schemeClr val="accent1">
                  <a:lumMod val="50000"/>
                </a:schemeClr>
              </a:solidFill>
            </a:endParaRPr>
          </a:p>
          <a:p>
            <a:pPr algn="ctr"/>
            <a:endParaRPr lang="en-US" sz="2800" b="1" dirty="0" smtClean="0">
              <a:solidFill>
                <a:schemeClr val="accent1">
                  <a:lumMod val="50000"/>
                </a:schemeClr>
              </a:solidFill>
            </a:endParaRPr>
          </a:p>
          <a:p>
            <a:pPr algn="ctr"/>
            <a:endParaRPr lang="en-US" sz="2800" b="1" dirty="0">
              <a:solidFill>
                <a:schemeClr val="accent1">
                  <a:lumMod val="50000"/>
                </a:schemeClr>
              </a:solidFill>
            </a:endParaRPr>
          </a:p>
          <a:p>
            <a:pPr algn="ctr"/>
            <a:r>
              <a:rPr lang="en-US" sz="2400" b="1" dirty="0" smtClean="0">
                <a:solidFill>
                  <a:schemeClr val="accent1">
                    <a:lumMod val="50000"/>
                  </a:schemeClr>
                </a:solidFill>
              </a:rPr>
              <a:t>Day 5</a:t>
            </a:r>
            <a:endParaRPr lang="en-US" sz="2400" b="1" dirty="0">
              <a:solidFill>
                <a:schemeClr val="accent1">
                  <a:lumMod val="50000"/>
                </a:schemeClr>
              </a:solidFill>
            </a:endParaRPr>
          </a:p>
        </p:txBody>
      </p:sp>
      <p:pic>
        <p:nvPicPr>
          <p:cNvPr id="4"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11705"/>
          <a:stretch/>
        </p:blipFill>
        <p:spPr bwMode="auto">
          <a:xfrm>
            <a:off x="-1" y="-1"/>
            <a:ext cx="5450773" cy="68520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87554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Image result for jerusalem at time of jesus"/>
          <p:cNvPicPr>
            <a:picLocks noChangeAspect="1" noChangeArrowheads="1"/>
          </p:cNvPicPr>
          <p:nvPr/>
        </p:nvPicPr>
        <p:blipFill rotWithShape="1">
          <a:blip r:embed="rId2">
            <a:extLst>
              <a:ext uri="{28A0092B-C50C-407E-A947-70E740481C1C}">
                <a14:useLocalDpi xmlns:a14="http://schemas.microsoft.com/office/drawing/2010/main" val="0"/>
              </a:ext>
            </a:extLst>
          </a:blip>
          <a:srcRect t="21364" b="3637"/>
          <a:stretch/>
        </p:blipFill>
        <p:spPr bwMode="auto">
          <a:xfrm>
            <a:off x="0" y="-1039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9154" name="Picture 2" descr="Image result for king her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6659" y="-10680"/>
            <a:ext cx="6868680" cy="6868680"/>
          </a:xfrm>
          <a:prstGeom prst="rect">
            <a:avLst/>
          </a:prstGeom>
          <a:noFill/>
          <a:ln>
            <a:solidFill>
              <a:schemeClr val="tx1"/>
            </a:solid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62250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3447" b="9067"/>
          <a:stretch/>
        </p:blipFill>
        <p:spPr bwMode="auto">
          <a:xfrm>
            <a:off x="1" y="-10391"/>
            <a:ext cx="12192000" cy="68683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87745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3447" b="9067"/>
          <a:stretch/>
        </p:blipFill>
        <p:spPr bwMode="auto">
          <a:xfrm>
            <a:off x="1" y="-10391"/>
            <a:ext cx="12192000" cy="68683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13460" y="1468179"/>
            <a:ext cx="11565082" cy="5262979"/>
          </a:xfrm>
          <a:prstGeom prst="rect">
            <a:avLst/>
          </a:prstGeom>
          <a:solidFill>
            <a:schemeClr val="bg1"/>
          </a:solidFill>
        </p:spPr>
        <p:txBody>
          <a:bodyPr wrap="square">
            <a:spAutoFit/>
          </a:bodyPr>
          <a:lstStyle/>
          <a:p>
            <a:pPr fontAlgn="base"/>
            <a:endParaRPr lang="en-US" sz="2400" dirty="0" smtClean="0">
              <a:latin typeface="FreeSans"/>
            </a:endParaRPr>
          </a:p>
          <a:p>
            <a:pPr fontAlgn="base"/>
            <a:r>
              <a:rPr lang="en-US" sz="2400" dirty="0" smtClean="0">
                <a:latin typeface="FreeSans"/>
              </a:rPr>
              <a:t>Maybe </a:t>
            </a:r>
            <a:r>
              <a:rPr lang="en-US" sz="2400" dirty="0">
                <a:latin typeface="FreeSans"/>
              </a:rPr>
              <a:t>the signal for their star was to be a sign in the constellation of Leo, the Lion. </a:t>
            </a:r>
          </a:p>
          <a:p>
            <a:pPr fontAlgn="base"/>
            <a:endParaRPr lang="en-US" sz="2400" dirty="0" smtClean="0">
              <a:latin typeface="FreeSans"/>
            </a:endParaRPr>
          </a:p>
          <a:p>
            <a:pPr fontAlgn="base"/>
            <a:r>
              <a:rPr lang="en-US" sz="2400" dirty="0" smtClean="0">
                <a:latin typeface="FreeSans"/>
              </a:rPr>
              <a:t>To </a:t>
            </a:r>
            <a:r>
              <a:rPr lang="en-US" sz="2400" dirty="0">
                <a:latin typeface="FreeSans"/>
              </a:rPr>
              <a:t>the early Israelites, Leo was a constellation of great astrological significance and considered a sacred part of the sky. A very close conjunction of Venus and Jupiter would have been visible in the eastern dawn sky of the Middle East on </a:t>
            </a:r>
            <a:r>
              <a:rPr lang="en-US" sz="2400" dirty="0" smtClean="0">
                <a:latin typeface="FreeSans"/>
              </a:rPr>
              <a:t>Aug. </a:t>
            </a:r>
            <a:r>
              <a:rPr lang="en-US" sz="2400" dirty="0">
                <a:latin typeface="FreeSans"/>
              </a:rPr>
              <a:t>12, </a:t>
            </a:r>
            <a:r>
              <a:rPr lang="en-US" sz="2400" dirty="0" smtClean="0">
                <a:latin typeface="FreeSans"/>
              </a:rPr>
              <a:t>3BC</a:t>
            </a:r>
          </a:p>
          <a:p>
            <a:pPr fontAlgn="base"/>
            <a:endParaRPr lang="en-US" sz="2400" dirty="0">
              <a:latin typeface="FreeSans"/>
            </a:endParaRPr>
          </a:p>
          <a:p>
            <a:pPr fontAlgn="base"/>
            <a:r>
              <a:rPr lang="en-US" sz="2400" dirty="0">
                <a:latin typeface="FreeSans"/>
              </a:rPr>
              <a:t>When they first emerged above the eastern horizon, the two planets were separated by only about two-fifths of the moon's apparent </a:t>
            </a:r>
            <a:r>
              <a:rPr lang="en-US" sz="2400" dirty="0" smtClean="0">
                <a:latin typeface="FreeSans"/>
              </a:rPr>
              <a:t>diameter. </a:t>
            </a:r>
          </a:p>
          <a:p>
            <a:pPr fontAlgn="base"/>
            <a:endParaRPr lang="en-US" sz="2400" dirty="0">
              <a:latin typeface="FreeSans"/>
            </a:endParaRPr>
          </a:p>
          <a:p>
            <a:pPr fontAlgn="base"/>
            <a:r>
              <a:rPr lang="en-US" sz="2400" dirty="0" smtClean="0">
                <a:latin typeface="FreeSans"/>
              </a:rPr>
              <a:t>Planets </a:t>
            </a:r>
            <a:r>
              <a:rPr lang="en-US" sz="2400" dirty="0">
                <a:latin typeface="FreeSans"/>
              </a:rPr>
              <a:t>this close can be very striking, if they don't differ too much in brightness. Incidentally, this sign would have been both seen "in the east" by Persian men "in the East," explaining the ambiguous phrase in St. Matthew</a:t>
            </a:r>
            <a:r>
              <a:rPr lang="en-US" sz="2400" dirty="0" smtClean="0">
                <a:latin typeface="FreeSans"/>
              </a:rPr>
              <a:t>.</a:t>
            </a:r>
          </a:p>
          <a:p>
            <a:pPr fontAlgn="base"/>
            <a:endParaRPr lang="en-US" sz="2400" b="0" i="0" dirty="0">
              <a:effectLst/>
              <a:latin typeface="FreeSans"/>
            </a:endParaRPr>
          </a:p>
        </p:txBody>
      </p:sp>
    </p:spTree>
    <p:extLst>
      <p:ext uri="{BB962C8B-B14F-4D97-AF65-F5344CB8AC3E}">
        <p14:creationId xmlns:p14="http://schemas.microsoft.com/office/powerpoint/2010/main" val="46798576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3447" b="9067"/>
          <a:stretch/>
        </p:blipFill>
        <p:spPr bwMode="auto">
          <a:xfrm>
            <a:off x="1" y="-10391"/>
            <a:ext cx="12192000" cy="68683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13460" y="1468179"/>
            <a:ext cx="11565082" cy="5262979"/>
          </a:xfrm>
          <a:prstGeom prst="rect">
            <a:avLst/>
          </a:prstGeom>
          <a:solidFill>
            <a:schemeClr val="bg1"/>
          </a:solidFill>
        </p:spPr>
        <p:txBody>
          <a:bodyPr wrap="square">
            <a:spAutoFit/>
          </a:bodyPr>
          <a:lstStyle/>
          <a:p>
            <a:pPr fontAlgn="base"/>
            <a:endParaRPr lang="en-US" sz="2400" dirty="0" smtClean="0">
              <a:latin typeface="FreeSans"/>
            </a:endParaRPr>
          </a:p>
          <a:p>
            <a:pPr fontAlgn="base"/>
            <a:r>
              <a:rPr lang="en-US" sz="2400" dirty="0">
                <a:latin typeface="FreeSans"/>
              </a:rPr>
              <a:t>Then, during June of 2 B.C., as Jupiter and the stars of Leo began to sink into the western evening twilight, Venus again returned to this same region of the sky for an even more spectacular encore. The Magi certainly would have especially taken note that on the evening of June 17, Jupiter and Venus appeared even closer together than they did in the dawn skies of the previous August</a:t>
            </a:r>
            <a:r>
              <a:rPr lang="en-US" sz="2400" dirty="0" smtClean="0">
                <a:latin typeface="FreeSans"/>
              </a:rPr>
              <a:t>.</a:t>
            </a:r>
          </a:p>
          <a:p>
            <a:pPr fontAlgn="base"/>
            <a:endParaRPr lang="en-US" sz="2400" dirty="0">
              <a:latin typeface="FreeSans"/>
            </a:endParaRPr>
          </a:p>
          <a:p>
            <a:pPr fontAlgn="base"/>
            <a:r>
              <a:rPr lang="en-US" sz="2400" dirty="0">
                <a:latin typeface="FreeSans"/>
              </a:rPr>
              <a:t>As the planets slowly descended toward the horizon they got closer and closer together. Finally, at 8:30 p.m. local time they drew to within a mere 0.6 of an arc minute of each other while appearing in the western twilight sky</a:t>
            </a:r>
            <a:r>
              <a:rPr lang="en-US" sz="2400" dirty="0" smtClean="0">
                <a:latin typeface="FreeSans"/>
              </a:rPr>
              <a:t>.</a:t>
            </a:r>
          </a:p>
          <a:p>
            <a:pPr fontAlgn="base"/>
            <a:endParaRPr lang="en-US" sz="2400" dirty="0">
              <a:latin typeface="FreeSans"/>
            </a:endParaRPr>
          </a:p>
          <a:p>
            <a:pPr fontAlgn="base"/>
            <a:r>
              <a:rPr lang="en-US" sz="2400" dirty="0">
                <a:latin typeface="FreeSans"/>
              </a:rPr>
              <a:t>To the Magi the two brightest planets must have appeared to coalesce into one and glowed before them like a dazzling beacon over Judea.</a:t>
            </a:r>
          </a:p>
          <a:p>
            <a:pPr fontAlgn="base"/>
            <a:endParaRPr lang="en-US" sz="2400" b="0" i="0" dirty="0">
              <a:effectLst/>
              <a:latin typeface="FreeSans"/>
            </a:endParaRPr>
          </a:p>
        </p:txBody>
      </p:sp>
    </p:spTree>
    <p:extLst>
      <p:ext uri="{BB962C8B-B14F-4D97-AF65-F5344CB8AC3E}">
        <p14:creationId xmlns:p14="http://schemas.microsoft.com/office/powerpoint/2010/main" val="13038782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12190</TotalTime>
  <Words>2756</Words>
  <Application>Microsoft Office PowerPoint</Application>
  <PresentationFormat>Widescreen</PresentationFormat>
  <Paragraphs>393</Paragraphs>
  <Slides>121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121</vt:i4>
      </vt:variant>
    </vt:vector>
  </HeadingPairs>
  <TitlesOfParts>
    <vt:vector size="130" baseType="lpstr">
      <vt:lpstr>Arial</vt:lpstr>
      <vt:lpstr>Arimo</vt:lpstr>
      <vt:lpstr>Calibri</vt:lpstr>
      <vt:lpstr>Calibri Light</vt:lpstr>
      <vt:lpstr>FreeSans</vt:lpstr>
      <vt:lpstr>Helvetica Neue</vt:lpstr>
      <vt:lpstr>Lora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Member Company of the AEGON Group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Forbes, Brian</dc:creator>
  <cp:lastModifiedBy>Forbes, Brian</cp:lastModifiedBy>
  <cp:revision>320</cp:revision>
  <dcterms:created xsi:type="dcterms:W3CDTF">2018-06-22T01:59:57Z</dcterms:created>
  <dcterms:modified xsi:type="dcterms:W3CDTF">2018-07-06T16:11:29Z</dcterms:modified>
</cp:coreProperties>
</file>