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0"/>
  </p:notesMasterIdLst>
  <p:sldIdLst>
    <p:sldId id="263" r:id="rId2"/>
    <p:sldId id="260" r:id="rId3"/>
    <p:sldId id="262" r:id="rId4"/>
    <p:sldId id="264" r:id="rId5"/>
    <p:sldId id="265" r:id="rId6"/>
    <p:sldId id="266" r:id="rId7"/>
    <p:sldId id="267" r:id="rId8"/>
    <p:sldId id="268" r:id="rId9"/>
    <p:sldId id="269" r:id="rId10"/>
    <p:sldId id="270" r:id="rId11"/>
    <p:sldId id="271" r:id="rId12"/>
    <p:sldId id="256" r:id="rId13"/>
    <p:sldId id="257" r:id="rId14"/>
    <p:sldId id="290" r:id="rId15"/>
    <p:sldId id="291" r:id="rId16"/>
    <p:sldId id="288" r:id="rId17"/>
    <p:sldId id="486" r:id="rId18"/>
    <p:sldId id="293" r:id="rId19"/>
    <p:sldId id="317" r:id="rId20"/>
    <p:sldId id="323" r:id="rId21"/>
    <p:sldId id="319" r:id="rId22"/>
    <p:sldId id="316" r:id="rId23"/>
    <p:sldId id="313" r:id="rId24"/>
    <p:sldId id="324" r:id="rId25"/>
    <p:sldId id="320" r:id="rId26"/>
    <p:sldId id="321" r:id="rId27"/>
    <p:sldId id="322" r:id="rId28"/>
    <p:sldId id="325" r:id="rId29"/>
    <p:sldId id="335" r:id="rId30"/>
    <p:sldId id="326" r:id="rId31"/>
    <p:sldId id="327" r:id="rId32"/>
    <p:sldId id="328" r:id="rId33"/>
    <p:sldId id="331" r:id="rId34"/>
    <p:sldId id="330" r:id="rId35"/>
    <p:sldId id="333" r:id="rId36"/>
    <p:sldId id="457" r:id="rId37"/>
    <p:sldId id="336" r:id="rId38"/>
    <p:sldId id="417" r:id="rId39"/>
    <p:sldId id="419" r:id="rId40"/>
    <p:sldId id="420" r:id="rId41"/>
    <p:sldId id="421" r:id="rId42"/>
    <p:sldId id="481" r:id="rId43"/>
    <p:sldId id="475" r:id="rId44"/>
    <p:sldId id="458" r:id="rId45"/>
    <p:sldId id="478" r:id="rId46"/>
    <p:sldId id="484" r:id="rId47"/>
    <p:sldId id="422" r:id="rId48"/>
    <p:sldId id="482" r:id="rId49"/>
    <p:sldId id="477" r:id="rId50"/>
    <p:sldId id="480" r:id="rId51"/>
    <p:sldId id="423" r:id="rId52"/>
    <p:sldId id="476" r:id="rId53"/>
    <p:sldId id="426" r:id="rId54"/>
    <p:sldId id="479" r:id="rId55"/>
    <p:sldId id="424" r:id="rId56"/>
    <p:sldId id="337" r:id="rId57"/>
    <p:sldId id="338" r:id="rId58"/>
    <p:sldId id="343" r:id="rId59"/>
    <p:sldId id="358" r:id="rId60"/>
    <p:sldId id="345" r:id="rId61"/>
    <p:sldId id="361" r:id="rId62"/>
    <p:sldId id="359" r:id="rId63"/>
    <p:sldId id="360" r:id="rId64"/>
    <p:sldId id="459" r:id="rId65"/>
    <p:sldId id="460" r:id="rId66"/>
    <p:sldId id="367" r:id="rId67"/>
    <p:sldId id="368" r:id="rId68"/>
    <p:sldId id="369" r:id="rId69"/>
    <p:sldId id="370" r:id="rId70"/>
    <p:sldId id="371" r:id="rId71"/>
    <p:sldId id="373" r:id="rId72"/>
    <p:sldId id="374" r:id="rId73"/>
    <p:sldId id="375" r:id="rId74"/>
    <p:sldId id="372" r:id="rId75"/>
    <p:sldId id="377" r:id="rId76"/>
    <p:sldId id="379" r:id="rId77"/>
    <p:sldId id="380" r:id="rId78"/>
    <p:sldId id="381" r:id="rId79"/>
    <p:sldId id="383" r:id="rId80"/>
    <p:sldId id="382" r:id="rId81"/>
    <p:sldId id="384" r:id="rId82"/>
    <p:sldId id="339" r:id="rId83"/>
    <p:sldId id="386" r:id="rId84"/>
    <p:sldId id="346" r:id="rId85"/>
    <p:sldId id="340" r:id="rId86"/>
    <p:sldId id="348" r:id="rId87"/>
    <p:sldId id="349" r:id="rId88"/>
    <p:sldId id="385" r:id="rId89"/>
    <p:sldId id="289" r:id="rId90"/>
    <p:sldId id="471" r:id="rId91"/>
    <p:sldId id="474" r:id="rId92"/>
    <p:sldId id="473" r:id="rId93"/>
    <p:sldId id="470" r:id="rId94"/>
    <p:sldId id="472" r:id="rId95"/>
    <p:sldId id="466" r:id="rId96"/>
    <p:sldId id="388" r:id="rId97"/>
    <p:sldId id="461" r:id="rId98"/>
    <p:sldId id="392" r:id="rId99"/>
    <p:sldId id="462" r:id="rId100"/>
    <p:sldId id="391" r:id="rId101"/>
    <p:sldId id="394" r:id="rId102"/>
    <p:sldId id="464" r:id="rId103"/>
    <p:sldId id="395" r:id="rId104"/>
    <p:sldId id="463" r:id="rId105"/>
    <p:sldId id="389" r:id="rId106"/>
    <p:sldId id="393" r:id="rId107"/>
    <p:sldId id="396" r:id="rId108"/>
    <p:sldId id="398" r:id="rId109"/>
    <p:sldId id="399" r:id="rId110"/>
    <p:sldId id="397" r:id="rId111"/>
    <p:sldId id="400" r:id="rId112"/>
    <p:sldId id="401" r:id="rId113"/>
    <p:sldId id="402" r:id="rId114"/>
    <p:sldId id="411" r:id="rId115"/>
    <p:sldId id="412" r:id="rId116"/>
    <p:sldId id="413" r:id="rId117"/>
    <p:sldId id="415" r:id="rId118"/>
    <p:sldId id="414" r:id="rId119"/>
    <p:sldId id="418" r:id="rId120"/>
    <p:sldId id="431" r:id="rId121"/>
    <p:sldId id="432" r:id="rId122"/>
    <p:sldId id="430" r:id="rId123"/>
    <p:sldId id="429" r:id="rId124"/>
    <p:sldId id="436" r:id="rId125"/>
    <p:sldId id="450" r:id="rId126"/>
    <p:sldId id="433" r:id="rId127"/>
    <p:sldId id="435" r:id="rId128"/>
    <p:sldId id="434" r:id="rId129"/>
    <p:sldId id="438" r:id="rId130"/>
    <p:sldId id="437" r:id="rId131"/>
    <p:sldId id="439" r:id="rId132"/>
    <p:sldId id="440" r:id="rId133"/>
    <p:sldId id="441" r:id="rId134"/>
    <p:sldId id="442" r:id="rId135"/>
    <p:sldId id="443" r:id="rId136"/>
    <p:sldId id="485" r:id="rId137"/>
    <p:sldId id="445" r:id="rId138"/>
    <p:sldId id="447" r:id="rId139"/>
    <p:sldId id="444" r:id="rId140"/>
    <p:sldId id="448" r:id="rId141"/>
    <p:sldId id="449" r:id="rId142"/>
    <p:sldId id="451" r:id="rId143"/>
    <p:sldId id="452" r:id="rId144"/>
    <p:sldId id="453" r:id="rId145"/>
    <p:sldId id="465" r:id="rId146"/>
    <p:sldId id="483" r:id="rId147"/>
    <p:sldId id="455" r:id="rId148"/>
    <p:sldId id="456" r:id="rId1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99CC"/>
    <a:srgbClr val="5CD07A"/>
    <a:srgbClr val="C590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5971" autoAdjust="0"/>
  </p:normalViewPr>
  <p:slideViewPr>
    <p:cSldViewPr>
      <p:cViewPr varScale="1">
        <p:scale>
          <a:sx n="87" d="100"/>
          <a:sy n="87" d="100"/>
        </p:scale>
        <p:origin x="23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7E6FF-6B55-4281-8CCE-3BC07F7FA88B}" type="datetimeFigureOut">
              <a:rPr lang="en-CA" smtClean="0"/>
              <a:t>2018-07-05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DB684-DED5-4440-95F2-1FAA52EC4516}" type="slidenum">
              <a:rPr lang="en-CA" smtClean="0"/>
              <a:t>‹#›</a:t>
            </a:fld>
            <a:endParaRPr lang="en-CA"/>
          </a:p>
        </p:txBody>
      </p:sp>
    </p:spTree>
    <p:extLst>
      <p:ext uri="{BB962C8B-B14F-4D97-AF65-F5344CB8AC3E}">
        <p14:creationId xmlns:p14="http://schemas.microsoft.com/office/powerpoint/2010/main" val="268829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ature.com/scitable/topicpage/Human-Chromosome-Number-29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a:t>
            </a:r>
            <a:r>
              <a:rPr lang="en-CA" baseline="0" dirty="0"/>
              <a:t> to revive stale bread</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a:t>
            </a:fld>
            <a:endParaRPr lang="en-CA"/>
          </a:p>
        </p:txBody>
      </p:sp>
    </p:spTree>
    <p:extLst>
      <p:ext uri="{BB962C8B-B14F-4D97-AF65-F5344CB8AC3E}">
        <p14:creationId xmlns:p14="http://schemas.microsoft.com/office/powerpoint/2010/main" val="4127437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Nothing about the woman … intellect, physical</a:t>
            </a:r>
            <a:r>
              <a:rPr lang="en-CA" baseline="0" dirty="0"/>
              <a:t> appearance, personality type, etc.</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33</a:t>
            </a:fld>
            <a:endParaRPr lang="en-CA"/>
          </a:p>
        </p:txBody>
      </p:sp>
    </p:spTree>
    <p:extLst>
      <p:ext uri="{BB962C8B-B14F-4D97-AF65-F5344CB8AC3E}">
        <p14:creationId xmlns:p14="http://schemas.microsoft.com/office/powerpoint/2010/main" val="26593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how someone reacts is out of our control</a:t>
            </a:r>
          </a:p>
          <a:p>
            <a:pPr lvl="1"/>
            <a:r>
              <a:rPr lang="en-CA" dirty="0"/>
              <a:t>Jesus followed the ‘golden rule’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What if we knew how the woman responded?</a:t>
            </a:r>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35</a:t>
            </a:fld>
            <a:endParaRPr lang="en-CA"/>
          </a:p>
        </p:txBody>
      </p:sp>
    </p:spTree>
    <p:extLst>
      <p:ext uri="{BB962C8B-B14F-4D97-AF65-F5344CB8AC3E}">
        <p14:creationId xmlns:p14="http://schemas.microsoft.com/office/powerpoint/2010/main" val="281360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how someone reacts is out of our control</a:t>
            </a:r>
          </a:p>
          <a:p>
            <a:pPr lvl="1"/>
            <a:r>
              <a:rPr lang="en-CA" dirty="0"/>
              <a:t>Jesus followed the ‘golden rule’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What if we knew how the woman responded?</a:t>
            </a:r>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36</a:t>
            </a:fld>
            <a:endParaRPr lang="en-CA"/>
          </a:p>
        </p:txBody>
      </p:sp>
    </p:spTree>
    <p:extLst>
      <p:ext uri="{BB962C8B-B14F-4D97-AF65-F5344CB8AC3E}">
        <p14:creationId xmlns:p14="http://schemas.microsoft.com/office/powerpoint/2010/main" val="2813605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not mean to think more highly of yourself than you should,</a:t>
            </a:r>
            <a:r>
              <a:rPr lang="en-CA" baseline="0" dirty="0"/>
              <a:t> or to become puffed up with pride</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41</a:t>
            </a:fld>
            <a:endParaRPr lang="en-CA"/>
          </a:p>
        </p:txBody>
      </p:sp>
    </p:spTree>
    <p:extLst>
      <p:ext uri="{BB962C8B-B14F-4D97-AF65-F5344CB8AC3E}">
        <p14:creationId xmlns:p14="http://schemas.microsoft.com/office/powerpoint/2010/main" val="214153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married wife = Jews – see v. 5 – thy Maker is thy</a:t>
            </a:r>
            <a:r>
              <a:rPr lang="en-CA" baseline="0" dirty="0"/>
              <a:t> husband</a:t>
            </a:r>
          </a:p>
          <a:p>
            <a:endParaRPr lang="en-CA" baseline="0" dirty="0"/>
          </a:p>
          <a:p>
            <a:r>
              <a:rPr lang="en-CA" baseline="0" dirty="0"/>
              <a:t>Enlarge the place of thy tent – see Genesis 9:27 – God shall enlarge Japheth, and he shall dwell in the tents of Shem (Septuagint – enlarge is “make room for”)</a:t>
            </a:r>
          </a:p>
          <a:p>
            <a:endParaRPr lang="en-CA" baseline="0" dirty="0"/>
          </a:p>
          <a:p>
            <a:r>
              <a:rPr lang="en-CA" baseline="0" dirty="0"/>
              <a:t>v. 13 – compare John 6:45</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68</a:t>
            </a:fld>
            <a:endParaRPr lang="en-CA"/>
          </a:p>
        </p:txBody>
      </p:sp>
    </p:spTree>
    <p:extLst>
      <p:ext uri="{BB962C8B-B14F-4D97-AF65-F5344CB8AC3E}">
        <p14:creationId xmlns:p14="http://schemas.microsoft.com/office/powerpoint/2010/main" val="1103646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is</a:t>
            </a:r>
            <a:r>
              <a:rPr lang="en-CA" baseline="0" dirty="0"/>
              <a:t> thirsty?</a:t>
            </a:r>
          </a:p>
          <a:p>
            <a:r>
              <a:rPr lang="en-CA" baseline="0" dirty="0" err="1"/>
              <a:t>Cp</a:t>
            </a:r>
            <a:r>
              <a:rPr lang="en-CA" baseline="0" dirty="0"/>
              <a:t> John 6:35 – he that believeth on me …. V. 37 – him that cometh to me … v 45- every man that hath heard and learned, cometh to me … </a:t>
            </a:r>
          </a:p>
          <a:p>
            <a:endParaRPr lang="en-CA" baseline="0" dirty="0"/>
          </a:p>
          <a:p>
            <a:r>
              <a:rPr lang="en-CA" baseline="0" dirty="0"/>
              <a:t>Revelation 22:17</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69</a:t>
            </a:fld>
            <a:endParaRPr lang="en-CA"/>
          </a:p>
        </p:txBody>
      </p:sp>
    </p:spTree>
    <p:extLst>
      <p:ext uri="{BB962C8B-B14F-4D97-AF65-F5344CB8AC3E}">
        <p14:creationId xmlns:p14="http://schemas.microsoft.com/office/powerpoint/2010/main" val="1425129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Quotes Amos 9:11</a:t>
            </a:r>
          </a:p>
        </p:txBody>
      </p:sp>
      <p:sp>
        <p:nvSpPr>
          <p:cNvPr id="4" name="Slide Number Placeholder 3"/>
          <p:cNvSpPr>
            <a:spLocks noGrp="1"/>
          </p:cNvSpPr>
          <p:nvPr>
            <p:ph type="sldNum" sz="quarter" idx="10"/>
          </p:nvPr>
        </p:nvSpPr>
        <p:spPr/>
        <p:txBody>
          <a:bodyPr/>
          <a:lstStyle/>
          <a:p>
            <a:fld id="{CDDDB684-DED5-4440-95F2-1FAA52EC4516}" type="slidenum">
              <a:rPr lang="en-CA" smtClean="0"/>
              <a:t>79</a:t>
            </a:fld>
            <a:endParaRPr lang="en-CA"/>
          </a:p>
        </p:txBody>
      </p:sp>
    </p:spTree>
    <p:extLst>
      <p:ext uri="{BB962C8B-B14F-4D97-AF65-F5344CB8AC3E}">
        <p14:creationId xmlns:p14="http://schemas.microsoft.com/office/powerpoint/2010/main" val="255678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88</a:t>
            </a:fld>
            <a:endParaRPr lang="en-CA"/>
          </a:p>
        </p:txBody>
      </p:sp>
    </p:spTree>
    <p:extLst>
      <p:ext uri="{BB962C8B-B14F-4D97-AF65-F5344CB8AC3E}">
        <p14:creationId xmlns:p14="http://schemas.microsoft.com/office/powerpoint/2010/main" val="393167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Psalm 104:29 – they die, and return to their dust</a:t>
            </a:r>
          </a:p>
          <a:p>
            <a:r>
              <a:rPr lang="en-CA" dirty="0"/>
              <a:t>Ecclesiastes 12:7</a:t>
            </a:r>
            <a:r>
              <a:rPr lang="en-CA" baseline="0" dirty="0"/>
              <a:t> – then shall the dust return to the earth</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103</a:t>
            </a:fld>
            <a:endParaRPr lang="en-CA"/>
          </a:p>
        </p:txBody>
      </p:sp>
    </p:spTree>
    <p:extLst>
      <p:ext uri="{BB962C8B-B14F-4D97-AF65-F5344CB8AC3E}">
        <p14:creationId xmlns:p14="http://schemas.microsoft.com/office/powerpoint/2010/main" val="273298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Psalm 104:29 – they die, and return to their dust</a:t>
            </a:r>
          </a:p>
          <a:p>
            <a:r>
              <a:rPr lang="en-CA" dirty="0"/>
              <a:t>Ecclesiastes 12:7</a:t>
            </a:r>
            <a:r>
              <a:rPr lang="en-CA" baseline="0" dirty="0"/>
              <a:t> – then shall the dust return to the earth</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104</a:t>
            </a:fld>
            <a:endParaRPr lang="en-CA"/>
          </a:p>
        </p:txBody>
      </p:sp>
    </p:spTree>
    <p:extLst>
      <p:ext uri="{BB962C8B-B14F-4D97-AF65-F5344CB8AC3E}">
        <p14:creationId xmlns:p14="http://schemas.microsoft.com/office/powerpoint/2010/main" val="273298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Apollo 13</a:t>
            </a:r>
          </a:p>
        </p:txBody>
      </p:sp>
      <p:sp>
        <p:nvSpPr>
          <p:cNvPr id="4" name="Slide Number Placeholder 3"/>
          <p:cNvSpPr>
            <a:spLocks noGrp="1"/>
          </p:cNvSpPr>
          <p:nvPr>
            <p:ph type="sldNum" sz="quarter" idx="10"/>
          </p:nvPr>
        </p:nvSpPr>
        <p:spPr/>
        <p:txBody>
          <a:bodyPr/>
          <a:lstStyle/>
          <a:p>
            <a:fld id="{CDDDB684-DED5-4440-95F2-1FAA52EC4516}" type="slidenum">
              <a:rPr lang="en-CA" smtClean="0"/>
              <a:t>2</a:t>
            </a:fld>
            <a:endParaRPr lang="en-CA"/>
          </a:p>
        </p:txBody>
      </p:sp>
    </p:spTree>
    <p:extLst>
      <p:ext uri="{BB962C8B-B14F-4D97-AF65-F5344CB8AC3E}">
        <p14:creationId xmlns:p14="http://schemas.microsoft.com/office/powerpoint/2010/main" val="497565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Eg</a:t>
            </a:r>
            <a:r>
              <a:rPr lang="en-CA" dirty="0"/>
              <a:t>. ‘nice and warm’</a:t>
            </a:r>
          </a:p>
        </p:txBody>
      </p:sp>
      <p:sp>
        <p:nvSpPr>
          <p:cNvPr id="4" name="Slide Number Placeholder 3"/>
          <p:cNvSpPr>
            <a:spLocks noGrp="1"/>
          </p:cNvSpPr>
          <p:nvPr>
            <p:ph type="sldNum" sz="quarter" idx="10"/>
          </p:nvPr>
        </p:nvSpPr>
        <p:spPr/>
        <p:txBody>
          <a:bodyPr/>
          <a:lstStyle/>
          <a:p>
            <a:fld id="{CDDDB684-DED5-4440-95F2-1FAA52EC4516}" type="slidenum">
              <a:rPr lang="en-CA" smtClean="0"/>
              <a:t>107</a:t>
            </a:fld>
            <a:endParaRPr lang="en-CA"/>
          </a:p>
        </p:txBody>
      </p:sp>
    </p:spTree>
    <p:extLst>
      <p:ext uri="{BB962C8B-B14F-4D97-AF65-F5344CB8AC3E}">
        <p14:creationId xmlns:p14="http://schemas.microsoft.com/office/powerpoint/2010/main" val="349849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 26 – eternal life is taught there too – whosoever </a:t>
            </a:r>
            <a:r>
              <a:rPr lang="en-CA" dirty="0" err="1"/>
              <a:t>liveth</a:t>
            </a:r>
            <a:r>
              <a:rPr lang="en-CA" dirty="0"/>
              <a:t> and believeth in me shall never die.</a:t>
            </a:r>
          </a:p>
        </p:txBody>
      </p:sp>
      <p:sp>
        <p:nvSpPr>
          <p:cNvPr id="4" name="Slide Number Placeholder 3"/>
          <p:cNvSpPr>
            <a:spLocks noGrp="1"/>
          </p:cNvSpPr>
          <p:nvPr>
            <p:ph type="sldNum" sz="quarter" idx="10"/>
          </p:nvPr>
        </p:nvSpPr>
        <p:spPr/>
        <p:txBody>
          <a:bodyPr/>
          <a:lstStyle/>
          <a:p>
            <a:fld id="{CDDDB684-DED5-4440-95F2-1FAA52EC4516}" type="slidenum">
              <a:rPr lang="en-CA" smtClean="0"/>
              <a:t>111</a:t>
            </a:fld>
            <a:endParaRPr lang="en-CA"/>
          </a:p>
        </p:txBody>
      </p:sp>
    </p:spTree>
    <p:extLst>
      <p:ext uri="{BB962C8B-B14F-4D97-AF65-F5344CB8AC3E}">
        <p14:creationId xmlns:p14="http://schemas.microsoft.com/office/powerpoint/2010/main" val="4267962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1,400 mile journey one-way</a:t>
            </a:r>
          </a:p>
          <a:p>
            <a:endParaRPr lang="en-CA" dirty="0"/>
          </a:p>
          <a:p>
            <a:r>
              <a:rPr lang="en-CA" dirty="0"/>
              <a:t>Must</a:t>
            </a:r>
            <a:r>
              <a:rPr lang="en-CA" baseline="0" dirty="0"/>
              <a:t> have been something powerfully compelling about his reputation – if he had been a very poor, very foolish man, she would not have travelled to see him.</a:t>
            </a:r>
          </a:p>
          <a:p>
            <a:endParaRPr lang="en-CA" baseline="0" dirty="0"/>
          </a:p>
          <a:p>
            <a:r>
              <a:rPr lang="en-CA" baseline="0" dirty="0"/>
              <a:t>Solomon’s good reputation attracted people.  They wanted to be around him.</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126</a:t>
            </a:fld>
            <a:endParaRPr lang="en-CA"/>
          </a:p>
        </p:txBody>
      </p:sp>
    </p:spTree>
    <p:extLst>
      <p:ext uri="{BB962C8B-B14F-4D97-AF65-F5344CB8AC3E}">
        <p14:creationId xmlns:p14="http://schemas.microsoft.com/office/powerpoint/2010/main" val="759603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His</a:t>
            </a:r>
            <a:r>
              <a:rPr lang="en-CA" baseline="0" dirty="0"/>
              <a:t> respect &amp; fame grew over time</a:t>
            </a:r>
          </a:p>
          <a:p>
            <a:endParaRPr lang="en-CA" baseline="0" dirty="0"/>
          </a:p>
          <a:p>
            <a:r>
              <a:rPr lang="en-CA" baseline="0" dirty="0"/>
              <a:t>consistency</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127</a:t>
            </a:fld>
            <a:endParaRPr lang="en-CA"/>
          </a:p>
        </p:txBody>
      </p:sp>
    </p:spTree>
    <p:extLst>
      <p:ext uri="{BB962C8B-B14F-4D97-AF65-F5344CB8AC3E}">
        <p14:creationId xmlns:p14="http://schemas.microsoft.com/office/powerpoint/2010/main" val="29617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Sterling reputation</a:t>
            </a:r>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His reputation was further enhanced by his</a:t>
            </a:r>
            <a:r>
              <a:rPr lang="en-CA" baseline="0" dirty="0"/>
              <a:t> refusal to make a petition to any God other than Neb</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128</a:t>
            </a:fld>
            <a:endParaRPr lang="en-CA"/>
          </a:p>
        </p:txBody>
      </p:sp>
    </p:spTree>
    <p:extLst>
      <p:ext uri="{BB962C8B-B14F-4D97-AF65-F5344CB8AC3E}">
        <p14:creationId xmlns:p14="http://schemas.microsoft.com/office/powerpoint/2010/main" val="345956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context is when David returned from the slaughter of Goliath.  It was his first major conquest</a:t>
            </a:r>
            <a:r>
              <a:rPr lang="en-CA" baseline="0" dirty="0"/>
              <a:t> – no past history.</a:t>
            </a: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129</a:t>
            </a:fld>
            <a:endParaRPr lang="en-CA"/>
          </a:p>
        </p:txBody>
      </p:sp>
    </p:spTree>
    <p:extLst>
      <p:ext uri="{BB962C8B-B14F-4D97-AF65-F5344CB8AC3E}">
        <p14:creationId xmlns:p14="http://schemas.microsoft.com/office/powerpoint/2010/main" val="245699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reputation – trustworthy; knew that the</a:t>
            </a:r>
            <a:r>
              <a:rPr lang="en-CA" baseline="0" dirty="0"/>
              <a:t> issue would be taken care of properly</a:t>
            </a:r>
          </a:p>
          <a:p>
            <a:endParaRPr lang="en-CA" baseline="0" dirty="0"/>
          </a:p>
          <a:p>
            <a:r>
              <a:rPr lang="en-CA" baseline="0" dirty="0"/>
              <a:t>A witness of a holy lifestyle</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131</a:t>
            </a:fld>
            <a:endParaRPr lang="en-CA"/>
          </a:p>
        </p:txBody>
      </p:sp>
    </p:spTree>
    <p:extLst>
      <p:ext uri="{BB962C8B-B14F-4D97-AF65-F5344CB8AC3E}">
        <p14:creationId xmlns:p14="http://schemas.microsoft.com/office/powerpoint/2010/main" val="134178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Bishop … AB member</a:t>
            </a:r>
          </a:p>
        </p:txBody>
      </p:sp>
      <p:sp>
        <p:nvSpPr>
          <p:cNvPr id="4" name="Slide Number Placeholder 3"/>
          <p:cNvSpPr>
            <a:spLocks noGrp="1"/>
          </p:cNvSpPr>
          <p:nvPr>
            <p:ph type="sldNum" sz="quarter" idx="10"/>
          </p:nvPr>
        </p:nvSpPr>
        <p:spPr/>
        <p:txBody>
          <a:bodyPr/>
          <a:lstStyle/>
          <a:p>
            <a:fld id="{CDDDB684-DED5-4440-95F2-1FAA52EC4516}" type="slidenum">
              <a:rPr lang="en-CA" smtClean="0"/>
              <a:t>132</a:t>
            </a:fld>
            <a:endParaRPr lang="en-CA"/>
          </a:p>
        </p:txBody>
      </p:sp>
    </p:spTree>
    <p:extLst>
      <p:ext uri="{BB962C8B-B14F-4D97-AF65-F5344CB8AC3E}">
        <p14:creationId xmlns:p14="http://schemas.microsoft.com/office/powerpoint/2010/main" val="2409740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 good works and acts of charity would have garnered</a:t>
            </a:r>
            <a:r>
              <a:rPr lang="en-CA" baseline="0" dirty="0"/>
              <a:t> her a good reputation</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134</a:t>
            </a:fld>
            <a:endParaRPr lang="en-CA"/>
          </a:p>
        </p:txBody>
      </p:sp>
    </p:spTree>
    <p:extLst>
      <p:ext uri="{BB962C8B-B14F-4D97-AF65-F5344CB8AC3E}">
        <p14:creationId xmlns:p14="http://schemas.microsoft.com/office/powerpoint/2010/main" val="1651155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reputation – from</a:t>
            </a:r>
            <a:r>
              <a:rPr lang="en-CA" baseline="0" dirty="0"/>
              <a:t> </a:t>
            </a:r>
            <a:r>
              <a:rPr lang="en-CA" dirty="0"/>
              <a:t>many people</a:t>
            </a:r>
          </a:p>
        </p:txBody>
      </p:sp>
      <p:sp>
        <p:nvSpPr>
          <p:cNvPr id="4" name="Slide Number Placeholder 3"/>
          <p:cNvSpPr>
            <a:spLocks noGrp="1"/>
          </p:cNvSpPr>
          <p:nvPr>
            <p:ph type="sldNum" sz="quarter" idx="10"/>
          </p:nvPr>
        </p:nvSpPr>
        <p:spPr/>
        <p:txBody>
          <a:bodyPr/>
          <a:lstStyle/>
          <a:p>
            <a:fld id="{CDDDB684-DED5-4440-95F2-1FAA52EC4516}" type="slidenum">
              <a:rPr lang="en-CA" smtClean="0"/>
              <a:t>135</a:t>
            </a:fld>
            <a:endParaRPr lang="en-CA"/>
          </a:p>
        </p:txBody>
      </p:sp>
    </p:spTree>
    <p:extLst>
      <p:ext uri="{BB962C8B-B14F-4D97-AF65-F5344CB8AC3E}">
        <p14:creationId xmlns:p14="http://schemas.microsoft.com/office/powerpoint/2010/main" val="151282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Apollo 13</a:t>
            </a:r>
          </a:p>
        </p:txBody>
      </p:sp>
      <p:sp>
        <p:nvSpPr>
          <p:cNvPr id="4" name="Slide Number Placeholder 3"/>
          <p:cNvSpPr>
            <a:spLocks noGrp="1"/>
          </p:cNvSpPr>
          <p:nvPr>
            <p:ph type="sldNum" sz="quarter" idx="10"/>
          </p:nvPr>
        </p:nvSpPr>
        <p:spPr/>
        <p:txBody>
          <a:bodyPr/>
          <a:lstStyle/>
          <a:p>
            <a:fld id="{CDDDB684-DED5-4440-95F2-1FAA52EC4516}" type="slidenum">
              <a:rPr lang="en-CA" smtClean="0"/>
              <a:t>3</a:t>
            </a:fld>
            <a:endParaRPr lang="en-CA"/>
          </a:p>
        </p:txBody>
      </p:sp>
    </p:spTree>
    <p:extLst>
      <p:ext uri="{BB962C8B-B14F-4D97-AF65-F5344CB8AC3E}">
        <p14:creationId xmlns:p14="http://schemas.microsoft.com/office/powerpoint/2010/main" val="3323486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Also the </a:t>
            </a:r>
            <a:r>
              <a:rPr lang="en-CA" dirty="0" err="1"/>
              <a:t>Gibeonites</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137</a:t>
            </a:fld>
            <a:endParaRPr lang="en-CA"/>
          </a:p>
        </p:txBody>
      </p:sp>
    </p:spTree>
    <p:extLst>
      <p:ext uri="{BB962C8B-B14F-4D97-AF65-F5344CB8AC3E}">
        <p14:creationId xmlns:p14="http://schemas.microsoft.com/office/powerpoint/2010/main" val="8694265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 one-time action can create a reputation</a:t>
            </a:r>
          </a:p>
        </p:txBody>
      </p:sp>
      <p:sp>
        <p:nvSpPr>
          <p:cNvPr id="4" name="Slide Number Placeholder 3"/>
          <p:cNvSpPr>
            <a:spLocks noGrp="1"/>
          </p:cNvSpPr>
          <p:nvPr>
            <p:ph type="sldNum" sz="quarter" idx="10"/>
          </p:nvPr>
        </p:nvSpPr>
        <p:spPr/>
        <p:txBody>
          <a:bodyPr/>
          <a:lstStyle/>
          <a:p>
            <a:fld id="{CDDDB684-DED5-4440-95F2-1FAA52EC4516}" type="slidenum">
              <a:rPr lang="en-CA" smtClean="0"/>
              <a:t>140</a:t>
            </a:fld>
            <a:endParaRPr lang="en-CA"/>
          </a:p>
        </p:txBody>
      </p:sp>
    </p:spTree>
    <p:extLst>
      <p:ext uri="{BB962C8B-B14F-4D97-AF65-F5344CB8AC3E}">
        <p14:creationId xmlns:p14="http://schemas.microsoft.com/office/powerpoint/2010/main" val="7689432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CA" dirty="0"/>
              <a:t>A godly character can be preserved forever; wealth is lost at death</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3" indent="0" algn="l" defTabSz="914400" rtl="0" eaLnBrk="1" fontAlgn="auto" latinLnBrk="0" hangingPunct="1">
              <a:lnSpc>
                <a:spcPct val="100000"/>
              </a:lnSpc>
              <a:spcBef>
                <a:spcPts val="0"/>
              </a:spcBef>
              <a:spcAft>
                <a:spcPts val="0"/>
              </a:spcAft>
              <a:buClrTx/>
              <a:buSzTx/>
              <a:buFontTx/>
              <a:buNone/>
              <a:tabLst/>
              <a:defRPr/>
            </a:pPr>
            <a:r>
              <a:rPr lang="en-CA" dirty="0"/>
              <a:t>What about having a bad reputation – people lose</a:t>
            </a:r>
            <a:r>
              <a:rPr lang="en-CA" baseline="0" dirty="0"/>
              <a:t> trust or will not trust you.</a:t>
            </a:r>
            <a:endParaRPr lang="en-CA" dirty="0"/>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142</a:t>
            </a:fld>
            <a:endParaRPr lang="en-CA"/>
          </a:p>
        </p:txBody>
      </p:sp>
    </p:spTree>
    <p:extLst>
      <p:ext uri="{BB962C8B-B14F-4D97-AF65-F5344CB8AC3E}">
        <p14:creationId xmlns:p14="http://schemas.microsoft.com/office/powerpoint/2010/main" val="34190757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 can</a:t>
            </a:r>
            <a:r>
              <a:rPr lang="en-CA" baseline="0" dirty="0"/>
              <a:t> you grow as a disciple of Christ?  Is your ecclesia helping you to grow?</a:t>
            </a:r>
            <a:endParaRPr lang="en-CA" dirty="0"/>
          </a:p>
          <a:p>
            <a:endParaRPr lang="en-CA" dirty="0"/>
          </a:p>
          <a:p>
            <a:r>
              <a:rPr lang="en-CA" dirty="0"/>
              <a:t>This might be a good activity for an ecclesia to do. </a:t>
            </a:r>
          </a:p>
        </p:txBody>
      </p:sp>
      <p:sp>
        <p:nvSpPr>
          <p:cNvPr id="4" name="Slide Number Placeholder 3"/>
          <p:cNvSpPr>
            <a:spLocks noGrp="1"/>
          </p:cNvSpPr>
          <p:nvPr>
            <p:ph type="sldNum" sz="quarter" idx="10"/>
          </p:nvPr>
        </p:nvSpPr>
        <p:spPr/>
        <p:txBody>
          <a:bodyPr/>
          <a:lstStyle/>
          <a:p>
            <a:fld id="{CDDDB684-DED5-4440-95F2-1FAA52EC4516}" type="slidenum">
              <a:rPr lang="en-CA" smtClean="0"/>
              <a:t>144</a:t>
            </a:fld>
            <a:endParaRPr lang="en-CA"/>
          </a:p>
        </p:txBody>
      </p:sp>
    </p:spTree>
    <p:extLst>
      <p:ext uri="{BB962C8B-B14F-4D97-AF65-F5344CB8AC3E}">
        <p14:creationId xmlns:p14="http://schemas.microsoft.com/office/powerpoint/2010/main" val="2003352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a:t>No masculine gender noun is used anywhere in the NT (KJV – “whom” s/b “which”; “he” s/b “that one”)</a:t>
            </a:r>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7</a:t>
            </a:fld>
            <a:endParaRPr lang="en-CA"/>
          </a:p>
        </p:txBody>
      </p:sp>
    </p:spTree>
    <p:extLst>
      <p:ext uri="{BB962C8B-B14F-4D97-AF65-F5344CB8AC3E}">
        <p14:creationId xmlns:p14="http://schemas.microsoft.com/office/powerpoint/2010/main" val="35204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Implicit, rather</a:t>
            </a:r>
            <a:r>
              <a:rPr lang="en-CA" baseline="0" dirty="0"/>
              <a:t> than explicit</a:t>
            </a:r>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10</a:t>
            </a:fld>
            <a:endParaRPr lang="en-CA"/>
          </a:p>
        </p:txBody>
      </p:sp>
    </p:spTree>
    <p:extLst>
      <p:ext uri="{BB962C8B-B14F-4D97-AF65-F5344CB8AC3E}">
        <p14:creationId xmlns:p14="http://schemas.microsoft.com/office/powerpoint/2010/main" val="418764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 right proteins are built at the right time in the right place ….</a:t>
            </a:r>
          </a:p>
          <a:p>
            <a:r>
              <a:rPr lang="en-CA" dirty="0"/>
              <a:t>DNA</a:t>
            </a:r>
            <a:r>
              <a:rPr lang="en-CA" baseline="0" dirty="0"/>
              <a:t> creates RNA, RNA creates proteins, and proteins go on to form life.</a:t>
            </a:r>
            <a:endParaRPr lang="en-CA" dirty="0"/>
          </a:p>
          <a:p>
            <a:endParaRPr lang="en-CA" dirty="0"/>
          </a:p>
          <a:p>
            <a:r>
              <a:rPr lang="en-CA" dirty="0"/>
              <a:t>The haploid human genome contains approximately 3 billion base pairs of DNA packaged into 23 chromosomes. Of course, most cells in the body (except for female ova and male sperm) are diploid, with </a:t>
            </a:r>
            <a:r>
              <a:rPr lang="en-CA" dirty="0">
                <a:hlinkClick r:id="rId3" tooltip="23 pairs of&#10;chromosomes"/>
              </a:rPr>
              <a:t>23 pairs of chromosomes</a:t>
            </a:r>
            <a:r>
              <a:rPr lang="en-CA" dirty="0"/>
              <a:t>. That makes a total of 6 billion base pairs of DNA per cell. Because each base pair is around 0.34 nanometers long (a nanometer is one-billionth of a meter), each diploid cell therefore contains about 2 meters of DNA [(0.34 × 10</a:t>
            </a:r>
            <a:r>
              <a:rPr lang="en-CA" baseline="30000" dirty="0"/>
              <a:t>-9</a:t>
            </a:r>
            <a:r>
              <a:rPr lang="en-CA" dirty="0"/>
              <a:t>) × (6 × 10</a:t>
            </a:r>
            <a:r>
              <a:rPr lang="en-CA" baseline="30000" dirty="0"/>
              <a:t>9</a:t>
            </a:r>
            <a:r>
              <a:rPr lang="en-CA" dirty="0"/>
              <a:t>)]. Moreover, it is estimated that the human body contains about 50 trillion cells—which works out to 100 trillion meters of DNA per human. Now, consider the fact that the Sun is 150 billion meters from Earth. This means that each of us has enough DNA to go from here to the Sun and back more than 300 times, or around Earth's equator 2.5 million times! How is this possible?</a:t>
            </a:r>
          </a:p>
          <a:p>
            <a:endParaRPr lang="en-CA" dirty="0"/>
          </a:p>
          <a:p>
            <a:r>
              <a:rPr lang="en-CA" dirty="0"/>
              <a:t>6 feet of DNA in every nucleus of every cell; can fit 10,000 nuclei on the head of a pin – major packaging</a:t>
            </a:r>
          </a:p>
        </p:txBody>
      </p:sp>
      <p:sp>
        <p:nvSpPr>
          <p:cNvPr id="4" name="Slide Number Placeholder 3"/>
          <p:cNvSpPr>
            <a:spLocks noGrp="1"/>
          </p:cNvSpPr>
          <p:nvPr>
            <p:ph type="sldNum" sz="quarter" idx="10"/>
          </p:nvPr>
        </p:nvSpPr>
        <p:spPr/>
        <p:txBody>
          <a:bodyPr/>
          <a:lstStyle/>
          <a:p>
            <a:fld id="{CDDDB684-DED5-4440-95F2-1FAA52EC4516}" type="slidenum">
              <a:rPr lang="en-CA" smtClean="0"/>
              <a:t>13</a:t>
            </a:fld>
            <a:endParaRPr lang="en-CA"/>
          </a:p>
        </p:txBody>
      </p:sp>
    </p:spTree>
    <p:extLst>
      <p:ext uri="{BB962C8B-B14F-4D97-AF65-F5344CB8AC3E}">
        <p14:creationId xmlns:p14="http://schemas.microsoft.com/office/powerpoint/2010/main" val="244228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60,000 feet = 11.4 miles / 18.3 km</a:t>
            </a:r>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14</a:t>
            </a:fld>
            <a:endParaRPr lang="en-CA"/>
          </a:p>
        </p:txBody>
      </p:sp>
    </p:spTree>
    <p:extLst>
      <p:ext uri="{BB962C8B-B14F-4D97-AF65-F5344CB8AC3E}">
        <p14:creationId xmlns:p14="http://schemas.microsoft.com/office/powerpoint/2010/main" val="85226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latin typeface="Constantia" panose="02030602050306030303" pitchFamily="18" charset="0"/>
              </a:rPr>
              <a:t>Overflowing with thankfulness (NIV)</a:t>
            </a:r>
          </a:p>
          <a:p>
            <a:pPr lvl="1"/>
            <a:r>
              <a:rPr lang="en-CA" dirty="0">
                <a:latin typeface="Constantia" panose="02030602050306030303" pitchFamily="18" charset="0"/>
              </a:rPr>
              <a:t>Abounding therein with thanksgiving (KJV)</a:t>
            </a:r>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19</a:t>
            </a:fld>
            <a:endParaRPr lang="en-CA"/>
          </a:p>
        </p:txBody>
      </p:sp>
    </p:spTree>
    <p:extLst>
      <p:ext uri="{BB962C8B-B14F-4D97-AF65-F5344CB8AC3E}">
        <p14:creationId xmlns:p14="http://schemas.microsoft.com/office/powerpoint/2010/main" val="901813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dirty="0"/>
              <a:t>Resist the devil, and he will flee from you (James 4:17)</a:t>
            </a:r>
          </a:p>
          <a:p>
            <a:pPr lvl="1"/>
            <a:r>
              <a:rPr lang="en-CA" dirty="0"/>
              <a:t>Flee also youthful lusts (II Tim 2:22)</a:t>
            </a:r>
          </a:p>
          <a:p>
            <a:pPr lvl="1"/>
            <a:r>
              <a:rPr lang="en-CA" dirty="0"/>
              <a:t>Enter not into the path of the wicked, and go not in the way of evil men.  Avoid it, do not travel on it; turn away from it and pass on (</a:t>
            </a:r>
            <a:r>
              <a:rPr lang="en-CA" dirty="0" err="1"/>
              <a:t>Prov</a:t>
            </a:r>
            <a:r>
              <a:rPr lang="en-CA" dirty="0"/>
              <a:t> 4:14-15).</a:t>
            </a:r>
          </a:p>
          <a:p>
            <a:pPr lvl="1"/>
            <a:r>
              <a:rPr lang="en-CA" dirty="0"/>
              <a:t>Thy word have I hid</a:t>
            </a:r>
            <a:r>
              <a:rPr lang="en-CA" baseline="0" dirty="0"/>
              <a:t> in my heart that I might not sin against thee (Psalm 119:11)</a:t>
            </a:r>
            <a:endParaRPr lang="en-CA" dirty="0"/>
          </a:p>
          <a:p>
            <a:endParaRPr lang="en-CA" dirty="0"/>
          </a:p>
        </p:txBody>
      </p:sp>
      <p:sp>
        <p:nvSpPr>
          <p:cNvPr id="4" name="Slide Number Placeholder 3"/>
          <p:cNvSpPr>
            <a:spLocks noGrp="1"/>
          </p:cNvSpPr>
          <p:nvPr>
            <p:ph type="sldNum" sz="quarter" idx="10"/>
          </p:nvPr>
        </p:nvSpPr>
        <p:spPr/>
        <p:txBody>
          <a:bodyPr/>
          <a:lstStyle/>
          <a:p>
            <a:fld id="{CDDDB684-DED5-4440-95F2-1FAA52EC4516}" type="slidenum">
              <a:rPr lang="en-CA" smtClean="0"/>
              <a:t>22</a:t>
            </a:fld>
            <a:endParaRPr lang="en-CA"/>
          </a:p>
        </p:txBody>
      </p:sp>
    </p:spTree>
    <p:extLst>
      <p:ext uri="{BB962C8B-B14F-4D97-AF65-F5344CB8AC3E}">
        <p14:creationId xmlns:p14="http://schemas.microsoft.com/office/powerpoint/2010/main" val="222332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FD07286F-B3D7-4925-B312-61F2023E9F1D}" type="datetimeFigureOut">
              <a:rPr lang="en-CA" smtClean="0"/>
              <a:t>2018-07-05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322886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07286F-B3D7-4925-B312-61F2023E9F1D}" type="datetimeFigureOut">
              <a:rPr lang="en-CA" smtClean="0"/>
              <a:t>2018-07-05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296120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07286F-B3D7-4925-B312-61F2023E9F1D}" type="datetimeFigureOut">
              <a:rPr lang="en-CA" smtClean="0"/>
              <a:t>2018-07-05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245218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FD07286F-B3D7-4925-B312-61F2023E9F1D}" type="datetimeFigureOut">
              <a:rPr lang="en-CA" smtClean="0"/>
              <a:t>2018-07-05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3375132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07286F-B3D7-4925-B312-61F2023E9F1D}" type="datetimeFigureOut">
              <a:rPr lang="en-CA" smtClean="0"/>
              <a:t>2018-07-05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226936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FD07286F-B3D7-4925-B312-61F2023E9F1D}" type="datetimeFigureOut">
              <a:rPr lang="en-CA" smtClean="0"/>
              <a:t>2018-07-05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4269404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FD07286F-B3D7-4925-B312-61F2023E9F1D}" type="datetimeFigureOut">
              <a:rPr lang="en-CA" smtClean="0"/>
              <a:t>2018-07-05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526491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FD07286F-B3D7-4925-B312-61F2023E9F1D}" type="datetimeFigureOut">
              <a:rPr lang="en-CA" smtClean="0"/>
              <a:t>2018-07-05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95025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7286F-B3D7-4925-B312-61F2023E9F1D}" type="datetimeFigureOut">
              <a:rPr lang="en-CA" smtClean="0"/>
              <a:t>2018-07-05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3145750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7286F-B3D7-4925-B312-61F2023E9F1D}" type="datetimeFigureOut">
              <a:rPr lang="en-CA" smtClean="0"/>
              <a:t>2018-07-05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210765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7286F-B3D7-4925-B312-61F2023E9F1D}" type="datetimeFigureOut">
              <a:rPr lang="en-CA" smtClean="0"/>
              <a:t>2018-07-05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F74017-4068-476E-A0E5-74EF7DC01516}" type="slidenum">
              <a:rPr lang="en-CA" smtClean="0"/>
              <a:t>‹#›</a:t>
            </a:fld>
            <a:endParaRPr lang="en-CA"/>
          </a:p>
        </p:txBody>
      </p:sp>
    </p:spTree>
    <p:extLst>
      <p:ext uri="{BB962C8B-B14F-4D97-AF65-F5344CB8AC3E}">
        <p14:creationId xmlns:p14="http://schemas.microsoft.com/office/powerpoint/2010/main" val="230752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7286F-B3D7-4925-B312-61F2023E9F1D}" type="datetimeFigureOut">
              <a:rPr lang="en-CA" smtClean="0"/>
              <a:t>2018-07-05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74017-4068-476E-A0E5-74EF7DC01516}" type="slidenum">
              <a:rPr lang="en-CA" smtClean="0"/>
              <a:t>‹#›</a:t>
            </a:fld>
            <a:endParaRPr lang="en-CA"/>
          </a:p>
        </p:txBody>
      </p:sp>
    </p:spTree>
    <p:extLst>
      <p:ext uri="{BB962C8B-B14F-4D97-AF65-F5344CB8AC3E}">
        <p14:creationId xmlns:p14="http://schemas.microsoft.com/office/powerpoint/2010/main" val="4209411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hyperlink" Target="javascript:OpenImage('http://members.bib-arch.org/image.asp?PubID=BSBA&amp;Volume=36&amp;Issue=01&amp;ImageID=05625&amp;SourcePage=search.asp&amp;UserID=0&amp;')"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CA" dirty="0"/>
              <a:t>Exercise #1</a:t>
            </a:r>
          </a:p>
        </p:txBody>
      </p:sp>
    </p:spTree>
    <p:extLst>
      <p:ext uri="{BB962C8B-B14F-4D97-AF65-F5344CB8AC3E}">
        <p14:creationId xmlns:p14="http://schemas.microsoft.com/office/powerpoint/2010/main" val="167438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Another indication of inspiration</a:t>
            </a:r>
          </a:p>
        </p:txBody>
      </p:sp>
      <p:sp>
        <p:nvSpPr>
          <p:cNvPr id="3" name="Content Placeholder 2"/>
          <p:cNvSpPr>
            <a:spLocks noGrp="1"/>
          </p:cNvSpPr>
          <p:nvPr>
            <p:ph idx="1"/>
          </p:nvPr>
        </p:nvSpPr>
        <p:spPr/>
        <p:txBody>
          <a:bodyPr/>
          <a:lstStyle/>
          <a:p>
            <a:r>
              <a:rPr lang="en-CA" dirty="0"/>
              <a:t>Short, compact phrases that compress a lot of information</a:t>
            </a:r>
          </a:p>
          <a:p>
            <a:pPr lvl="1"/>
            <a:r>
              <a:rPr lang="en-CA" dirty="0"/>
              <a:t>Something that only a divine mind could express perfectly</a:t>
            </a:r>
          </a:p>
        </p:txBody>
      </p:sp>
    </p:spTree>
    <p:extLst>
      <p:ext uri="{BB962C8B-B14F-4D97-AF65-F5344CB8AC3E}">
        <p14:creationId xmlns:p14="http://schemas.microsoft.com/office/powerpoint/2010/main" val="41143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1 Corinthians 15</a:t>
            </a:r>
          </a:p>
        </p:txBody>
      </p:sp>
      <p:sp>
        <p:nvSpPr>
          <p:cNvPr id="3" name="Content Placeholder 2"/>
          <p:cNvSpPr>
            <a:spLocks noGrp="1"/>
          </p:cNvSpPr>
          <p:nvPr>
            <p:ph idx="1"/>
          </p:nvPr>
        </p:nvSpPr>
        <p:spPr/>
        <p:txBody>
          <a:bodyPr>
            <a:normAutofit fontScale="70000" lnSpcReduction="20000"/>
          </a:bodyPr>
          <a:lstStyle/>
          <a:p>
            <a:pPr marL="0" indent="0">
              <a:buNone/>
            </a:pPr>
            <a:r>
              <a:rPr lang="en-CA" baseline="30000" dirty="0"/>
              <a:t>50 </a:t>
            </a:r>
            <a:r>
              <a:rPr lang="en-CA" dirty="0"/>
              <a:t>Now this I say, brethren, that flesh and blood cannot inherit the kingdom of God; neither doth corruption inherit </a:t>
            </a:r>
            <a:r>
              <a:rPr lang="en-CA" dirty="0" err="1"/>
              <a:t>incorruption</a:t>
            </a:r>
            <a:r>
              <a:rPr lang="en-CA" dirty="0"/>
              <a:t>.</a:t>
            </a:r>
          </a:p>
          <a:p>
            <a:pPr marL="0" indent="0">
              <a:buNone/>
            </a:pPr>
            <a:r>
              <a:rPr lang="en-CA" baseline="30000" dirty="0"/>
              <a:t>51 </a:t>
            </a:r>
            <a:r>
              <a:rPr lang="en-CA" dirty="0"/>
              <a:t>Behold, I shew you a mystery; We shall not all sleep, but we shall all be changed,</a:t>
            </a:r>
          </a:p>
          <a:p>
            <a:pPr marL="0" indent="0">
              <a:buNone/>
            </a:pPr>
            <a:r>
              <a:rPr lang="en-CA" baseline="30000" dirty="0"/>
              <a:t>52 </a:t>
            </a:r>
            <a:r>
              <a:rPr lang="en-CA" dirty="0"/>
              <a:t>In a moment, in the twinkling of an eye, at the last trump: for the trumpet shall sound, and the dead shall be raised incorruptible, and we shall be changed.</a:t>
            </a:r>
          </a:p>
          <a:p>
            <a:pPr marL="0" indent="0">
              <a:buNone/>
            </a:pPr>
            <a:r>
              <a:rPr lang="en-CA" baseline="30000" dirty="0"/>
              <a:t>53 </a:t>
            </a:r>
            <a:r>
              <a:rPr lang="en-CA" dirty="0"/>
              <a:t>For this corruptible must put on </a:t>
            </a:r>
            <a:r>
              <a:rPr lang="en-CA" dirty="0" err="1"/>
              <a:t>incorruption</a:t>
            </a:r>
            <a:r>
              <a:rPr lang="en-CA" dirty="0"/>
              <a:t>, and this mortal must put on immortality.</a:t>
            </a:r>
          </a:p>
          <a:p>
            <a:pPr marL="0" indent="0">
              <a:buNone/>
            </a:pPr>
            <a:r>
              <a:rPr lang="en-CA" baseline="30000" dirty="0"/>
              <a:t>54 </a:t>
            </a:r>
            <a:r>
              <a:rPr lang="en-CA" dirty="0"/>
              <a:t>So when this corruptible shall have put on </a:t>
            </a:r>
            <a:r>
              <a:rPr lang="en-CA" dirty="0" err="1"/>
              <a:t>incorruption</a:t>
            </a:r>
            <a:r>
              <a:rPr lang="en-CA" dirty="0"/>
              <a:t>, and this mortal shall have put on immortality, then shall be brought to pass the saying that is written, Death is swallowed up in victory.</a:t>
            </a:r>
          </a:p>
          <a:p>
            <a:endParaRPr lang="en-CA" dirty="0"/>
          </a:p>
        </p:txBody>
      </p:sp>
    </p:spTree>
    <p:extLst>
      <p:ext uri="{BB962C8B-B14F-4D97-AF65-F5344CB8AC3E}">
        <p14:creationId xmlns:p14="http://schemas.microsoft.com/office/powerpoint/2010/main" val="34088751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Swallowed up</a:t>
            </a:r>
          </a:p>
        </p:txBody>
      </p:sp>
      <p:sp>
        <p:nvSpPr>
          <p:cNvPr id="3" name="Content Placeholder 2"/>
          <p:cNvSpPr>
            <a:spLocks noGrp="1"/>
          </p:cNvSpPr>
          <p:nvPr>
            <p:ph idx="1"/>
          </p:nvPr>
        </p:nvSpPr>
        <p:spPr/>
        <p:txBody>
          <a:bodyPr>
            <a:normAutofit fontScale="92500" lnSpcReduction="10000"/>
          </a:bodyPr>
          <a:lstStyle/>
          <a:p>
            <a:r>
              <a:rPr lang="en-CA" dirty="0"/>
              <a:t>Numbers 16:32 – And the earth opened her mouth, and swallowed them up…</a:t>
            </a:r>
          </a:p>
          <a:p>
            <a:r>
              <a:rPr lang="en-CA" dirty="0"/>
              <a:t>Numbers 26:10 – And the earth opened her mouth, an swallowed them up together with </a:t>
            </a:r>
            <a:r>
              <a:rPr lang="en-CA" dirty="0" err="1"/>
              <a:t>Korah</a:t>
            </a:r>
            <a:r>
              <a:rPr lang="en-CA" dirty="0"/>
              <a:t>…</a:t>
            </a:r>
          </a:p>
          <a:p>
            <a:r>
              <a:rPr lang="en-CA" dirty="0"/>
              <a:t>Deut. 11:6 - … how the earth opened her mouth, and swallowed them up</a:t>
            </a:r>
          </a:p>
          <a:p>
            <a:r>
              <a:rPr lang="en-CA" dirty="0"/>
              <a:t>Psalm 106:17 – the earth opened and swallowed up </a:t>
            </a:r>
            <a:r>
              <a:rPr lang="en-CA" dirty="0" err="1"/>
              <a:t>Dathan</a:t>
            </a:r>
            <a:r>
              <a:rPr lang="en-CA" dirty="0"/>
              <a:t>, and covered the company of </a:t>
            </a:r>
            <a:r>
              <a:rPr lang="en-CA" dirty="0" err="1"/>
              <a:t>Abiram</a:t>
            </a:r>
            <a:r>
              <a:rPr lang="en-CA" dirty="0"/>
              <a:t>.</a:t>
            </a:r>
          </a:p>
        </p:txBody>
      </p:sp>
    </p:spTree>
    <p:extLst>
      <p:ext uri="{BB962C8B-B14F-4D97-AF65-F5344CB8AC3E}">
        <p14:creationId xmlns:p14="http://schemas.microsoft.com/office/powerpoint/2010/main" val="32204188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inkh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13" y="914746"/>
            <a:ext cx="8829675" cy="4962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5384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Death, life &amp; swallowing</a:t>
            </a:r>
          </a:p>
        </p:txBody>
      </p:sp>
      <p:sp>
        <p:nvSpPr>
          <p:cNvPr id="3" name="Content Placeholder 2"/>
          <p:cNvSpPr>
            <a:spLocks noGrp="1"/>
          </p:cNvSpPr>
          <p:nvPr>
            <p:ph idx="1"/>
          </p:nvPr>
        </p:nvSpPr>
        <p:spPr/>
        <p:txBody>
          <a:bodyPr>
            <a:normAutofit/>
          </a:bodyPr>
          <a:lstStyle/>
          <a:p>
            <a:r>
              <a:rPr lang="en-CA" dirty="0"/>
              <a:t>When people die, they return to the dust in the ground (Psalm 104:29; Eccl. 12:7)</a:t>
            </a:r>
          </a:p>
          <a:p>
            <a:pPr lvl="1"/>
            <a:r>
              <a:rPr lang="en-CA" dirty="0"/>
              <a:t> the earth swallows them</a:t>
            </a:r>
          </a:p>
          <a:p>
            <a:r>
              <a:rPr lang="en-CA" dirty="0"/>
              <a:t>At the resurrection, the earth will “cast out the dead” (Isaiah 26:19)</a:t>
            </a:r>
          </a:p>
          <a:p>
            <a:pPr lvl="1"/>
            <a:r>
              <a:rPr lang="en-CA" dirty="0"/>
              <a:t>The earth opens its mouth</a:t>
            </a:r>
          </a:p>
        </p:txBody>
      </p:sp>
    </p:spTree>
    <p:extLst>
      <p:ext uri="{BB962C8B-B14F-4D97-AF65-F5344CB8AC3E}">
        <p14:creationId xmlns:p14="http://schemas.microsoft.com/office/powerpoint/2010/main" val="358911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Death, life &amp; swallowing</a:t>
            </a:r>
          </a:p>
        </p:txBody>
      </p:sp>
      <p:sp>
        <p:nvSpPr>
          <p:cNvPr id="3" name="Content Placeholder 2"/>
          <p:cNvSpPr>
            <a:spLocks noGrp="1"/>
          </p:cNvSpPr>
          <p:nvPr>
            <p:ph idx="1"/>
          </p:nvPr>
        </p:nvSpPr>
        <p:spPr/>
        <p:txBody>
          <a:bodyPr>
            <a:normAutofit/>
          </a:bodyPr>
          <a:lstStyle/>
          <a:p>
            <a:r>
              <a:rPr lang="en-CA" dirty="0"/>
              <a:t>Death is swallowed up in victory</a:t>
            </a:r>
          </a:p>
          <a:p>
            <a:pPr lvl="1"/>
            <a:r>
              <a:rPr lang="en-CA" dirty="0"/>
              <a:t>The power of the grave (Psalm 49:15; Hosea 13:14) to contain someone is gone forever </a:t>
            </a:r>
          </a:p>
          <a:p>
            <a:pPr lvl="1"/>
            <a:r>
              <a:rPr lang="en-CA" dirty="0"/>
              <a:t>That which swallows up is swallowed up</a:t>
            </a:r>
          </a:p>
        </p:txBody>
      </p:sp>
    </p:spTree>
    <p:extLst>
      <p:ext uri="{BB962C8B-B14F-4D97-AF65-F5344CB8AC3E}">
        <p14:creationId xmlns:p14="http://schemas.microsoft.com/office/powerpoint/2010/main" val="360130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#10</a:t>
            </a:r>
          </a:p>
        </p:txBody>
      </p:sp>
      <p:sp>
        <p:nvSpPr>
          <p:cNvPr id="3" name="Content Placeholder 2"/>
          <p:cNvSpPr>
            <a:spLocks noGrp="1"/>
          </p:cNvSpPr>
          <p:nvPr>
            <p:ph idx="1"/>
          </p:nvPr>
        </p:nvSpPr>
        <p:spPr/>
        <p:txBody>
          <a:bodyPr/>
          <a:lstStyle/>
          <a:p>
            <a:r>
              <a:rPr lang="en-CA" dirty="0"/>
              <a:t>John 11:25</a:t>
            </a:r>
          </a:p>
          <a:p>
            <a:pPr lvl="1"/>
            <a:r>
              <a:rPr lang="en-CA" dirty="0"/>
              <a:t>I am the resurrection and the life</a:t>
            </a:r>
          </a:p>
        </p:txBody>
      </p:sp>
    </p:spTree>
    <p:extLst>
      <p:ext uri="{BB962C8B-B14F-4D97-AF65-F5344CB8AC3E}">
        <p14:creationId xmlns:p14="http://schemas.microsoft.com/office/powerpoint/2010/main" val="16975410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 am the resurrection and the life</a:t>
            </a:r>
          </a:p>
        </p:txBody>
      </p:sp>
      <p:sp>
        <p:nvSpPr>
          <p:cNvPr id="3" name="Content Placeholder 2"/>
          <p:cNvSpPr>
            <a:spLocks noGrp="1"/>
          </p:cNvSpPr>
          <p:nvPr>
            <p:ph idx="1"/>
          </p:nvPr>
        </p:nvSpPr>
        <p:spPr/>
        <p:txBody>
          <a:bodyPr/>
          <a:lstStyle/>
          <a:p>
            <a:r>
              <a:rPr lang="en-CA" dirty="0"/>
              <a:t>Jesus said this prior to his resurrection</a:t>
            </a:r>
          </a:p>
          <a:p>
            <a:pPr lvl="1"/>
            <a:r>
              <a:rPr lang="en-CA" dirty="0"/>
              <a:t>Demonstrates faith in his own resurrection</a:t>
            </a:r>
          </a:p>
          <a:p>
            <a:pPr lvl="1"/>
            <a:r>
              <a:rPr lang="en-CA" dirty="0"/>
              <a:t>Perhaps based on Psalm 16:10-11; Psalm 31:5</a:t>
            </a:r>
          </a:p>
          <a:p>
            <a:pPr lvl="1"/>
            <a:endParaRPr lang="en-CA" dirty="0"/>
          </a:p>
        </p:txBody>
      </p:sp>
    </p:spTree>
    <p:extLst>
      <p:ext uri="{BB962C8B-B14F-4D97-AF65-F5344CB8AC3E}">
        <p14:creationId xmlns:p14="http://schemas.microsoft.com/office/powerpoint/2010/main" val="38930548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Hendiadys</a:t>
            </a:r>
          </a:p>
        </p:txBody>
      </p:sp>
      <p:sp>
        <p:nvSpPr>
          <p:cNvPr id="3" name="Content Placeholder 2"/>
          <p:cNvSpPr>
            <a:spLocks noGrp="1"/>
          </p:cNvSpPr>
          <p:nvPr>
            <p:ph idx="1"/>
          </p:nvPr>
        </p:nvSpPr>
        <p:spPr/>
        <p:txBody>
          <a:bodyPr>
            <a:normAutofit/>
          </a:bodyPr>
          <a:lstStyle/>
          <a:p>
            <a:r>
              <a:rPr lang="en-CA" dirty="0"/>
              <a:t>A figure of speech</a:t>
            </a:r>
          </a:p>
          <a:p>
            <a:r>
              <a:rPr lang="en-CA" dirty="0"/>
              <a:t>means ‘one by means of two’</a:t>
            </a:r>
          </a:p>
          <a:p>
            <a:r>
              <a:rPr lang="en-CA" dirty="0"/>
              <a:t>Sometimes called ‘two for one’</a:t>
            </a:r>
          </a:p>
          <a:p>
            <a:r>
              <a:rPr lang="en-CA" dirty="0"/>
              <a:t>The use of two words linked by a conjunction to express a single, more complex idea</a:t>
            </a:r>
          </a:p>
          <a:p>
            <a:r>
              <a:rPr lang="en-CA" dirty="0"/>
              <a:t>Used commonly in Hebrew and Greek</a:t>
            </a:r>
          </a:p>
          <a:p>
            <a:pPr marL="0" indent="0">
              <a:buNone/>
            </a:pPr>
            <a:endParaRPr lang="en-CA" dirty="0"/>
          </a:p>
        </p:txBody>
      </p:sp>
    </p:spTree>
    <p:extLst>
      <p:ext uri="{BB962C8B-B14F-4D97-AF65-F5344CB8AC3E}">
        <p14:creationId xmlns:p14="http://schemas.microsoft.com/office/powerpoint/2010/main" val="14685862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Hendiadys</a:t>
            </a:r>
          </a:p>
        </p:txBody>
      </p:sp>
      <p:sp>
        <p:nvSpPr>
          <p:cNvPr id="3" name="Content Placeholder 2"/>
          <p:cNvSpPr>
            <a:spLocks noGrp="1"/>
          </p:cNvSpPr>
          <p:nvPr>
            <p:ph idx="1"/>
          </p:nvPr>
        </p:nvSpPr>
        <p:spPr/>
        <p:txBody>
          <a:bodyPr/>
          <a:lstStyle/>
          <a:p>
            <a:r>
              <a:rPr lang="en-CA" dirty="0"/>
              <a:t>From </a:t>
            </a:r>
            <a:r>
              <a:rPr lang="en-CA" dirty="0" err="1"/>
              <a:t>Bullinger</a:t>
            </a:r>
            <a:r>
              <a:rPr lang="en-CA"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56" y="2420888"/>
            <a:ext cx="9025926" cy="94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5" y="3645024"/>
            <a:ext cx="9050047" cy="67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37" y="4820124"/>
            <a:ext cx="9096244" cy="98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375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710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0" y="2243138"/>
            <a:ext cx="9320998" cy="3490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270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Purpose of the class</a:t>
            </a:r>
          </a:p>
        </p:txBody>
      </p:sp>
      <p:sp>
        <p:nvSpPr>
          <p:cNvPr id="3" name="Content Placeholder 2"/>
          <p:cNvSpPr>
            <a:spLocks noGrp="1"/>
          </p:cNvSpPr>
          <p:nvPr>
            <p:ph idx="1"/>
          </p:nvPr>
        </p:nvSpPr>
        <p:spPr/>
        <p:txBody>
          <a:bodyPr/>
          <a:lstStyle/>
          <a:p>
            <a:r>
              <a:rPr lang="en-CA" dirty="0"/>
              <a:t>Identify some of these short, compact phrases in the Bible</a:t>
            </a:r>
          </a:p>
          <a:p>
            <a:pPr lvl="1"/>
            <a:r>
              <a:rPr lang="en-CA" dirty="0"/>
              <a:t>unpack them</a:t>
            </a:r>
          </a:p>
          <a:p>
            <a:pPr lvl="1"/>
            <a:r>
              <a:rPr lang="en-CA" dirty="0"/>
              <a:t>increase our faith that the Bible is inspired</a:t>
            </a:r>
          </a:p>
          <a:p>
            <a:pPr lvl="1"/>
            <a:r>
              <a:rPr lang="en-CA" dirty="0"/>
              <a:t>appreciate the divine mind that inspired them</a:t>
            </a:r>
          </a:p>
          <a:p>
            <a:pPr marL="457200" lvl="1" indent="0">
              <a:buNone/>
            </a:pPr>
            <a:endParaRPr lang="en-CA" dirty="0"/>
          </a:p>
          <a:p>
            <a:pPr lvl="1"/>
            <a:r>
              <a:rPr lang="en-CA" dirty="0"/>
              <a:t>practical: look for these as you read the Bible</a:t>
            </a:r>
          </a:p>
        </p:txBody>
      </p:sp>
    </p:spTree>
    <p:extLst>
      <p:ext uri="{BB962C8B-B14F-4D97-AF65-F5344CB8AC3E}">
        <p14:creationId xmlns:p14="http://schemas.microsoft.com/office/powerpoint/2010/main" val="415823591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24936" cy="1143000"/>
          </a:xfrm>
        </p:spPr>
        <p:txBody>
          <a:bodyPr>
            <a:normAutofit fontScale="90000"/>
          </a:bodyPr>
          <a:lstStyle/>
          <a:p>
            <a:r>
              <a:rPr lang="en-CA" dirty="0"/>
              <a:t>Must be determined from the context</a:t>
            </a:r>
          </a:p>
        </p:txBody>
      </p:sp>
      <p:sp>
        <p:nvSpPr>
          <p:cNvPr id="3" name="Content Placeholder 2"/>
          <p:cNvSpPr>
            <a:spLocks noGrp="1"/>
          </p:cNvSpPr>
          <p:nvPr>
            <p:ph idx="1"/>
          </p:nvPr>
        </p:nvSpPr>
        <p:spPr/>
        <p:txBody>
          <a:bodyPr/>
          <a:lstStyle/>
          <a:p>
            <a:r>
              <a:rPr lang="en-CA" dirty="0"/>
              <a:t>Genesis 19:24</a:t>
            </a:r>
          </a:p>
          <a:p>
            <a:pPr lvl="1"/>
            <a:r>
              <a:rPr lang="en-CA" dirty="0"/>
              <a:t>Then the LORD rained upon Sodom and upon Gomorrah </a:t>
            </a:r>
            <a:r>
              <a:rPr lang="en-CA" u="sng" dirty="0"/>
              <a:t>brimstone and fire</a:t>
            </a:r>
            <a:r>
              <a:rPr lang="en-CA" dirty="0"/>
              <a:t> from the LORD out of heaven</a:t>
            </a:r>
          </a:p>
          <a:p>
            <a:pPr lvl="2"/>
            <a:r>
              <a:rPr lang="en-CA" dirty="0"/>
              <a:t>Hendiadys – burning sulfur</a:t>
            </a:r>
          </a:p>
        </p:txBody>
      </p:sp>
    </p:spTree>
    <p:extLst>
      <p:ext uri="{BB962C8B-B14F-4D97-AF65-F5344CB8AC3E}">
        <p14:creationId xmlns:p14="http://schemas.microsoft.com/office/powerpoint/2010/main" val="24580235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John 11:25 - </a:t>
            </a:r>
            <a:r>
              <a:rPr lang="en-CA" i="1" dirty="0"/>
              <a:t>hendiadys</a:t>
            </a:r>
          </a:p>
        </p:txBody>
      </p:sp>
      <p:sp>
        <p:nvSpPr>
          <p:cNvPr id="3" name="Content Placeholder 2"/>
          <p:cNvSpPr>
            <a:spLocks noGrp="1"/>
          </p:cNvSpPr>
          <p:nvPr>
            <p:ph idx="1"/>
          </p:nvPr>
        </p:nvSpPr>
        <p:spPr/>
        <p:txBody>
          <a:bodyPr>
            <a:normAutofit/>
          </a:bodyPr>
          <a:lstStyle/>
          <a:p>
            <a:r>
              <a:rPr lang="en-CA" dirty="0"/>
              <a:t>I am the resurrection and the life (</a:t>
            </a:r>
            <a:r>
              <a:rPr lang="en-CA" i="1" dirty="0" err="1"/>
              <a:t>zoe</a:t>
            </a:r>
            <a:r>
              <a:rPr lang="en-CA" dirty="0"/>
              <a:t>)</a:t>
            </a:r>
          </a:p>
          <a:p>
            <a:pPr lvl="1"/>
            <a:r>
              <a:rPr lang="en-CA" dirty="0"/>
              <a:t>‘eternal life’ qualifies resurrection</a:t>
            </a:r>
          </a:p>
          <a:p>
            <a:pPr lvl="1"/>
            <a:r>
              <a:rPr lang="en-CA" dirty="0"/>
              <a:t>I am the resurrected eternal life</a:t>
            </a:r>
          </a:p>
          <a:p>
            <a:pPr marL="457200" lvl="1" indent="0">
              <a:buNone/>
            </a:pPr>
            <a:endParaRPr lang="en-CA" dirty="0"/>
          </a:p>
        </p:txBody>
      </p:sp>
    </p:spTree>
    <p:extLst>
      <p:ext uri="{BB962C8B-B14F-4D97-AF65-F5344CB8AC3E}">
        <p14:creationId xmlns:p14="http://schemas.microsoft.com/office/powerpoint/2010/main" val="286863647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John 11:25 - </a:t>
            </a:r>
            <a:r>
              <a:rPr lang="en-CA" i="1" dirty="0"/>
              <a:t>hendiadys</a:t>
            </a:r>
          </a:p>
        </p:txBody>
      </p:sp>
      <p:sp>
        <p:nvSpPr>
          <p:cNvPr id="3" name="Content Placeholder 2"/>
          <p:cNvSpPr>
            <a:spLocks noGrp="1"/>
          </p:cNvSpPr>
          <p:nvPr>
            <p:ph idx="1"/>
          </p:nvPr>
        </p:nvSpPr>
        <p:spPr/>
        <p:txBody>
          <a:bodyPr>
            <a:normAutofit fontScale="92500" lnSpcReduction="20000"/>
          </a:bodyPr>
          <a:lstStyle/>
          <a:p>
            <a:r>
              <a:rPr lang="en-CA" i="1" dirty="0" err="1"/>
              <a:t>zoe</a:t>
            </a:r>
            <a:r>
              <a:rPr lang="en-CA" dirty="0"/>
              <a:t> (eternal life)</a:t>
            </a:r>
          </a:p>
          <a:p>
            <a:r>
              <a:rPr lang="en-CA" i="1" dirty="0"/>
              <a:t>bios</a:t>
            </a:r>
            <a:r>
              <a:rPr lang="en-CA" dirty="0"/>
              <a:t> (life of the physical body)</a:t>
            </a:r>
          </a:p>
          <a:p>
            <a:r>
              <a:rPr lang="en-CA" i="1" dirty="0" err="1"/>
              <a:t>psuche</a:t>
            </a:r>
            <a:r>
              <a:rPr lang="en-CA" i="1" dirty="0"/>
              <a:t> </a:t>
            </a:r>
            <a:r>
              <a:rPr lang="en-CA" dirty="0"/>
              <a:t>(mind or emotion or will)</a:t>
            </a:r>
          </a:p>
          <a:p>
            <a:endParaRPr lang="en-CA" dirty="0"/>
          </a:p>
          <a:p>
            <a:r>
              <a:rPr lang="en-CA" dirty="0"/>
              <a:t>Wouldn’t make sense for Jesus to say, I am the resurrected </a:t>
            </a:r>
            <a:r>
              <a:rPr lang="en-CA" i="1" dirty="0"/>
              <a:t>bios</a:t>
            </a:r>
            <a:r>
              <a:rPr lang="en-CA" dirty="0"/>
              <a:t> / </a:t>
            </a:r>
            <a:r>
              <a:rPr lang="en-CA" i="1" dirty="0" err="1"/>
              <a:t>psuche</a:t>
            </a:r>
            <a:endParaRPr lang="en-CA" i="1" dirty="0"/>
          </a:p>
          <a:p>
            <a:pPr lvl="1"/>
            <a:r>
              <a:rPr lang="en-CA" dirty="0"/>
              <a:t>Jesus was given eternal life after his resurrection</a:t>
            </a:r>
          </a:p>
          <a:p>
            <a:pPr lvl="1"/>
            <a:r>
              <a:rPr lang="en-CA" dirty="0"/>
              <a:t>Lazarus, who was resurrected shortly after, was given a resurrection to </a:t>
            </a:r>
            <a:r>
              <a:rPr lang="en-CA" i="1" dirty="0"/>
              <a:t>bios</a:t>
            </a:r>
          </a:p>
          <a:p>
            <a:pPr lvl="1"/>
            <a:r>
              <a:rPr lang="en-CA" dirty="0"/>
              <a:t>Did Martha understand Jesus’ statement? (see v.26)</a:t>
            </a:r>
          </a:p>
        </p:txBody>
      </p:sp>
    </p:spTree>
    <p:extLst>
      <p:ext uri="{BB962C8B-B14F-4D97-AF65-F5344CB8AC3E}">
        <p14:creationId xmlns:p14="http://schemas.microsoft.com/office/powerpoint/2010/main" val="337267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 am the resurrection and the life</a:t>
            </a:r>
          </a:p>
        </p:txBody>
      </p:sp>
      <p:sp>
        <p:nvSpPr>
          <p:cNvPr id="3" name="Content Placeholder 2"/>
          <p:cNvSpPr>
            <a:spLocks noGrp="1"/>
          </p:cNvSpPr>
          <p:nvPr>
            <p:ph idx="1"/>
          </p:nvPr>
        </p:nvSpPr>
        <p:spPr/>
        <p:txBody>
          <a:bodyPr/>
          <a:lstStyle/>
          <a:p>
            <a:r>
              <a:rPr lang="en-CA" dirty="0"/>
              <a:t>Jesus was indicating what he would be after his death, and what those who live and believe in him would be after their death: a resurrected, immortal body</a:t>
            </a:r>
          </a:p>
          <a:p>
            <a:endParaRPr lang="en-CA" dirty="0"/>
          </a:p>
          <a:p>
            <a:r>
              <a:rPr lang="en-CA" dirty="0"/>
              <a:t>Jesus’ statement dovetails very well with Romans 6:4-5</a:t>
            </a:r>
          </a:p>
        </p:txBody>
      </p:sp>
    </p:spTree>
    <p:extLst>
      <p:ext uri="{BB962C8B-B14F-4D97-AF65-F5344CB8AC3E}">
        <p14:creationId xmlns:p14="http://schemas.microsoft.com/office/powerpoint/2010/main" val="9369699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#11</a:t>
            </a:r>
          </a:p>
        </p:txBody>
      </p:sp>
      <p:sp>
        <p:nvSpPr>
          <p:cNvPr id="3" name="Content Placeholder 2"/>
          <p:cNvSpPr>
            <a:spLocks noGrp="1"/>
          </p:cNvSpPr>
          <p:nvPr>
            <p:ph idx="1"/>
          </p:nvPr>
        </p:nvSpPr>
        <p:spPr/>
        <p:txBody>
          <a:bodyPr/>
          <a:lstStyle/>
          <a:p>
            <a:r>
              <a:rPr lang="en-CA" dirty="0"/>
              <a:t>1 Corinthians 6:12</a:t>
            </a:r>
          </a:p>
          <a:p>
            <a:pPr lvl="1"/>
            <a:r>
              <a:rPr lang="en-CA" dirty="0"/>
              <a:t>All things are possible, but not all things are profitable</a:t>
            </a:r>
          </a:p>
        </p:txBody>
      </p:sp>
    </p:spTree>
    <p:extLst>
      <p:ext uri="{BB962C8B-B14F-4D97-AF65-F5344CB8AC3E}">
        <p14:creationId xmlns:p14="http://schemas.microsoft.com/office/powerpoint/2010/main" val="289031921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Context</a:t>
            </a:r>
          </a:p>
        </p:txBody>
      </p:sp>
      <p:sp>
        <p:nvSpPr>
          <p:cNvPr id="3" name="Content Placeholder 2"/>
          <p:cNvSpPr>
            <a:spLocks noGrp="1"/>
          </p:cNvSpPr>
          <p:nvPr>
            <p:ph idx="1"/>
          </p:nvPr>
        </p:nvSpPr>
        <p:spPr/>
        <p:txBody>
          <a:bodyPr>
            <a:normAutofit fontScale="77500" lnSpcReduction="20000"/>
          </a:bodyPr>
          <a:lstStyle/>
          <a:p>
            <a:pPr marL="0" indent="0">
              <a:buNone/>
            </a:pPr>
            <a:r>
              <a:rPr lang="en-CA" baseline="30000" dirty="0"/>
              <a:t>9 </a:t>
            </a:r>
            <a:r>
              <a:rPr lang="en-CA" dirty="0"/>
              <a:t>Or do you not know that the unrighteous</a:t>
            </a:r>
            <a:r>
              <a:rPr lang="en-CA" baseline="30000" dirty="0"/>
              <a:t> </a:t>
            </a:r>
            <a:r>
              <a:rPr lang="en-CA" dirty="0"/>
              <a:t>will not inherit the kingdom of God? Do not be deceived: neither the sexually immoral, nor idolaters, nor adulterers, nor men who practice homosexuality,</a:t>
            </a:r>
          </a:p>
          <a:p>
            <a:pPr marL="0" indent="0">
              <a:buNone/>
            </a:pPr>
            <a:r>
              <a:rPr lang="en-CA" baseline="30000" dirty="0"/>
              <a:t>10 </a:t>
            </a:r>
            <a:r>
              <a:rPr lang="en-CA" dirty="0"/>
              <a:t>Nor thieves, nor the greedy, nor drunkards, nor revilers, nor swindlers will inherit the kingdom of God.</a:t>
            </a:r>
          </a:p>
          <a:p>
            <a:pPr marL="0" indent="0">
              <a:buNone/>
            </a:pPr>
            <a:r>
              <a:rPr lang="en-CA" dirty="0"/>
              <a:t> </a:t>
            </a:r>
            <a:r>
              <a:rPr lang="en-CA" baseline="30000" dirty="0"/>
              <a:t>11 </a:t>
            </a:r>
            <a:r>
              <a:rPr lang="en-CA" dirty="0"/>
              <a:t>And such were some of you. But you were washed, you were sanctified, you were justified in the name of the Lord Jesus Christ and by the Spirit of our God.</a:t>
            </a:r>
          </a:p>
          <a:p>
            <a:pPr marL="0" indent="0">
              <a:buNone/>
            </a:pPr>
            <a:r>
              <a:rPr lang="en-CA" baseline="30000" dirty="0"/>
              <a:t>12 </a:t>
            </a:r>
            <a:r>
              <a:rPr lang="en-CA" dirty="0"/>
              <a:t>“All things are lawful for me,” but not all things are helpful. “All things are lawful for me,” but I will not be dominated by anything.</a:t>
            </a:r>
          </a:p>
          <a:p>
            <a:endParaRPr lang="en-CA" dirty="0"/>
          </a:p>
        </p:txBody>
      </p:sp>
    </p:spTree>
    <p:extLst>
      <p:ext uri="{BB962C8B-B14F-4D97-AF65-F5344CB8AC3E}">
        <p14:creationId xmlns:p14="http://schemas.microsoft.com/office/powerpoint/2010/main" val="2999716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if a behaviour is not mentioned in 1 Corinthians 6:9-10?</a:t>
            </a:r>
          </a:p>
        </p:txBody>
      </p:sp>
      <p:sp>
        <p:nvSpPr>
          <p:cNvPr id="3" name="Content Placeholder 2"/>
          <p:cNvSpPr>
            <a:spLocks noGrp="1"/>
          </p:cNvSpPr>
          <p:nvPr>
            <p:ph idx="1"/>
          </p:nvPr>
        </p:nvSpPr>
        <p:spPr/>
        <p:txBody>
          <a:bodyPr/>
          <a:lstStyle/>
          <a:p>
            <a:r>
              <a:rPr lang="en-CA" dirty="0"/>
              <a:t>_______</a:t>
            </a:r>
          </a:p>
          <a:p>
            <a:r>
              <a:rPr lang="en-CA" dirty="0"/>
              <a:t>_______</a:t>
            </a:r>
          </a:p>
          <a:p>
            <a:r>
              <a:rPr lang="en-CA" dirty="0"/>
              <a:t>_______</a:t>
            </a:r>
          </a:p>
          <a:p>
            <a:r>
              <a:rPr lang="en-CA" dirty="0"/>
              <a:t>_______</a:t>
            </a:r>
          </a:p>
          <a:p>
            <a:r>
              <a:rPr lang="en-CA" dirty="0"/>
              <a:t>_______</a:t>
            </a:r>
          </a:p>
          <a:p>
            <a:pPr lvl="1"/>
            <a:endParaRPr lang="en-CA" dirty="0"/>
          </a:p>
        </p:txBody>
      </p:sp>
    </p:spTree>
    <p:extLst>
      <p:ext uri="{BB962C8B-B14F-4D97-AF65-F5344CB8AC3E}">
        <p14:creationId xmlns:p14="http://schemas.microsoft.com/office/powerpoint/2010/main" val="75998150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All things are possible, but not all things are profitable (1 Cor. 6:12)</a:t>
            </a:r>
          </a:p>
        </p:txBody>
      </p:sp>
      <p:sp>
        <p:nvSpPr>
          <p:cNvPr id="3" name="Content Placeholder 2"/>
          <p:cNvSpPr>
            <a:spLocks noGrp="1"/>
          </p:cNvSpPr>
          <p:nvPr>
            <p:ph sz="half" idx="1"/>
          </p:nvPr>
        </p:nvSpPr>
        <p:spPr/>
        <p:txBody>
          <a:bodyPr>
            <a:normAutofit fontScale="92500"/>
          </a:bodyPr>
          <a:lstStyle/>
          <a:p>
            <a:r>
              <a:rPr lang="en-CA" dirty="0"/>
              <a:t>_______</a:t>
            </a:r>
          </a:p>
          <a:p>
            <a:r>
              <a:rPr lang="en-CA" dirty="0"/>
              <a:t>_______</a:t>
            </a:r>
          </a:p>
          <a:p>
            <a:r>
              <a:rPr lang="en-CA" dirty="0"/>
              <a:t>_______</a:t>
            </a:r>
          </a:p>
          <a:p>
            <a:r>
              <a:rPr lang="en-CA" dirty="0"/>
              <a:t>_______</a:t>
            </a:r>
          </a:p>
          <a:p>
            <a:r>
              <a:rPr lang="en-CA" dirty="0"/>
              <a:t>_______</a:t>
            </a:r>
          </a:p>
        </p:txBody>
      </p:sp>
      <p:sp>
        <p:nvSpPr>
          <p:cNvPr id="4" name="Content Placeholder 3"/>
          <p:cNvSpPr>
            <a:spLocks noGrp="1"/>
          </p:cNvSpPr>
          <p:nvPr>
            <p:ph sz="half" idx="2"/>
          </p:nvPr>
        </p:nvSpPr>
        <p:spPr/>
        <p:txBody>
          <a:bodyPr>
            <a:normAutofit fontScale="92500"/>
          </a:bodyPr>
          <a:lstStyle/>
          <a:p>
            <a:r>
              <a:rPr lang="en-CA" dirty="0"/>
              <a:t>What? Know ye not that your body is the temple of the Holy Spirit which is in you, which ye have of God, and ye are not your own?  For ye are bought with a price: </a:t>
            </a:r>
            <a:r>
              <a:rPr lang="en-CA" u="sng" dirty="0"/>
              <a:t>therefore glory God in your body, and in your spirit (mind), which are God’s</a:t>
            </a:r>
            <a:r>
              <a:rPr lang="en-CA" dirty="0"/>
              <a:t>. (1 Cor. 6:19-21)</a:t>
            </a:r>
          </a:p>
        </p:txBody>
      </p:sp>
    </p:spTree>
    <p:extLst>
      <p:ext uri="{BB962C8B-B14F-4D97-AF65-F5344CB8AC3E}">
        <p14:creationId xmlns:p14="http://schemas.microsoft.com/office/powerpoint/2010/main" val="106130656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50306"/>
          </a:xfrm>
        </p:spPr>
        <p:txBody>
          <a:bodyPr>
            <a:normAutofit fontScale="90000"/>
          </a:bodyPr>
          <a:lstStyle/>
          <a:p>
            <a:r>
              <a:rPr lang="en-CA" dirty="0"/>
              <a:t>All things are possible, but not all things are profitable (because they do not glory God with our body and with our mind)</a:t>
            </a:r>
          </a:p>
        </p:txBody>
      </p:sp>
    </p:spTree>
    <p:extLst>
      <p:ext uri="{BB962C8B-B14F-4D97-AF65-F5344CB8AC3E}">
        <p14:creationId xmlns:p14="http://schemas.microsoft.com/office/powerpoint/2010/main" val="38201645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#12</a:t>
            </a:r>
          </a:p>
        </p:txBody>
      </p:sp>
      <p:sp>
        <p:nvSpPr>
          <p:cNvPr id="3" name="Content Placeholder 2"/>
          <p:cNvSpPr>
            <a:spLocks noGrp="1"/>
          </p:cNvSpPr>
          <p:nvPr>
            <p:ph idx="1"/>
          </p:nvPr>
        </p:nvSpPr>
        <p:spPr/>
        <p:txBody>
          <a:bodyPr/>
          <a:lstStyle/>
          <a:p>
            <a:r>
              <a:rPr lang="en-CA" dirty="0"/>
              <a:t>Proverbs 22:1 / Ecclesiastes 7:1</a:t>
            </a:r>
          </a:p>
          <a:p>
            <a:pPr lvl="1"/>
            <a:r>
              <a:rPr lang="en-CA" dirty="0"/>
              <a:t>A good name</a:t>
            </a:r>
          </a:p>
        </p:txBody>
      </p:sp>
    </p:spTree>
    <p:extLst>
      <p:ext uri="{BB962C8B-B14F-4D97-AF65-F5344CB8AC3E}">
        <p14:creationId xmlns:p14="http://schemas.microsoft.com/office/powerpoint/2010/main" val="3691985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sz="6000" dirty="0"/>
              <a:t>“Spiritual DNA”</a:t>
            </a:r>
          </a:p>
        </p:txBody>
      </p:sp>
      <p:sp>
        <p:nvSpPr>
          <p:cNvPr id="3" name="Subtitle 2"/>
          <p:cNvSpPr>
            <a:spLocks noGrp="1"/>
          </p:cNvSpPr>
          <p:nvPr>
            <p:ph type="subTitle" idx="1"/>
          </p:nvPr>
        </p:nvSpPr>
        <p:spPr/>
        <p:txBody>
          <a:bodyPr/>
          <a:lstStyle/>
          <a:p>
            <a:r>
              <a:rPr lang="en-CA" dirty="0">
                <a:solidFill>
                  <a:schemeClr val="tx1"/>
                </a:solidFill>
              </a:rPr>
              <a:t>Kentucky Bible School 2018</a:t>
            </a:r>
          </a:p>
        </p:txBody>
      </p:sp>
    </p:spTree>
    <p:extLst>
      <p:ext uri="{BB962C8B-B14F-4D97-AF65-F5344CB8AC3E}">
        <p14:creationId xmlns:p14="http://schemas.microsoft.com/office/powerpoint/2010/main" val="427750951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1417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03068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good name</a:t>
            </a:r>
          </a:p>
        </p:txBody>
      </p:sp>
      <p:sp>
        <p:nvSpPr>
          <p:cNvPr id="3" name="Content Placeholder 2"/>
          <p:cNvSpPr>
            <a:spLocks noGrp="1"/>
          </p:cNvSpPr>
          <p:nvPr>
            <p:ph idx="1"/>
          </p:nvPr>
        </p:nvSpPr>
        <p:spPr/>
        <p:txBody>
          <a:bodyPr>
            <a:normAutofit/>
          </a:bodyPr>
          <a:lstStyle/>
          <a:p>
            <a:r>
              <a:rPr lang="en-CA" dirty="0"/>
              <a:t>Better than</a:t>
            </a:r>
          </a:p>
          <a:p>
            <a:pPr lvl="1"/>
            <a:r>
              <a:rPr lang="en-CA" dirty="0"/>
              <a:t>great riches (Prov. 22:1)</a:t>
            </a:r>
          </a:p>
          <a:p>
            <a:pPr lvl="1"/>
            <a:r>
              <a:rPr lang="en-CA" dirty="0"/>
              <a:t>precious ointment (Eccl. 7:1)</a:t>
            </a:r>
          </a:p>
          <a:p>
            <a:endParaRPr lang="en-CA" dirty="0"/>
          </a:p>
          <a:p>
            <a:endParaRPr lang="en-CA" dirty="0"/>
          </a:p>
          <a:p>
            <a:r>
              <a:rPr lang="en-CA" dirty="0"/>
              <a:t>Why?</a:t>
            </a:r>
          </a:p>
        </p:txBody>
      </p:sp>
    </p:spTree>
    <p:extLst>
      <p:ext uri="{BB962C8B-B14F-4D97-AF65-F5344CB8AC3E}">
        <p14:creationId xmlns:p14="http://schemas.microsoft.com/office/powerpoint/2010/main" val="10665486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good name” (reputation)</a:t>
            </a:r>
          </a:p>
        </p:txBody>
      </p:sp>
      <p:sp>
        <p:nvSpPr>
          <p:cNvPr id="3" name="Content Placeholder 2"/>
          <p:cNvSpPr>
            <a:spLocks noGrp="1"/>
          </p:cNvSpPr>
          <p:nvPr>
            <p:ph idx="1"/>
          </p:nvPr>
        </p:nvSpPr>
        <p:spPr/>
        <p:txBody>
          <a:bodyPr/>
          <a:lstStyle/>
          <a:p>
            <a:r>
              <a:rPr lang="en-CA" dirty="0"/>
              <a:t>Who in the Bible had a reputation?</a:t>
            </a:r>
          </a:p>
          <a:p>
            <a:pPr lvl="1"/>
            <a:r>
              <a:rPr lang="en-CA" dirty="0"/>
              <a:t>how does someone get a reputation?</a:t>
            </a:r>
          </a:p>
          <a:p>
            <a:pPr lvl="1"/>
            <a:r>
              <a:rPr lang="en-CA" dirty="0"/>
              <a:t>why is having a (good) reputation important?</a:t>
            </a:r>
          </a:p>
        </p:txBody>
      </p:sp>
    </p:spTree>
    <p:extLst>
      <p:ext uri="{BB962C8B-B14F-4D97-AF65-F5344CB8AC3E}">
        <p14:creationId xmlns:p14="http://schemas.microsoft.com/office/powerpoint/2010/main" val="12292103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893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18222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Solomon</a:t>
            </a:r>
          </a:p>
        </p:txBody>
      </p:sp>
      <p:sp>
        <p:nvSpPr>
          <p:cNvPr id="3" name="Content Placeholder 2"/>
          <p:cNvSpPr>
            <a:spLocks noGrp="1"/>
          </p:cNvSpPr>
          <p:nvPr>
            <p:ph sz="half" idx="1"/>
          </p:nvPr>
        </p:nvSpPr>
        <p:spPr/>
        <p:txBody>
          <a:bodyPr>
            <a:normAutofit fontScale="92500" lnSpcReduction="10000"/>
          </a:bodyPr>
          <a:lstStyle/>
          <a:p>
            <a:pPr marL="0" indent="0">
              <a:buNone/>
            </a:pPr>
            <a:r>
              <a:rPr lang="en-CA" dirty="0"/>
              <a:t>I Kings 10:1 – And when the queen of Sheba heard of the fame of Solomon concerning the name of the LORD, she came to prove him with hard questions.</a:t>
            </a:r>
          </a:p>
          <a:p>
            <a:pPr marL="0" indent="0">
              <a:buNone/>
            </a:pPr>
            <a:endParaRPr lang="en-CA" dirty="0"/>
          </a:p>
          <a:p>
            <a:pPr marL="0" indent="0">
              <a:buNone/>
            </a:pPr>
            <a:r>
              <a:rPr lang="en-CA" dirty="0"/>
              <a:t>v. 7 – fame was about his wisdom and prosperity</a:t>
            </a:r>
          </a:p>
          <a:p>
            <a:pPr marL="0" indent="0">
              <a:buNone/>
            </a:pPr>
            <a:r>
              <a:rPr lang="en-CA" dirty="0"/>
              <a:t>	</a:t>
            </a:r>
          </a:p>
        </p:txBody>
      </p:sp>
      <p:pic>
        <p:nvPicPr>
          <p:cNvPr id="5" name="Picture 4" descr="Pictur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628800"/>
            <a:ext cx="2847067" cy="4032448"/>
          </a:xfrm>
          <a:prstGeom prst="rect">
            <a:avLst/>
          </a:prstGeom>
          <a:noFill/>
          <a:ln>
            <a:noFill/>
          </a:ln>
        </p:spPr>
      </p:pic>
    </p:spTree>
    <p:extLst>
      <p:ext uri="{BB962C8B-B14F-4D97-AF65-F5344CB8AC3E}">
        <p14:creationId xmlns:p14="http://schemas.microsoft.com/office/powerpoint/2010/main" val="104033902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pattFill prst="zigZag">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Mordecai</a:t>
            </a:r>
          </a:p>
        </p:txBody>
      </p:sp>
      <p:sp>
        <p:nvSpPr>
          <p:cNvPr id="3" name="Content Placeholder 2"/>
          <p:cNvSpPr>
            <a:spLocks noGrp="1"/>
          </p:cNvSpPr>
          <p:nvPr>
            <p:ph sz="half" idx="1"/>
          </p:nvPr>
        </p:nvSpPr>
        <p:spPr/>
        <p:txBody>
          <a:bodyPr>
            <a:normAutofit fontScale="85000" lnSpcReduction="20000"/>
          </a:bodyPr>
          <a:lstStyle/>
          <a:p>
            <a:pPr marL="0" indent="0">
              <a:buNone/>
            </a:pPr>
            <a:r>
              <a:rPr lang="en-CA" dirty="0"/>
              <a:t>Esther 9</a:t>
            </a:r>
          </a:p>
          <a:p>
            <a:pPr marL="0" indent="0">
              <a:buNone/>
            </a:pPr>
            <a:r>
              <a:rPr lang="en-CA" baseline="30000" dirty="0"/>
              <a:t>3 </a:t>
            </a:r>
            <a:r>
              <a:rPr lang="en-CA" dirty="0"/>
              <a:t>All the officials of the provinces and the satraps and the governors and the royal agents also helped the Jews, for the fear of Mordecai had fallen on them. </a:t>
            </a:r>
          </a:p>
          <a:p>
            <a:pPr marL="0" indent="0">
              <a:buNone/>
            </a:pPr>
            <a:r>
              <a:rPr lang="en-CA" baseline="30000" dirty="0"/>
              <a:t>4 </a:t>
            </a:r>
            <a:r>
              <a:rPr lang="en-CA" dirty="0"/>
              <a:t>For Mordecai was great in the king's house, and his fame spread throughout all the provinces, for the man Mordecai grew more and more powerful. </a:t>
            </a:r>
          </a:p>
          <a:p>
            <a:endParaRPr lang="en-CA" dirty="0"/>
          </a:p>
        </p:txBody>
      </p:sp>
      <p:sp>
        <p:nvSpPr>
          <p:cNvPr id="4" name="Content Placeholder 3"/>
          <p:cNvSpPr>
            <a:spLocks noGrp="1"/>
          </p:cNvSpPr>
          <p:nvPr>
            <p:ph sz="half" idx="2"/>
          </p:nvPr>
        </p:nvSpPr>
        <p:spPr/>
        <p:txBody>
          <a:bodyPr>
            <a:normAutofit fontScale="85000" lnSpcReduction="20000"/>
          </a:bodyPr>
          <a:lstStyle/>
          <a:p>
            <a:r>
              <a:rPr lang="en-CA" dirty="0"/>
              <a:t>raised Esther as his daughter</a:t>
            </a:r>
          </a:p>
          <a:p>
            <a:r>
              <a:rPr lang="en-CA" dirty="0"/>
              <a:t>blew the whistle on an assassination attempt; later honoured</a:t>
            </a:r>
          </a:p>
          <a:p>
            <a:r>
              <a:rPr lang="en-CA" dirty="0"/>
              <a:t>would not reverence Haman</a:t>
            </a:r>
          </a:p>
          <a:p>
            <a:r>
              <a:rPr lang="en-CA" dirty="0"/>
              <a:t>prompted Esther to act courageously</a:t>
            </a:r>
          </a:p>
          <a:p>
            <a:r>
              <a:rPr lang="en-CA" dirty="0"/>
              <a:t>received the king’s ring; dictated the decree to counteract Haman’s decree</a:t>
            </a:r>
          </a:p>
        </p:txBody>
      </p:sp>
    </p:spTree>
    <p:extLst>
      <p:ext uri="{BB962C8B-B14F-4D97-AF65-F5344CB8AC3E}">
        <p14:creationId xmlns:p14="http://schemas.microsoft.com/office/powerpoint/2010/main" val="17243977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pattFill prst="pct5">
          <a:fgClr>
            <a:schemeClr val="bg2">
              <a:lumMod val="5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Daniel</a:t>
            </a:r>
          </a:p>
        </p:txBody>
      </p:sp>
      <p:sp>
        <p:nvSpPr>
          <p:cNvPr id="3" name="Content Placeholder 2"/>
          <p:cNvSpPr>
            <a:spLocks noGrp="1"/>
          </p:cNvSpPr>
          <p:nvPr>
            <p:ph sz="half" idx="1"/>
          </p:nvPr>
        </p:nvSpPr>
        <p:spPr/>
        <p:txBody>
          <a:bodyPr>
            <a:normAutofit fontScale="77500" lnSpcReduction="20000"/>
          </a:bodyPr>
          <a:lstStyle/>
          <a:p>
            <a:pPr marL="0" indent="0">
              <a:buNone/>
            </a:pPr>
            <a:r>
              <a:rPr lang="en-CA" dirty="0"/>
              <a:t>Daniel 6</a:t>
            </a:r>
          </a:p>
          <a:p>
            <a:pPr marL="0" indent="0">
              <a:buNone/>
            </a:pPr>
            <a:r>
              <a:rPr lang="en-CA" baseline="30000" dirty="0"/>
              <a:t>3 </a:t>
            </a:r>
            <a:r>
              <a:rPr lang="en-CA" dirty="0"/>
              <a:t>Then this Daniel became distinguished above all the other high officials and satraps, because an excellent spirit was in him. And the king planned to set him over the whole kingdom. </a:t>
            </a:r>
          </a:p>
          <a:p>
            <a:pPr marL="0" indent="0">
              <a:buNone/>
            </a:pPr>
            <a:r>
              <a:rPr lang="en-CA" baseline="30000" dirty="0"/>
              <a:t>4 </a:t>
            </a:r>
            <a:r>
              <a:rPr lang="en-CA" dirty="0"/>
              <a:t>Then the high officials and the satraps sought to find a ground for complaint against Daniel with regard to the kingdom, but they could find no ground for complaint or any fault, because he was faithful, and no error or fault was found in him. </a:t>
            </a:r>
          </a:p>
          <a:p>
            <a:endParaRPr lang="en-CA" dirty="0"/>
          </a:p>
        </p:txBody>
      </p:sp>
      <p:pic>
        <p:nvPicPr>
          <p:cNvPr id="3074" name="Picture 2" descr="Image result for daniel lion's 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0776" y="1700809"/>
            <a:ext cx="447322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709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David</a:t>
            </a:r>
          </a:p>
        </p:txBody>
      </p:sp>
      <p:sp>
        <p:nvSpPr>
          <p:cNvPr id="5" name="Text Placeholder 4"/>
          <p:cNvSpPr>
            <a:spLocks noGrp="1"/>
          </p:cNvSpPr>
          <p:nvPr>
            <p:ph type="body" idx="1"/>
          </p:nvPr>
        </p:nvSpPr>
        <p:spPr/>
        <p:txBody>
          <a:bodyPr/>
          <a:lstStyle/>
          <a:p>
            <a:r>
              <a:rPr lang="en-CA" dirty="0"/>
              <a:t>I Sam. 18:7</a:t>
            </a:r>
          </a:p>
        </p:txBody>
      </p:sp>
      <p:sp>
        <p:nvSpPr>
          <p:cNvPr id="6" name="Content Placeholder 5"/>
          <p:cNvSpPr>
            <a:spLocks noGrp="1"/>
          </p:cNvSpPr>
          <p:nvPr>
            <p:ph sz="half" idx="2"/>
          </p:nvPr>
        </p:nvSpPr>
        <p:spPr/>
        <p:txBody>
          <a:bodyPr/>
          <a:lstStyle/>
          <a:p>
            <a:pPr marL="0" indent="0">
              <a:buNone/>
            </a:pPr>
            <a:r>
              <a:rPr lang="en-CA" dirty="0"/>
              <a:t>And the women answered one another as they played, and said, Saul hath slain his thousands, and David his ten thousands.</a:t>
            </a:r>
          </a:p>
        </p:txBody>
      </p:sp>
      <p:sp>
        <p:nvSpPr>
          <p:cNvPr id="7" name="Text Placeholder 6"/>
          <p:cNvSpPr>
            <a:spLocks noGrp="1"/>
          </p:cNvSpPr>
          <p:nvPr>
            <p:ph type="body" sz="quarter" idx="3"/>
          </p:nvPr>
        </p:nvSpPr>
        <p:spPr/>
        <p:txBody>
          <a:bodyPr/>
          <a:lstStyle/>
          <a:p>
            <a:r>
              <a:rPr lang="en-CA" dirty="0"/>
              <a:t>Acts 13:22</a:t>
            </a:r>
          </a:p>
        </p:txBody>
      </p:sp>
      <p:sp>
        <p:nvSpPr>
          <p:cNvPr id="8" name="Content Placeholder 7"/>
          <p:cNvSpPr>
            <a:spLocks noGrp="1"/>
          </p:cNvSpPr>
          <p:nvPr>
            <p:ph sz="quarter" idx="4"/>
          </p:nvPr>
        </p:nvSpPr>
        <p:spPr/>
        <p:txBody>
          <a:bodyPr/>
          <a:lstStyle/>
          <a:p>
            <a:pPr marL="0" indent="0">
              <a:buNone/>
            </a:pPr>
            <a:r>
              <a:rPr lang="en-CA" dirty="0"/>
              <a:t>A man after mine own heart</a:t>
            </a:r>
          </a:p>
        </p:txBody>
      </p:sp>
    </p:spTree>
    <p:extLst>
      <p:ext uri="{BB962C8B-B14F-4D97-AF65-F5344CB8AC3E}">
        <p14:creationId xmlns:p14="http://schemas.microsoft.com/office/powerpoint/2010/main" val="14179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DNA videos</a:t>
            </a:r>
          </a:p>
        </p:txBody>
      </p:sp>
      <p:sp>
        <p:nvSpPr>
          <p:cNvPr id="3" name="Content Placeholder 2"/>
          <p:cNvSpPr>
            <a:spLocks noGrp="1"/>
          </p:cNvSpPr>
          <p:nvPr>
            <p:ph idx="1"/>
          </p:nvPr>
        </p:nvSpPr>
        <p:spPr/>
        <p:txBody>
          <a:bodyPr/>
          <a:lstStyle/>
          <a:p>
            <a:pPr marL="514350" indent="-514350">
              <a:buFont typeface="+mj-lt"/>
              <a:buAutoNum type="arabicParenR"/>
            </a:pPr>
            <a:r>
              <a:rPr lang="en-CA" dirty="0"/>
              <a:t>What is DNA and how does it work?</a:t>
            </a:r>
          </a:p>
          <a:p>
            <a:pPr marL="514350" indent="-514350">
              <a:buFont typeface="+mj-lt"/>
              <a:buAutoNum type="arabicParenR"/>
            </a:pPr>
            <a:r>
              <a:rPr lang="en-CA" dirty="0"/>
              <a:t>What you didn’t know about your DNA?</a:t>
            </a:r>
          </a:p>
          <a:p>
            <a:pPr marL="514350" indent="-514350">
              <a:buFont typeface="+mj-lt"/>
              <a:buAutoNum type="arabicParenR"/>
            </a:pPr>
            <a:r>
              <a:rPr lang="en-CA" dirty="0"/>
              <a:t>Wonder of DNA – 2:28 – 4:05; 44:35 -  46:14</a:t>
            </a:r>
          </a:p>
          <a:p>
            <a:pPr marL="0" indent="0">
              <a:buNone/>
            </a:pPr>
            <a:endParaRPr lang="en-CA" dirty="0"/>
          </a:p>
        </p:txBody>
      </p:sp>
    </p:spTree>
    <p:extLst>
      <p:ext uri="{BB962C8B-B14F-4D97-AF65-F5344CB8AC3E}">
        <p14:creationId xmlns:p14="http://schemas.microsoft.com/office/powerpoint/2010/main" val="13476105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pattFill prst="pct20">
          <a:fgClr>
            <a:schemeClr val="accent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Jesus</a:t>
            </a:r>
          </a:p>
        </p:txBody>
      </p:sp>
      <p:sp>
        <p:nvSpPr>
          <p:cNvPr id="5" name="Text Placeholder 4"/>
          <p:cNvSpPr>
            <a:spLocks noGrp="1"/>
          </p:cNvSpPr>
          <p:nvPr>
            <p:ph type="body" idx="1"/>
          </p:nvPr>
        </p:nvSpPr>
        <p:spPr/>
        <p:txBody>
          <a:bodyPr/>
          <a:lstStyle/>
          <a:p>
            <a:r>
              <a:rPr lang="en-CA" dirty="0"/>
              <a:t>Miracles</a:t>
            </a:r>
          </a:p>
        </p:txBody>
      </p:sp>
      <p:sp>
        <p:nvSpPr>
          <p:cNvPr id="6" name="Content Placeholder 5"/>
          <p:cNvSpPr>
            <a:spLocks noGrp="1"/>
          </p:cNvSpPr>
          <p:nvPr>
            <p:ph sz="half" idx="2"/>
          </p:nvPr>
        </p:nvSpPr>
        <p:spPr/>
        <p:txBody>
          <a:bodyPr>
            <a:normAutofit fontScale="92500" lnSpcReduction="10000"/>
          </a:bodyPr>
          <a:lstStyle/>
          <a:p>
            <a:pPr marL="0" indent="0">
              <a:buNone/>
            </a:pPr>
            <a:r>
              <a:rPr lang="en-CA" dirty="0"/>
              <a:t>Matt 4:24 – And his fame went throughout all Syria: and they brought unto him all sick people…</a:t>
            </a:r>
          </a:p>
          <a:p>
            <a:pPr marL="0" indent="0">
              <a:buNone/>
            </a:pPr>
            <a:r>
              <a:rPr lang="en-CA" dirty="0"/>
              <a:t>Matt 9:26 – And the fame hereof went abroad into all that land.</a:t>
            </a:r>
          </a:p>
          <a:p>
            <a:pPr marL="0" indent="0">
              <a:buNone/>
            </a:pPr>
            <a:r>
              <a:rPr lang="en-CA" dirty="0"/>
              <a:t>Matt 9:31 – But they, when they departed, spread abroad his fame in all that country.</a:t>
            </a:r>
          </a:p>
          <a:p>
            <a:pPr marL="0" indent="0">
              <a:buNone/>
            </a:pPr>
            <a:r>
              <a:rPr lang="en-CA" dirty="0"/>
              <a:t>Matt 14:1 – Herod the tetrarch heard of the fame of Jesus</a:t>
            </a:r>
          </a:p>
          <a:p>
            <a:pPr marL="0" indent="0">
              <a:buNone/>
            </a:pPr>
            <a:endParaRPr lang="en-CA" dirty="0"/>
          </a:p>
        </p:txBody>
      </p:sp>
      <p:sp>
        <p:nvSpPr>
          <p:cNvPr id="7" name="Text Placeholder 6"/>
          <p:cNvSpPr>
            <a:spLocks noGrp="1"/>
          </p:cNvSpPr>
          <p:nvPr>
            <p:ph type="body" sz="quarter" idx="3"/>
          </p:nvPr>
        </p:nvSpPr>
        <p:spPr/>
        <p:txBody>
          <a:bodyPr/>
          <a:lstStyle/>
          <a:p>
            <a:r>
              <a:rPr lang="en-CA" dirty="0"/>
              <a:t>Wisdom</a:t>
            </a:r>
          </a:p>
        </p:txBody>
      </p:sp>
      <p:sp>
        <p:nvSpPr>
          <p:cNvPr id="8" name="Content Placeholder 7"/>
          <p:cNvSpPr>
            <a:spLocks noGrp="1"/>
          </p:cNvSpPr>
          <p:nvPr>
            <p:ph sz="quarter" idx="4"/>
          </p:nvPr>
        </p:nvSpPr>
        <p:spPr/>
        <p:txBody>
          <a:bodyPr/>
          <a:lstStyle/>
          <a:p>
            <a:pPr marL="0" indent="0">
              <a:buNone/>
            </a:pPr>
            <a:r>
              <a:rPr lang="en-CA" dirty="0"/>
              <a:t>Matt 22:46 – And no man was able to answer him a word, neither durst any man from that day forth ask him any more questions.</a:t>
            </a:r>
          </a:p>
        </p:txBody>
      </p:sp>
    </p:spTree>
    <p:extLst>
      <p:ext uri="{BB962C8B-B14F-4D97-AF65-F5344CB8AC3E}">
        <p14:creationId xmlns:p14="http://schemas.microsoft.com/office/powerpoint/2010/main" val="11161744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pattFill prst="divot">
          <a:fgClr>
            <a:schemeClr val="accent6">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Stephen, Philip, </a:t>
            </a:r>
            <a:r>
              <a:rPr lang="en-CA" dirty="0" err="1"/>
              <a:t>Prochorus</a:t>
            </a:r>
            <a:r>
              <a:rPr lang="en-CA" dirty="0"/>
              <a:t>, </a:t>
            </a:r>
            <a:r>
              <a:rPr lang="en-CA" dirty="0" err="1"/>
              <a:t>Nicanor</a:t>
            </a:r>
            <a:r>
              <a:rPr lang="en-CA" dirty="0"/>
              <a:t>, </a:t>
            </a:r>
            <a:r>
              <a:rPr lang="en-CA" dirty="0" err="1"/>
              <a:t>Timon</a:t>
            </a:r>
            <a:r>
              <a:rPr lang="en-CA" dirty="0"/>
              <a:t>, </a:t>
            </a:r>
            <a:r>
              <a:rPr lang="en-CA" dirty="0" err="1"/>
              <a:t>Parmenas</a:t>
            </a:r>
            <a:r>
              <a:rPr lang="en-CA" dirty="0"/>
              <a:t> &amp; Nicolas</a:t>
            </a:r>
          </a:p>
        </p:txBody>
      </p:sp>
      <p:sp>
        <p:nvSpPr>
          <p:cNvPr id="7" name="Content Placeholder 6"/>
          <p:cNvSpPr>
            <a:spLocks noGrp="1"/>
          </p:cNvSpPr>
          <p:nvPr>
            <p:ph idx="1"/>
          </p:nvPr>
        </p:nvSpPr>
        <p:spPr/>
        <p:txBody>
          <a:bodyPr/>
          <a:lstStyle/>
          <a:p>
            <a:r>
              <a:rPr lang="en-CA" dirty="0"/>
              <a:t>Acts 6:3</a:t>
            </a:r>
          </a:p>
          <a:p>
            <a:pPr lvl="1"/>
            <a:r>
              <a:rPr lang="en-CA" dirty="0"/>
              <a:t>Wherefore, brethren, look ye out among you seven men of honest report (good repute – ESV), full of the Holy Spirit and wisdom, whom we may appoint over this business.</a:t>
            </a:r>
          </a:p>
          <a:p>
            <a:pPr marL="457200" lvl="1" indent="0">
              <a:buNone/>
            </a:pPr>
            <a:endParaRPr lang="en-CA" dirty="0"/>
          </a:p>
          <a:p>
            <a:pPr lvl="1"/>
            <a:r>
              <a:rPr lang="en-CA" i="1" dirty="0" err="1"/>
              <a:t>martureo</a:t>
            </a:r>
            <a:r>
              <a:rPr lang="en-CA" dirty="0"/>
              <a:t>  - to be a witness</a:t>
            </a:r>
          </a:p>
          <a:p>
            <a:pPr lvl="1"/>
            <a:endParaRPr lang="en-CA" dirty="0"/>
          </a:p>
        </p:txBody>
      </p:sp>
    </p:spTree>
    <p:extLst>
      <p:ext uri="{BB962C8B-B14F-4D97-AF65-F5344CB8AC3E}">
        <p14:creationId xmlns:p14="http://schemas.microsoft.com/office/powerpoint/2010/main" val="6494789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Elders</a:t>
            </a:r>
          </a:p>
        </p:txBody>
      </p:sp>
      <p:sp>
        <p:nvSpPr>
          <p:cNvPr id="3" name="Content Placeholder 2"/>
          <p:cNvSpPr>
            <a:spLocks noGrp="1"/>
          </p:cNvSpPr>
          <p:nvPr>
            <p:ph idx="1"/>
          </p:nvPr>
        </p:nvSpPr>
        <p:spPr>
          <a:noFill/>
        </p:spPr>
        <p:txBody>
          <a:bodyPr>
            <a:normAutofit/>
          </a:bodyPr>
          <a:lstStyle/>
          <a:p>
            <a:r>
              <a:rPr lang="en-CA" dirty="0"/>
              <a:t>1 Timothy 3</a:t>
            </a:r>
          </a:p>
          <a:p>
            <a:pPr marL="457200" lvl="1" indent="0">
              <a:buNone/>
            </a:pPr>
            <a:r>
              <a:rPr lang="en-CA" baseline="30000" dirty="0"/>
              <a:t>2 </a:t>
            </a:r>
            <a:r>
              <a:rPr lang="en-CA" dirty="0"/>
              <a:t>Therefore an overseer must be </a:t>
            </a:r>
            <a:r>
              <a:rPr lang="en-CA" dirty="0">
                <a:solidFill>
                  <a:srgbClr val="FF0000"/>
                </a:solidFill>
              </a:rPr>
              <a:t>above reproach </a:t>
            </a:r>
            <a:r>
              <a:rPr lang="en-CA" dirty="0"/>
              <a:t>…  </a:t>
            </a:r>
            <a:r>
              <a:rPr lang="en-CA" baseline="30000" dirty="0"/>
              <a:t>7 </a:t>
            </a:r>
            <a:r>
              <a:rPr lang="en-CA" dirty="0"/>
              <a:t>Moreover, he must be </a:t>
            </a:r>
            <a:r>
              <a:rPr lang="en-CA" dirty="0">
                <a:solidFill>
                  <a:srgbClr val="FF0000"/>
                </a:solidFill>
              </a:rPr>
              <a:t>well thought of by outsiders</a:t>
            </a:r>
            <a:r>
              <a:rPr lang="en-CA" dirty="0"/>
              <a:t>, so that he may not fall into disgrace, into a snare of the devil.</a:t>
            </a:r>
          </a:p>
          <a:p>
            <a:pPr lvl="1"/>
            <a:endParaRPr lang="en-CA" dirty="0"/>
          </a:p>
        </p:txBody>
      </p:sp>
    </p:spTree>
    <p:extLst>
      <p:ext uri="{BB962C8B-B14F-4D97-AF65-F5344CB8AC3E}">
        <p14:creationId xmlns:p14="http://schemas.microsoft.com/office/powerpoint/2010/main" val="309162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pattFill prst="ltHorz">
          <a:fgClr>
            <a:srgbClr val="FFFF00"/>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Widows</a:t>
            </a:r>
          </a:p>
        </p:txBody>
      </p:sp>
      <p:sp>
        <p:nvSpPr>
          <p:cNvPr id="3" name="Content Placeholder 2"/>
          <p:cNvSpPr>
            <a:spLocks noGrp="1"/>
          </p:cNvSpPr>
          <p:nvPr>
            <p:ph idx="1"/>
          </p:nvPr>
        </p:nvSpPr>
        <p:spPr/>
        <p:txBody>
          <a:bodyPr>
            <a:normAutofit fontScale="92500" lnSpcReduction="20000"/>
          </a:bodyPr>
          <a:lstStyle/>
          <a:p>
            <a:pPr marL="0" indent="0">
              <a:buNone/>
            </a:pPr>
            <a:r>
              <a:rPr lang="en-CA" dirty="0"/>
              <a:t>1 Timothy 5:9-10 (Phillips)</a:t>
            </a:r>
          </a:p>
          <a:p>
            <a:pPr marL="0" indent="0">
              <a:buNone/>
            </a:pPr>
            <a:r>
              <a:rPr lang="en-CA" dirty="0"/>
              <a:t>Widows for your church list should be at least sixty years of age, should have had only one husband and have a well-founded reputation for having lived a good life. Some such questions as these should be asked:—has she brought up her children well, has she been hospitable to strangers, has she been willing to serve fellow-Christians in menial ways, has she relieved those in distress, has she, in a word, conscientiously done all the good she can?</a:t>
            </a:r>
          </a:p>
        </p:txBody>
      </p:sp>
    </p:spTree>
    <p:extLst>
      <p:ext uri="{BB962C8B-B14F-4D97-AF65-F5344CB8AC3E}">
        <p14:creationId xmlns:p14="http://schemas.microsoft.com/office/powerpoint/2010/main" val="2083638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pattFill prst="pct5">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Dorcas</a:t>
            </a:r>
          </a:p>
        </p:txBody>
      </p:sp>
      <p:sp>
        <p:nvSpPr>
          <p:cNvPr id="3" name="Content Placeholder 2"/>
          <p:cNvSpPr>
            <a:spLocks noGrp="1"/>
          </p:cNvSpPr>
          <p:nvPr>
            <p:ph idx="1"/>
          </p:nvPr>
        </p:nvSpPr>
        <p:spPr/>
        <p:txBody>
          <a:bodyPr/>
          <a:lstStyle/>
          <a:p>
            <a:r>
              <a:rPr lang="en-CA" dirty="0"/>
              <a:t>Acts 9:36</a:t>
            </a:r>
          </a:p>
          <a:p>
            <a:pPr lvl="1"/>
            <a:r>
              <a:rPr lang="en-CA" dirty="0"/>
              <a:t>This woman was full of good works and </a:t>
            </a:r>
            <a:r>
              <a:rPr lang="en-CA" dirty="0" err="1"/>
              <a:t>almsdeeds</a:t>
            </a:r>
            <a:r>
              <a:rPr lang="en-CA" dirty="0"/>
              <a:t> which she did (KJV)</a:t>
            </a:r>
          </a:p>
          <a:p>
            <a:pPr lvl="1"/>
            <a:r>
              <a:rPr lang="en-CA" dirty="0"/>
              <a:t>She was full of good works and acts of charity (ESV)</a:t>
            </a:r>
          </a:p>
        </p:txBody>
      </p:sp>
    </p:spTree>
    <p:extLst>
      <p:ext uri="{BB962C8B-B14F-4D97-AF65-F5344CB8AC3E}">
        <p14:creationId xmlns:p14="http://schemas.microsoft.com/office/powerpoint/2010/main" val="32904382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pattFill prst="smGrid">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Timothy</a:t>
            </a:r>
          </a:p>
        </p:txBody>
      </p:sp>
      <p:sp>
        <p:nvSpPr>
          <p:cNvPr id="3" name="Content Placeholder 2"/>
          <p:cNvSpPr>
            <a:spLocks noGrp="1"/>
          </p:cNvSpPr>
          <p:nvPr>
            <p:ph idx="1"/>
          </p:nvPr>
        </p:nvSpPr>
        <p:spPr/>
        <p:txBody>
          <a:bodyPr/>
          <a:lstStyle/>
          <a:p>
            <a:r>
              <a:rPr lang="en-CA" dirty="0"/>
              <a:t>Acts 16</a:t>
            </a:r>
          </a:p>
          <a:p>
            <a:pPr marL="0" indent="0">
              <a:buNone/>
            </a:pPr>
            <a:r>
              <a:rPr lang="en-CA" baseline="30000" dirty="0"/>
              <a:t>1 </a:t>
            </a:r>
            <a:r>
              <a:rPr lang="en-CA" dirty="0"/>
              <a:t>Paul came also to </a:t>
            </a:r>
            <a:r>
              <a:rPr lang="en-CA" dirty="0" err="1"/>
              <a:t>Derbe</a:t>
            </a:r>
            <a:r>
              <a:rPr lang="en-CA" dirty="0"/>
              <a:t> and to </a:t>
            </a:r>
            <a:r>
              <a:rPr lang="en-CA" dirty="0" err="1"/>
              <a:t>Lystra</a:t>
            </a:r>
            <a:r>
              <a:rPr lang="en-CA" dirty="0"/>
              <a:t>. A disciple was there, named Timothy, the son of a Jewish woman who was a believer, but his father was a Greek.</a:t>
            </a:r>
          </a:p>
          <a:p>
            <a:pPr marL="0" indent="0">
              <a:buNone/>
            </a:pPr>
            <a:r>
              <a:rPr lang="en-CA" baseline="30000" dirty="0"/>
              <a:t>2 </a:t>
            </a:r>
            <a:r>
              <a:rPr lang="en-CA" dirty="0"/>
              <a:t>He was well spoken of by the brothers at </a:t>
            </a:r>
            <a:r>
              <a:rPr lang="en-CA" dirty="0" err="1"/>
              <a:t>Lystra</a:t>
            </a:r>
            <a:r>
              <a:rPr lang="en-CA" dirty="0"/>
              <a:t> and </a:t>
            </a:r>
            <a:r>
              <a:rPr lang="en-CA" dirty="0" err="1"/>
              <a:t>Iconium</a:t>
            </a:r>
            <a:r>
              <a:rPr lang="en-CA" dirty="0"/>
              <a:t>. </a:t>
            </a:r>
          </a:p>
          <a:p>
            <a:endParaRPr lang="en-CA" dirty="0"/>
          </a:p>
          <a:p>
            <a:pPr lvl="1"/>
            <a:endParaRPr lang="en-CA" dirty="0"/>
          </a:p>
        </p:txBody>
      </p:sp>
    </p:spTree>
    <p:extLst>
      <p:ext uri="{BB962C8B-B14F-4D97-AF65-F5344CB8AC3E}">
        <p14:creationId xmlns:p14="http://schemas.microsoft.com/office/powerpoint/2010/main" val="201806848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9966">
            <a:alpha val="58824"/>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92AC-6723-435C-88B5-DCAC9AECE1FF}"/>
              </a:ext>
            </a:extLst>
          </p:cNvPr>
          <p:cNvSpPr>
            <a:spLocks noGrp="1"/>
          </p:cNvSpPr>
          <p:nvPr>
            <p:ph type="title"/>
          </p:nvPr>
        </p:nvSpPr>
        <p:spPr/>
        <p:txBody>
          <a:bodyPr/>
          <a:lstStyle/>
          <a:p>
            <a:r>
              <a:rPr lang="en-CA" dirty="0"/>
              <a:t>Demetrius</a:t>
            </a:r>
          </a:p>
        </p:txBody>
      </p:sp>
      <p:sp>
        <p:nvSpPr>
          <p:cNvPr id="3" name="Content Placeholder 2">
            <a:extLst>
              <a:ext uri="{FF2B5EF4-FFF2-40B4-BE49-F238E27FC236}">
                <a16:creationId xmlns:a16="http://schemas.microsoft.com/office/drawing/2014/main" id="{8F578768-A834-44E7-B8DA-5692CE933C24}"/>
              </a:ext>
            </a:extLst>
          </p:cNvPr>
          <p:cNvSpPr>
            <a:spLocks noGrp="1"/>
          </p:cNvSpPr>
          <p:nvPr>
            <p:ph idx="1"/>
          </p:nvPr>
        </p:nvSpPr>
        <p:spPr/>
        <p:txBody>
          <a:bodyPr/>
          <a:lstStyle/>
          <a:p>
            <a:r>
              <a:rPr lang="en-CA" dirty="0"/>
              <a:t>III John</a:t>
            </a:r>
          </a:p>
          <a:p>
            <a:r>
              <a:rPr lang="en-CA" dirty="0"/>
              <a:t>Demetrius hath good report of all men, and of the truth itself: yea, and we also bear record; and ye know that our record is true.</a:t>
            </a:r>
          </a:p>
        </p:txBody>
      </p:sp>
    </p:spTree>
    <p:extLst>
      <p:ext uri="{BB962C8B-B14F-4D97-AF65-F5344CB8AC3E}">
        <p14:creationId xmlns:p14="http://schemas.microsoft.com/office/powerpoint/2010/main" val="375077060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Israel – in the past</a:t>
            </a:r>
          </a:p>
        </p:txBody>
      </p:sp>
      <p:sp>
        <p:nvSpPr>
          <p:cNvPr id="3" name="Content Placeholder 2"/>
          <p:cNvSpPr>
            <a:spLocks noGrp="1"/>
          </p:cNvSpPr>
          <p:nvPr>
            <p:ph idx="1"/>
          </p:nvPr>
        </p:nvSpPr>
        <p:spPr/>
        <p:txBody>
          <a:bodyPr>
            <a:normAutofit/>
          </a:bodyPr>
          <a:lstStyle/>
          <a:p>
            <a:pPr marL="457200" lvl="1" indent="0">
              <a:buNone/>
            </a:pPr>
            <a:r>
              <a:rPr lang="en-CA" dirty="0"/>
              <a:t>Joshua 2:9-10 – And she said unto the men, I know that the </a:t>
            </a:r>
            <a:r>
              <a:rPr lang="en-CA" cap="small" dirty="0"/>
              <a:t>Lord</a:t>
            </a:r>
            <a:r>
              <a:rPr lang="en-CA" dirty="0"/>
              <a:t> hath given you the land, and that your terror is fallen upon us, and that all the inhabitants of the land faint because of you.  </a:t>
            </a:r>
          </a:p>
          <a:p>
            <a:pPr marL="457200" lvl="1" indent="0">
              <a:buNone/>
            </a:pPr>
            <a:r>
              <a:rPr lang="en-CA" dirty="0"/>
              <a:t>For we have heard how the </a:t>
            </a:r>
            <a:r>
              <a:rPr lang="en-CA" cap="small" dirty="0"/>
              <a:t>Lord</a:t>
            </a:r>
            <a:r>
              <a:rPr lang="en-CA" dirty="0"/>
              <a:t> dried up the water of the Red sea for you, when ye came out of Egypt; and what ye did unto the two kings of the Amorites, that were on the other side Jordan, </a:t>
            </a:r>
            <a:r>
              <a:rPr lang="en-CA" dirty="0" err="1"/>
              <a:t>Sihon</a:t>
            </a:r>
            <a:r>
              <a:rPr lang="en-CA" dirty="0"/>
              <a:t> and </a:t>
            </a:r>
            <a:r>
              <a:rPr lang="en-CA" dirty="0" err="1"/>
              <a:t>Og</a:t>
            </a:r>
            <a:r>
              <a:rPr lang="en-CA" dirty="0"/>
              <a:t>, whom ye utterly destroyed.</a:t>
            </a:r>
          </a:p>
          <a:p>
            <a:pPr lvl="1"/>
            <a:endParaRPr lang="en-CA" dirty="0"/>
          </a:p>
        </p:txBody>
      </p:sp>
    </p:spTree>
    <p:extLst>
      <p:ext uri="{BB962C8B-B14F-4D97-AF65-F5344CB8AC3E}">
        <p14:creationId xmlns:p14="http://schemas.microsoft.com/office/powerpoint/2010/main" val="224406685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Israel – in the future</a:t>
            </a:r>
          </a:p>
        </p:txBody>
      </p:sp>
      <p:sp>
        <p:nvSpPr>
          <p:cNvPr id="3" name="Content Placeholder 2"/>
          <p:cNvSpPr>
            <a:spLocks noGrp="1"/>
          </p:cNvSpPr>
          <p:nvPr>
            <p:ph idx="1"/>
          </p:nvPr>
        </p:nvSpPr>
        <p:spPr/>
        <p:txBody>
          <a:bodyPr/>
          <a:lstStyle/>
          <a:p>
            <a:pPr marL="457200" lvl="1" indent="0">
              <a:buNone/>
            </a:pPr>
            <a:r>
              <a:rPr lang="en-CA" dirty="0" err="1"/>
              <a:t>Zech</a:t>
            </a:r>
            <a:r>
              <a:rPr lang="en-CA" dirty="0"/>
              <a:t> 8:23 - Thus </a:t>
            </a:r>
            <a:r>
              <a:rPr lang="en-CA" dirty="0" err="1"/>
              <a:t>saith</a:t>
            </a:r>
            <a:r>
              <a:rPr lang="en-CA" dirty="0"/>
              <a:t> the </a:t>
            </a:r>
            <a:r>
              <a:rPr lang="en-CA" cap="small" dirty="0"/>
              <a:t>Lord</a:t>
            </a:r>
            <a:r>
              <a:rPr lang="en-CA" dirty="0"/>
              <a:t> of hosts; In those days it shall come to pass, that ten men shall take hold out of all languages of the nations, even shall take hold of the skirt of him that is a Jew, saying, We will go with you: for we have heard that God is with you.</a:t>
            </a:r>
          </a:p>
        </p:txBody>
      </p:sp>
    </p:spTree>
    <p:extLst>
      <p:ext uri="{BB962C8B-B14F-4D97-AF65-F5344CB8AC3E}">
        <p14:creationId xmlns:p14="http://schemas.microsoft.com/office/powerpoint/2010/main" val="171139156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pattFill prst="ltDnDiag">
          <a:fgClr>
            <a:srgbClr val="5CD07A"/>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Nabal</a:t>
            </a:r>
            <a:endParaRPr lang="en-CA" dirty="0"/>
          </a:p>
        </p:txBody>
      </p:sp>
      <p:sp>
        <p:nvSpPr>
          <p:cNvPr id="3" name="Content Placeholder 2"/>
          <p:cNvSpPr>
            <a:spLocks noGrp="1"/>
          </p:cNvSpPr>
          <p:nvPr>
            <p:ph idx="1"/>
          </p:nvPr>
        </p:nvSpPr>
        <p:spPr/>
        <p:txBody>
          <a:bodyPr>
            <a:normAutofit fontScale="85000" lnSpcReduction="20000"/>
          </a:bodyPr>
          <a:lstStyle/>
          <a:p>
            <a:r>
              <a:rPr lang="en-CA" dirty="0"/>
              <a:t>1 Sam 25:3 … but the man was churlish and evil in his doings</a:t>
            </a:r>
          </a:p>
          <a:p>
            <a:endParaRPr lang="en-CA" dirty="0"/>
          </a:p>
          <a:p>
            <a:r>
              <a:rPr lang="en-CA" dirty="0"/>
              <a:t>David asked for leftovers for him and his men, since it was a feast day (and </a:t>
            </a:r>
            <a:r>
              <a:rPr lang="en-CA" dirty="0" err="1"/>
              <a:t>Nabal</a:t>
            </a:r>
            <a:r>
              <a:rPr lang="en-CA" dirty="0"/>
              <a:t> was very rich)</a:t>
            </a:r>
          </a:p>
          <a:p>
            <a:endParaRPr lang="en-CA" dirty="0"/>
          </a:p>
          <a:p>
            <a:r>
              <a:rPr lang="en-CA" dirty="0" err="1"/>
              <a:t>Nabal</a:t>
            </a:r>
            <a:r>
              <a:rPr lang="en-CA" dirty="0"/>
              <a:t>: </a:t>
            </a:r>
            <a:r>
              <a:rPr lang="en-CA" baseline="30000" dirty="0"/>
              <a:t>10</a:t>
            </a:r>
            <a:r>
              <a:rPr lang="en-CA" dirty="0"/>
              <a:t>“Who is David? Who is the son of Jesse? There are many servants these days who are breaking away from their masters. </a:t>
            </a:r>
            <a:r>
              <a:rPr lang="en-CA" baseline="30000" dirty="0"/>
              <a:t>11 </a:t>
            </a:r>
            <a:r>
              <a:rPr lang="en-CA" dirty="0"/>
              <a:t>Shall I take my bread and my water and my meat that I have killed for my shearers and give it to men who come from I do not know where?</a:t>
            </a:r>
          </a:p>
        </p:txBody>
      </p:sp>
    </p:spTree>
    <p:extLst>
      <p:ext uri="{BB962C8B-B14F-4D97-AF65-F5344CB8AC3E}">
        <p14:creationId xmlns:p14="http://schemas.microsoft.com/office/powerpoint/2010/main" val="3694627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CA" dirty="0"/>
              <a:t>DNA</a:t>
            </a:r>
          </a:p>
        </p:txBody>
      </p:sp>
      <p:sp>
        <p:nvSpPr>
          <p:cNvPr id="3" name="Content Placeholder 2"/>
          <p:cNvSpPr>
            <a:spLocks noGrp="1"/>
          </p:cNvSpPr>
          <p:nvPr>
            <p:ph idx="1"/>
          </p:nvPr>
        </p:nvSpPr>
        <p:spPr>
          <a:xfrm>
            <a:off x="467544" y="1340768"/>
            <a:ext cx="8229600" cy="4525963"/>
          </a:xfrm>
        </p:spPr>
        <p:txBody>
          <a:bodyPr/>
          <a:lstStyle/>
          <a:p>
            <a:r>
              <a:rPr lang="en-CA" dirty="0"/>
              <a:t>“major packaging”</a:t>
            </a:r>
          </a:p>
          <a:p>
            <a:r>
              <a:rPr lang="en-CA" dirty="0"/>
              <a:t>vast quantities of compressed information in something so miniature (a cell’s nucleus) that 10,000 nuclei will fit on the head of a pin</a:t>
            </a:r>
          </a:p>
          <a:p>
            <a:r>
              <a:rPr lang="en-CA" dirty="0"/>
              <a:t>6 feet of DNA in every nucleus of every cell</a:t>
            </a:r>
          </a:p>
          <a:p>
            <a:endParaRPr lang="en-CA" dirty="0"/>
          </a:p>
        </p:txBody>
      </p:sp>
    </p:spTree>
    <p:extLst>
      <p:ext uri="{BB962C8B-B14F-4D97-AF65-F5344CB8AC3E}">
        <p14:creationId xmlns:p14="http://schemas.microsoft.com/office/powerpoint/2010/main" val="217230951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pattFill prst="trellis">
          <a:fgClr>
            <a:schemeClr val="bg2">
              <a:lumMod val="9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Moses</a:t>
            </a:r>
          </a:p>
        </p:txBody>
      </p:sp>
      <p:sp>
        <p:nvSpPr>
          <p:cNvPr id="3" name="Content Placeholder 2"/>
          <p:cNvSpPr>
            <a:spLocks noGrp="1"/>
          </p:cNvSpPr>
          <p:nvPr>
            <p:ph idx="1"/>
          </p:nvPr>
        </p:nvSpPr>
        <p:spPr/>
        <p:txBody>
          <a:bodyPr/>
          <a:lstStyle/>
          <a:p>
            <a:r>
              <a:rPr lang="en-CA" dirty="0"/>
              <a:t>Exodus 2:14</a:t>
            </a:r>
          </a:p>
          <a:p>
            <a:pPr marL="0" indent="0">
              <a:buNone/>
            </a:pPr>
            <a:r>
              <a:rPr lang="en-CA" baseline="30000" dirty="0"/>
              <a:t>14 </a:t>
            </a:r>
            <a:r>
              <a:rPr lang="en-CA" dirty="0"/>
              <a:t>Then he said, “Who made you a prince and a judge over us? Do you intend to kill me as you killed the Egyptian?”</a:t>
            </a:r>
          </a:p>
          <a:p>
            <a:pPr marL="0" indent="0">
              <a:buNone/>
            </a:pPr>
            <a:r>
              <a:rPr lang="en-CA" dirty="0"/>
              <a:t>So Moses feared and said, “Surely this thing is known!” </a:t>
            </a:r>
          </a:p>
          <a:p>
            <a:pPr lvl="1"/>
            <a:endParaRPr lang="en-CA" dirty="0"/>
          </a:p>
        </p:txBody>
      </p:sp>
    </p:spTree>
    <p:extLst>
      <p:ext uri="{BB962C8B-B14F-4D97-AF65-F5344CB8AC3E}">
        <p14:creationId xmlns:p14="http://schemas.microsoft.com/office/powerpoint/2010/main" val="36052796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Slander</a:t>
            </a:r>
          </a:p>
        </p:txBody>
      </p:sp>
      <p:sp>
        <p:nvSpPr>
          <p:cNvPr id="3" name="Content Placeholder 2"/>
          <p:cNvSpPr>
            <a:spLocks noGrp="1"/>
          </p:cNvSpPr>
          <p:nvPr>
            <p:ph idx="1"/>
          </p:nvPr>
        </p:nvSpPr>
        <p:spPr/>
        <p:txBody>
          <a:bodyPr/>
          <a:lstStyle/>
          <a:p>
            <a:r>
              <a:rPr lang="en-CA" dirty="0"/>
              <a:t>malicious and/or lying words that can destroy a good reputation</a:t>
            </a:r>
          </a:p>
          <a:p>
            <a:pPr lvl="1"/>
            <a:r>
              <a:rPr lang="en-CA" dirty="0"/>
              <a:t>thou shalt not bear false witness (Exodus 20:16)</a:t>
            </a:r>
          </a:p>
          <a:p>
            <a:pPr lvl="1"/>
            <a:r>
              <a:rPr lang="en-CA" dirty="0"/>
              <a:t>whoever spreads slander is a fool (Prov. 10:18)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058666"/>
            <a:ext cx="6192688" cy="2826718"/>
          </a:xfrm>
          <a:prstGeom prst="rect">
            <a:avLst/>
          </a:prstGeom>
        </p:spPr>
      </p:pic>
    </p:spTree>
    <p:extLst>
      <p:ext uri="{BB962C8B-B14F-4D97-AF65-F5344CB8AC3E}">
        <p14:creationId xmlns:p14="http://schemas.microsoft.com/office/powerpoint/2010/main" val="124805445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good name” (reputation)</a:t>
            </a:r>
          </a:p>
        </p:txBody>
      </p:sp>
      <p:sp>
        <p:nvSpPr>
          <p:cNvPr id="3" name="Content Placeholder 2"/>
          <p:cNvSpPr>
            <a:spLocks noGrp="1"/>
          </p:cNvSpPr>
          <p:nvPr>
            <p:ph idx="1"/>
          </p:nvPr>
        </p:nvSpPr>
        <p:spPr/>
        <p:txBody>
          <a:bodyPr/>
          <a:lstStyle/>
          <a:p>
            <a:r>
              <a:rPr lang="en-CA" dirty="0"/>
              <a:t>Who in the Bible had a reputation?</a:t>
            </a:r>
          </a:p>
          <a:p>
            <a:pPr lvl="1"/>
            <a:r>
              <a:rPr lang="en-CA" dirty="0"/>
              <a:t>how does someone get a reputation?</a:t>
            </a:r>
          </a:p>
          <a:p>
            <a:pPr lvl="2"/>
            <a:r>
              <a:rPr lang="en-CA" dirty="0">
                <a:solidFill>
                  <a:srgbClr val="002060"/>
                </a:solidFill>
              </a:rPr>
              <a:t>Consistent pattern of behaviour</a:t>
            </a:r>
          </a:p>
          <a:p>
            <a:pPr lvl="1"/>
            <a:r>
              <a:rPr lang="en-CA" dirty="0"/>
              <a:t>why is having a (good) reputation important?</a:t>
            </a:r>
          </a:p>
          <a:p>
            <a:pPr lvl="2"/>
            <a:r>
              <a:rPr lang="en-CA" dirty="0">
                <a:solidFill>
                  <a:srgbClr val="002060"/>
                </a:solidFill>
              </a:rPr>
              <a:t>we are ambassadors for Christ (II Cor. 5:20)</a:t>
            </a:r>
          </a:p>
          <a:p>
            <a:pPr lvl="2"/>
            <a:r>
              <a:rPr lang="en-CA" dirty="0">
                <a:solidFill>
                  <a:srgbClr val="002060"/>
                </a:solidFill>
              </a:rPr>
              <a:t>God esteems someone’s character much more than their wealth</a:t>
            </a:r>
          </a:p>
          <a:p>
            <a:pPr lvl="2"/>
            <a:r>
              <a:rPr lang="en-CA" dirty="0">
                <a:solidFill>
                  <a:srgbClr val="002060"/>
                </a:solidFill>
              </a:rPr>
              <a:t>more satisfying relationships</a:t>
            </a:r>
          </a:p>
        </p:txBody>
      </p:sp>
    </p:spTree>
    <p:extLst>
      <p:ext uri="{BB962C8B-B14F-4D97-AF65-F5344CB8AC3E}">
        <p14:creationId xmlns:p14="http://schemas.microsoft.com/office/powerpoint/2010/main" val="207325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Can a reputation be reversed?</a:t>
            </a:r>
          </a:p>
        </p:txBody>
      </p:sp>
      <p:sp>
        <p:nvSpPr>
          <p:cNvPr id="3" name="Content Placeholder 2"/>
          <p:cNvSpPr>
            <a:spLocks noGrp="1"/>
          </p:cNvSpPr>
          <p:nvPr>
            <p:ph idx="1"/>
          </p:nvPr>
        </p:nvSpPr>
        <p:spPr/>
        <p:txBody>
          <a:bodyPr>
            <a:normAutofit lnSpcReduction="10000"/>
          </a:bodyPr>
          <a:lstStyle/>
          <a:p>
            <a:r>
              <a:rPr lang="en-CA" dirty="0" err="1"/>
              <a:t>good</a:t>
            </a:r>
            <a:r>
              <a:rPr lang="en-CA" dirty="0" err="1">
                <a:latin typeface="Arial"/>
                <a:cs typeface="Arial"/>
              </a:rPr>
              <a:t>→</a:t>
            </a:r>
            <a:r>
              <a:rPr lang="en-CA" dirty="0" err="1"/>
              <a:t>bad</a:t>
            </a:r>
            <a:r>
              <a:rPr lang="en-CA" dirty="0"/>
              <a:t> or </a:t>
            </a:r>
            <a:r>
              <a:rPr lang="en-CA" dirty="0" err="1"/>
              <a:t>bad</a:t>
            </a:r>
            <a:r>
              <a:rPr lang="en-CA" dirty="0" err="1">
                <a:latin typeface="Arial"/>
                <a:cs typeface="Arial"/>
              </a:rPr>
              <a:t>→</a:t>
            </a:r>
            <a:r>
              <a:rPr lang="en-CA" dirty="0" err="1"/>
              <a:t>good</a:t>
            </a:r>
            <a:r>
              <a:rPr lang="en-CA" dirty="0"/>
              <a:t>?</a:t>
            </a:r>
          </a:p>
          <a:p>
            <a:endParaRPr lang="en-CA" dirty="0"/>
          </a:p>
          <a:p>
            <a:r>
              <a:rPr lang="en-CA" dirty="0" err="1"/>
              <a:t>good</a:t>
            </a:r>
            <a:r>
              <a:rPr lang="en-CA" dirty="0" err="1">
                <a:latin typeface="Arial"/>
                <a:cs typeface="Arial"/>
              </a:rPr>
              <a:t>→</a:t>
            </a:r>
            <a:r>
              <a:rPr lang="en-CA" dirty="0" err="1"/>
              <a:t>bad</a:t>
            </a:r>
            <a:r>
              <a:rPr lang="en-CA" dirty="0"/>
              <a:t> </a:t>
            </a:r>
          </a:p>
          <a:p>
            <a:pPr lvl="1"/>
            <a:r>
              <a:rPr lang="en-CA" dirty="0" err="1"/>
              <a:t>Rehoboam</a:t>
            </a:r>
            <a:endParaRPr lang="en-CA" dirty="0"/>
          </a:p>
          <a:p>
            <a:pPr lvl="1"/>
            <a:r>
              <a:rPr lang="en-CA" dirty="0"/>
              <a:t>forsook the wise counsel of the elders</a:t>
            </a:r>
          </a:p>
          <a:p>
            <a:pPr marL="457200" lvl="1" indent="0">
              <a:buNone/>
            </a:pPr>
            <a:endParaRPr lang="en-CA" dirty="0"/>
          </a:p>
          <a:p>
            <a:r>
              <a:rPr lang="en-CA" dirty="0" err="1"/>
              <a:t>bad</a:t>
            </a:r>
            <a:r>
              <a:rPr lang="en-CA" dirty="0" err="1">
                <a:latin typeface="Arial"/>
                <a:cs typeface="Arial"/>
              </a:rPr>
              <a:t>→</a:t>
            </a:r>
            <a:r>
              <a:rPr lang="en-CA" dirty="0" err="1"/>
              <a:t>good</a:t>
            </a:r>
            <a:r>
              <a:rPr lang="en-CA" dirty="0"/>
              <a:t>?</a:t>
            </a:r>
          </a:p>
          <a:p>
            <a:pPr lvl="1"/>
            <a:r>
              <a:rPr lang="en-CA" dirty="0"/>
              <a:t>Saul / Paul</a:t>
            </a:r>
          </a:p>
          <a:p>
            <a:pPr lvl="1"/>
            <a:r>
              <a:rPr lang="en-CA" dirty="0"/>
              <a:t>pre- and post-conversion</a:t>
            </a:r>
          </a:p>
        </p:txBody>
      </p:sp>
    </p:spTree>
    <p:extLst>
      <p:ext uri="{BB962C8B-B14F-4D97-AF65-F5344CB8AC3E}">
        <p14:creationId xmlns:p14="http://schemas.microsoft.com/office/powerpoint/2010/main" val="23399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Do you know what your reputation is?</a:t>
            </a:r>
          </a:p>
        </p:txBody>
      </p:sp>
      <p:sp>
        <p:nvSpPr>
          <p:cNvPr id="3" name="Content Placeholder 2"/>
          <p:cNvSpPr>
            <a:spLocks noGrp="1"/>
          </p:cNvSpPr>
          <p:nvPr>
            <p:ph sz="half" idx="1"/>
          </p:nvPr>
        </p:nvSpPr>
        <p:spPr>
          <a:xfrm>
            <a:off x="457200" y="1600200"/>
            <a:ext cx="3250704" cy="4525963"/>
          </a:xfrm>
        </p:spPr>
        <p:txBody>
          <a:bodyPr>
            <a:normAutofit/>
          </a:bodyPr>
          <a:lstStyle/>
          <a:p>
            <a:r>
              <a:rPr lang="en-CA" dirty="0"/>
              <a:t>probably not</a:t>
            </a:r>
          </a:p>
          <a:p>
            <a:r>
              <a:rPr lang="en-CA" dirty="0"/>
              <a:t>why not find out something that can be improved?</a:t>
            </a:r>
          </a:p>
        </p:txBody>
      </p:sp>
      <p:pic>
        <p:nvPicPr>
          <p:cNvPr id="4098" name="Picture 2" descr="Image result for whispering behind b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55" y="1700808"/>
            <a:ext cx="4635599"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2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a good  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9" y="2060848"/>
            <a:ext cx="9187224"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97296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a:t>
            </a:r>
          </a:p>
        </p:txBody>
      </p:sp>
      <p:sp>
        <p:nvSpPr>
          <p:cNvPr id="3" name="Content Placeholder 2"/>
          <p:cNvSpPr>
            <a:spLocks noGrp="1"/>
          </p:cNvSpPr>
          <p:nvPr>
            <p:ph sz="half" idx="1"/>
          </p:nvPr>
        </p:nvSpPr>
        <p:spPr/>
        <p:txBody>
          <a:bodyPr>
            <a:normAutofit fontScale="85000" lnSpcReduction="20000"/>
          </a:bodyPr>
          <a:lstStyle/>
          <a:p>
            <a:r>
              <a:rPr lang="en-CA" dirty="0"/>
              <a:t>Stand in awe and sin not</a:t>
            </a:r>
          </a:p>
          <a:p>
            <a:r>
              <a:rPr lang="en-CA" dirty="0"/>
              <a:t>Abounding in thanksgiving</a:t>
            </a:r>
          </a:p>
          <a:p>
            <a:r>
              <a:rPr lang="en-CA" dirty="0"/>
              <a:t>Go and sin no more</a:t>
            </a:r>
          </a:p>
          <a:p>
            <a:r>
              <a:rPr lang="en-CA" dirty="0"/>
              <a:t>For out of the abundance of the heart the mouth </a:t>
            </a:r>
            <a:r>
              <a:rPr lang="en-CA" dirty="0" err="1"/>
              <a:t>speaketh</a:t>
            </a:r>
            <a:endParaRPr lang="en-CA" dirty="0"/>
          </a:p>
          <a:p>
            <a:r>
              <a:rPr lang="en-CA" dirty="0"/>
              <a:t>Thou shalt love thy neighbour as thyself</a:t>
            </a:r>
          </a:p>
          <a:p>
            <a:r>
              <a:rPr lang="en-CA" dirty="0"/>
              <a:t>In thee shall all nations be blessed</a:t>
            </a:r>
          </a:p>
          <a:p>
            <a:r>
              <a:rPr lang="en-CA" dirty="0"/>
              <a:t>Cease to do evil; learn to do well</a:t>
            </a:r>
          </a:p>
          <a:p>
            <a:endParaRPr lang="en-CA" dirty="0"/>
          </a:p>
        </p:txBody>
      </p:sp>
      <p:sp>
        <p:nvSpPr>
          <p:cNvPr id="4" name="Content Placeholder 3"/>
          <p:cNvSpPr>
            <a:spLocks noGrp="1"/>
          </p:cNvSpPr>
          <p:nvPr>
            <p:ph sz="half" idx="2"/>
          </p:nvPr>
        </p:nvSpPr>
        <p:spPr/>
        <p:txBody>
          <a:bodyPr>
            <a:normAutofit fontScale="85000" lnSpcReduction="20000"/>
          </a:bodyPr>
          <a:lstStyle/>
          <a:p>
            <a:r>
              <a:rPr lang="en-CA" dirty="0"/>
              <a:t>I shall be satisfied, when I awake, with thy likeness</a:t>
            </a:r>
          </a:p>
          <a:p>
            <a:r>
              <a:rPr lang="en-CA" dirty="0"/>
              <a:t>Death shall be swallowed up in victory</a:t>
            </a:r>
          </a:p>
          <a:p>
            <a:r>
              <a:rPr lang="en-CA" dirty="0"/>
              <a:t>I am the resurrection and the life</a:t>
            </a:r>
          </a:p>
          <a:p>
            <a:r>
              <a:rPr lang="en-CA" dirty="0"/>
              <a:t>All things are possible, but not all things are profitable</a:t>
            </a:r>
          </a:p>
          <a:p>
            <a:r>
              <a:rPr lang="en-CA" dirty="0"/>
              <a:t>A good name</a:t>
            </a:r>
          </a:p>
          <a:p>
            <a:endParaRPr lang="en-CA" dirty="0"/>
          </a:p>
        </p:txBody>
      </p:sp>
    </p:spTree>
    <p:extLst>
      <p:ext uri="{BB962C8B-B14F-4D97-AF65-F5344CB8AC3E}">
        <p14:creationId xmlns:p14="http://schemas.microsoft.com/office/powerpoint/2010/main" val="45993698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Summary</a:t>
            </a:r>
          </a:p>
        </p:txBody>
      </p:sp>
      <p:sp>
        <p:nvSpPr>
          <p:cNvPr id="3" name="Content Placeholder 2"/>
          <p:cNvSpPr>
            <a:spLocks noGrp="1"/>
          </p:cNvSpPr>
          <p:nvPr>
            <p:ph idx="1"/>
          </p:nvPr>
        </p:nvSpPr>
        <p:spPr/>
        <p:txBody>
          <a:bodyPr/>
          <a:lstStyle/>
          <a:p>
            <a:r>
              <a:rPr lang="en-CA" dirty="0">
                <a:solidFill>
                  <a:schemeClr val="bg1"/>
                </a:solidFill>
              </a:rPr>
              <a:t>The Bible is inspired by God</a:t>
            </a:r>
          </a:p>
          <a:p>
            <a:r>
              <a:rPr lang="en-CA" dirty="0">
                <a:solidFill>
                  <a:schemeClr val="bg1"/>
                </a:solidFill>
              </a:rPr>
              <a:t>Many important concepts are condensed in just a few simple words</a:t>
            </a:r>
          </a:p>
          <a:p>
            <a:r>
              <a:rPr lang="en-CA" dirty="0">
                <a:solidFill>
                  <a:schemeClr val="bg1"/>
                </a:solidFill>
              </a:rPr>
              <a:t>Look for more examples of these when you read the Bible</a:t>
            </a:r>
          </a:p>
        </p:txBody>
      </p:sp>
    </p:spTree>
    <p:extLst>
      <p:ext uri="{BB962C8B-B14F-4D97-AF65-F5344CB8AC3E}">
        <p14:creationId xmlns:p14="http://schemas.microsoft.com/office/powerpoint/2010/main" val="11706467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The greatest commandment</a:t>
            </a:r>
          </a:p>
        </p:txBody>
      </p:sp>
      <p:sp>
        <p:nvSpPr>
          <p:cNvPr id="3" name="Content Placeholder 2"/>
          <p:cNvSpPr>
            <a:spLocks noGrp="1"/>
          </p:cNvSpPr>
          <p:nvPr>
            <p:ph idx="1"/>
          </p:nvPr>
        </p:nvSpPr>
        <p:spPr/>
        <p:txBody>
          <a:bodyPr/>
          <a:lstStyle/>
          <a:p>
            <a:r>
              <a:rPr lang="en-CA" dirty="0">
                <a:solidFill>
                  <a:schemeClr val="bg1"/>
                </a:solidFill>
              </a:rPr>
              <a:t>Mark 12:30</a:t>
            </a:r>
          </a:p>
          <a:p>
            <a:pPr lvl="1"/>
            <a:r>
              <a:rPr lang="en-CA" dirty="0">
                <a:solidFill>
                  <a:schemeClr val="bg1"/>
                </a:solidFill>
              </a:rPr>
              <a:t>And thou shalt love the Lord thy God with all thy heart, and with all thy soul, and with all thy min, and with all thy strength: this is the first commandment.</a:t>
            </a:r>
          </a:p>
        </p:txBody>
      </p:sp>
    </p:spTree>
    <p:extLst>
      <p:ext uri="{BB962C8B-B14F-4D97-AF65-F5344CB8AC3E}">
        <p14:creationId xmlns:p14="http://schemas.microsoft.com/office/powerpoint/2010/main" val="1289001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6000" dirty="0"/>
              <a:t>“Spiritual DNA”</a:t>
            </a:r>
          </a:p>
        </p:txBody>
      </p:sp>
      <p:sp>
        <p:nvSpPr>
          <p:cNvPr id="3" name="Subtitle 2"/>
          <p:cNvSpPr>
            <a:spLocks noGrp="1"/>
          </p:cNvSpPr>
          <p:nvPr>
            <p:ph idx="1"/>
          </p:nvPr>
        </p:nvSpPr>
        <p:spPr/>
        <p:txBody>
          <a:bodyPr/>
          <a:lstStyle/>
          <a:p>
            <a:r>
              <a:rPr lang="en-CA" dirty="0">
                <a:solidFill>
                  <a:schemeClr val="tx1"/>
                </a:solidFill>
              </a:rPr>
              <a:t>Information in the </a:t>
            </a:r>
            <a:r>
              <a:rPr lang="en-CA" dirty="0"/>
              <a:t>Bible </a:t>
            </a:r>
            <a:r>
              <a:rPr lang="en-CA" dirty="0">
                <a:solidFill>
                  <a:schemeClr val="tx1"/>
                </a:solidFill>
              </a:rPr>
              <a:t>is also compressed or packaged</a:t>
            </a:r>
          </a:p>
        </p:txBody>
      </p:sp>
    </p:spTree>
    <p:extLst>
      <p:ext uri="{BB962C8B-B14F-4D97-AF65-F5344CB8AC3E}">
        <p14:creationId xmlns:p14="http://schemas.microsoft.com/office/powerpoint/2010/main" val="178616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#1</a:t>
            </a:r>
          </a:p>
        </p:txBody>
      </p:sp>
      <p:sp>
        <p:nvSpPr>
          <p:cNvPr id="3" name="Content Placeholder 2"/>
          <p:cNvSpPr>
            <a:spLocks noGrp="1"/>
          </p:cNvSpPr>
          <p:nvPr>
            <p:ph idx="1"/>
          </p:nvPr>
        </p:nvSpPr>
        <p:spPr/>
        <p:txBody>
          <a:bodyPr/>
          <a:lstStyle/>
          <a:p>
            <a:r>
              <a:rPr lang="en-CA" dirty="0"/>
              <a:t>Psalm 4:4</a:t>
            </a:r>
          </a:p>
          <a:p>
            <a:pPr lvl="1"/>
            <a:r>
              <a:rPr lang="en-CA" dirty="0"/>
              <a:t>Stand in awe, and sin not</a:t>
            </a:r>
          </a:p>
        </p:txBody>
      </p:sp>
    </p:spTree>
    <p:extLst>
      <p:ext uri="{BB962C8B-B14F-4D97-AF65-F5344CB8AC3E}">
        <p14:creationId xmlns:p14="http://schemas.microsoft.com/office/powerpoint/2010/main" val="288015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A527D-65ED-40F8-AB4A-F30BD70C06B9}"/>
              </a:ext>
            </a:extLst>
          </p:cNvPr>
          <p:cNvSpPr>
            <a:spLocks noGrp="1"/>
          </p:cNvSpPr>
          <p:nvPr>
            <p:ph type="title"/>
          </p:nvPr>
        </p:nvSpPr>
        <p:spPr>
          <a:xfrm>
            <a:off x="457200" y="1709936"/>
            <a:ext cx="8435280" cy="1143000"/>
          </a:xfrm>
        </p:spPr>
        <p:txBody>
          <a:bodyPr>
            <a:normAutofit fontScale="90000"/>
          </a:bodyPr>
          <a:lstStyle/>
          <a:p>
            <a:r>
              <a:rPr lang="en-CA" dirty="0">
                <a:solidFill>
                  <a:schemeClr val="bg1"/>
                </a:solidFill>
              </a:rPr>
              <a:t>Stand in awe, and sin not (Psalm 4:4)</a:t>
            </a:r>
          </a:p>
        </p:txBody>
      </p:sp>
    </p:spTree>
    <p:extLst>
      <p:ext uri="{BB962C8B-B14F-4D97-AF65-F5344CB8AC3E}">
        <p14:creationId xmlns:p14="http://schemas.microsoft.com/office/powerpoint/2010/main" val="2927314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79512" y="274638"/>
            <a:ext cx="8784976" cy="1143000"/>
          </a:xfrm>
        </p:spPr>
        <p:txBody>
          <a:bodyPr>
            <a:normAutofit fontScale="90000"/>
          </a:bodyPr>
          <a:lstStyle/>
          <a:p>
            <a:r>
              <a:rPr lang="en-CA" dirty="0"/>
              <a:t>Stand in awe, and sin not (Psalm 4:4)</a:t>
            </a:r>
          </a:p>
        </p:txBody>
      </p:sp>
    </p:spTree>
    <p:extLst>
      <p:ext uri="{BB962C8B-B14F-4D97-AF65-F5344CB8AC3E}">
        <p14:creationId xmlns:p14="http://schemas.microsoft.com/office/powerpoint/2010/main" val="2835798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Constantia" panose="02030602050306030303" pitchFamily="18" charset="0"/>
              </a:rPr>
              <a:t>Spiritual DNA Example #2</a:t>
            </a:r>
          </a:p>
        </p:txBody>
      </p:sp>
      <p:sp>
        <p:nvSpPr>
          <p:cNvPr id="3" name="Content Placeholder 2"/>
          <p:cNvSpPr>
            <a:spLocks noGrp="1"/>
          </p:cNvSpPr>
          <p:nvPr>
            <p:ph idx="1"/>
          </p:nvPr>
        </p:nvSpPr>
        <p:spPr/>
        <p:txBody>
          <a:bodyPr>
            <a:normAutofit/>
          </a:bodyPr>
          <a:lstStyle/>
          <a:p>
            <a:r>
              <a:rPr lang="en-CA" dirty="0">
                <a:latin typeface="Constantia" panose="02030602050306030303" pitchFamily="18" charset="0"/>
              </a:rPr>
              <a:t>Colossians 2:7</a:t>
            </a:r>
          </a:p>
          <a:p>
            <a:pPr lvl="1"/>
            <a:r>
              <a:rPr lang="en-CA" dirty="0">
                <a:latin typeface="Constantia" panose="02030602050306030303" pitchFamily="18" charset="0"/>
              </a:rPr>
              <a:t>Abounding with thanksgiving</a:t>
            </a:r>
          </a:p>
          <a:p>
            <a:pPr marL="457200" lvl="1" indent="0">
              <a:buNone/>
            </a:pPr>
            <a:endParaRPr lang="en-CA" dirty="0"/>
          </a:p>
          <a:p>
            <a:pPr marL="457200" lvl="1" indent="0">
              <a:buNone/>
            </a:pPr>
            <a:endParaRPr lang="en-CA" dirty="0"/>
          </a:p>
        </p:txBody>
      </p:sp>
    </p:spTree>
    <p:extLst>
      <p:ext uri="{BB962C8B-B14F-4D97-AF65-F5344CB8AC3E}">
        <p14:creationId xmlns:p14="http://schemas.microsoft.com/office/powerpoint/2010/main" val="257897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CA" dirty="0"/>
              <a:t>Exercise #2</a:t>
            </a:r>
          </a:p>
        </p:txBody>
      </p:sp>
    </p:spTree>
    <p:extLst>
      <p:ext uri="{BB962C8B-B14F-4D97-AF65-F5344CB8AC3E}">
        <p14:creationId xmlns:p14="http://schemas.microsoft.com/office/powerpoint/2010/main" val="2341062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1000" b="-4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951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Constantia" panose="02030602050306030303" pitchFamily="18" charset="0"/>
              </a:rPr>
              <a:t>Gratitude to God</a:t>
            </a:r>
          </a:p>
        </p:txBody>
      </p:sp>
      <p:sp>
        <p:nvSpPr>
          <p:cNvPr id="3" name="Content Placeholder 2"/>
          <p:cNvSpPr>
            <a:spLocks noGrp="1"/>
          </p:cNvSpPr>
          <p:nvPr>
            <p:ph idx="1"/>
          </p:nvPr>
        </p:nvSpPr>
        <p:spPr/>
        <p:txBody>
          <a:bodyPr>
            <a:normAutofit/>
          </a:bodyPr>
          <a:lstStyle/>
          <a:p>
            <a:r>
              <a:rPr lang="en-CA" dirty="0">
                <a:latin typeface="Constantia" panose="02030602050306030303" pitchFamily="18" charset="0"/>
              </a:rPr>
              <a:t>There is a relationship between gratitude and sin</a:t>
            </a:r>
          </a:p>
          <a:p>
            <a:pPr lvl="1"/>
            <a:r>
              <a:rPr lang="en-CA" dirty="0">
                <a:latin typeface="Constantia" panose="02030602050306030303" pitchFamily="18" charset="0"/>
              </a:rPr>
              <a:t>Romans 1:21 – When they knew God, they glorified him not as God, </a:t>
            </a:r>
            <a:r>
              <a:rPr lang="en-CA" u="sng" dirty="0">
                <a:latin typeface="Constantia" panose="02030602050306030303" pitchFamily="18" charset="0"/>
              </a:rPr>
              <a:t>neither were thankful</a:t>
            </a:r>
            <a:r>
              <a:rPr lang="en-CA" dirty="0">
                <a:latin typeface="Constantia" panose="02030602050306030303" pitchFamily="18" charset="0"/>
              </a:rPr>
              <a:t>; but became vain in their imaginations, and their foolish heart was darkened…</a:t>
            </a:r>
          </a:p>
          <a:p>
            <a:pPr lvl="1"/>
            <a:r>
              <a:rPr lang="en-CA" dirty="0">
                <a:latin typeface="Constantia" panose="02030602050306030303" pitchFamily="18" charset="0"/>
              </a:rPr>
              <a:t>Romans 1:26-31 – list of sinful behaviors</a:t>
            </a:r>
          </a:p>
        </p:txBody>
      </p:sp>
    </p:spTree>
    <p:extLst>
      <p:ext uri="{BB962C8B-B14F-4D97-AF65-F5344CB8AC3E}">
        <p14:creationId xmlns:p14="http://schemas.microsoft.com/office/powerpoint/2010/main" val="64154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How does someone overcome sin?</a:t>
            </a:r>
          </a:p>
        </p:txBody>
      </p:sp>
      <p:sp>
        <p:nvSpPr>
          <p:cNvPr id="3" name="Content Placeholder 2"/>
          <p:cNvSpPr>
            <a:spLocks noGrp="1"/>
          </p:cNvSpPr>
          <p:nvPr>
            <p:ph idx="1"/>
          </p:nvPr>
        </p:nvSpPr>
        <p:spPr/>
        <p:txBody>
          <a:bodyPr/>
          <a:lstStyle/>
          <a:p>
            <a:r>
              <a:rPr lang="en-CA" cap="small" dirty="0"/>
              <a:t>Stand in awe and sin not</a:t>
            </a:r>
          </a:p>
          <a:p>
            <a:r>
              <a:rPr lang="en-CA" cap="small" dirty="0"/>
              <a:t>Abound in thanksgiving</a:t>
            </a:r>
          </a:p>
          <a:p>
            <a:endParaRPr lang="en-CA" cap="small" dirty="0"/>
          </a:p>
          <a:p>
            <a:r>
              <a:rPr lang="en-CA" dirty="0"/>
              <a:t>Very positive motives</a:t>
            </a:r>
          </a:p>
          <a:p>
            <a:r>
              <a:rPr lang="en-CA" dirty="0"/>
              <a:t>Easy to remember</a:t>
            </a:r>
          </a:p>
          <a:p>
            <a:endParaRPr lang="en-CA" dirty="0"/>
          </a:p>
        </p:txBody>
      </p:sp>
    </p:spTree>
    <p:extLst>
      <p:ext uri="{BB962C8B-B14F-4D97-AF65-F5344CB8AC3E}">
        <p14:creationId xmlns:p14="http://schemas.microsoft.com/office/powerpoint/2010/main" val="418223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#3</a:t>
            </a:r>
          </a:p>
        </p:txBody>
      </p:sp>
      <p:sp>
        <p:nvSpPr>
          <p:cNvPr id="3" name="Content Placeholder 2"/>
          <p:cNvSpPr>
            <a:spLocks noGrp="1"/>
          </p:cNvSpPr>
          <p:nvPr>
            <p:ph idx="1"/>
          </p:nvPr>
        </p:nvSpPr>
        <p:spPr/>
        <p:txBody>
          <a:bodyPr/>
          <a:lstStyle/>
          <a:p>
            <a:r>
              <a:rPr lang="en-CA" dirty="0"/>
              <a:t>John 8:11</a:t>
            </a:r>
          </a:p>
          <a:p>
            <a:pPr lvl="1"/>
            <a:r>
              <a:rPr lang="en-CA" dirty="0"/>
              <a:t>Go, and sin no more</a:t>
            </a:r>
          </a:p>
        </p:txBody>
      </p:sp>
    </p:spTree>
    <p:extLst>
      <p:ext uri="{BB962C8B-B14F-4D97-AF65-F5344CB8AC3E}">
        <p14:creationId xmlns:p14="http://schemas.microsoft.com/office/powerpoint/2010/main" val="3333723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p:txBody>
          <a:bodyPr>
            <a:normAutofit/>
          </a:bodyPr>
          <a:lstStyle/>
          <a:p>
            <a:r>
              <a:rPr lang="en-CA" dirty="0"/>
              <a:t>v.4 – a ‘setup’?  (adultery is something done privately)</a:t>
            </a:r>
          </a:p>
          <a:p>
            <a:pPr lvl="1"/>
            <a:r>
              <a:rPr lang="en-CA" dirty="0"/>
              <a:t>no man – only the woman</a:t>
            </a:r>
          </a:p>
        </p:txBody>
      </p:sp>
    </p:spTree>
    <p:extLst>
      <p:ext uri="{BB962C8B-B14F-4D97-AF65-F5344CB8AC3E}">
        <p14:creationId xmlns:p14="http://schemas.microsoft.com/office/powerpoint/2010/main" val="2381144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Background</a:t>
            </a:r>
          </a:p>
        </p:txBody>
      </p:sp>
      <p:sp>
        <p:nvSpPr>
          <p:cNvPr id="3" name="Content Placeholder 2"/>
          <p:cNvSpPr>
            <a:spLocks noGrp="1"/>
          </p:cNvSpPr>
          <p:nvPr>
            <p:ph idx="1"/>
          </p:nvPr>
        </p:nvSpPr>
        <p:spPr/>
        <p:txBody>
          <a:bodyPr>
            <a:normAutofit/>
          </a:bodyPr>
          <a:lstStyle/>
          <a:p>
            <a:r>
              <a:rPr lang="en-CA" dirty="0"/>
              <a:t>v. 6 – a trap</a:t>
            </a:r>
          </a:p>
          <a:p>
            <a:pPr lvl="1"/>
            <a:r>
              <a:rPr lang="en-CA" dirty="0"/>
              <a:t>If Jesus says ‘yes’, he would break Roman law, as only a judge could sentence someone to death</a:t>
            </a:r>
          </a:p>
          <a:p>
            <a:pPr lvl="1"/>
            <a:r>
              <a:rPr lang="en-CA" dirty="0"/>
              <a:t>If Jesus says ‘no’, he would break the Jewish law (Leviticus 20:10; </a:t>
            </a:r>
            <a:r>
              <a:rPr lang="en-CA" dirty="0" err="1"/>
              <a:t>Deut</a:t>
            </a:r>
            <a:r>
              <a:rPr lang="en-CA" dirty="0"/>
              <a:t> 22:22).  He would also contradict his teachings about mercy (see Matt 9:13 &amp; 12:7)</a:t>
            </a:r>
          </a:p>
        </p:txBody>
      </p:sp>
    </p:spTree>
    <p:extLst>
      <p:ext uri="{BB962C8B-B14F-4D97-AF65-F5344CB8AC3E}">
        <p14:creationId xmlns:p14="http://schemas.microsoft.com/office/powerpoint/2010/main" val="4190820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plot thickens</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CA" dirty="0"/>
              <a:t>Jesus has to deal with the adulterous man, otherwise he is not being fair to the adulterous woman</a:t>
            </a:r>
          </a:p>
          <a:p>
            <a:pPr marL="342900" lvl="1" indent="-342900">
              <a:buFont typeface="Arial" panose="020B0604020202020204" pitchFamily="34" charset="0"/>
              <a:buChar char="•"/>
            </a:pPr>
            <a:r>
              <a:rPr lang="en-CA" dirty="0"/>
              <a:t>As well, the law of Moses said that the adulterer and adulteress should be put to death (Lev. 20:10; Deut. 22:22)</a:t>
            </a:r>
          </a:p>
          <a:p>
            <a:pPr marL="742950" lvl="2" indent="-342900"/>
            <a:r>
              <a:rPr lang="en-CA" dirty="0"/>
              <a:t>The scribes &amp; Pharisees were being hypocritical, since they were ignoring the entire commandment by seeking retribution for the woman only</a:t>
            </a:r>
          </a:p>
          <a:p>
            <a:endParaRPr lang="en-CA" dirty="0"/>
          </a:p>
        </p:txBody>
      </p:sp>
    </p:spTree>
    <p:extLst>
      <p:ext uri="{BB962C8B-B14F-4D97-AF65-F5344CB8AC3E}">
        <p14:creationId xmlns:p14="http://schemas.microsoft.com/office/powerpoint/2010/main" val="4108028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Jesus do?</a:t>
            </a:r>
          </a:p>
        </p:txBody>
      </p:sp>
      <p:sp>
        <p:nvSpPr>
          <p:cNvPr id="3" name="Content Placeholder 2"/>
          <p:cNvSpPr>
            <a:spLocks noGrp="1"/>
          </p:cNvSpPr>
          <p:nvPr>
            <p:ph idx="1"/>
          </p:nvPr>
        </p:nvSpPr>
        <p:spPr/>
        <p:txBody>
          <a:bodyPr>
            <a:normAutofit/>
          </a:bodyPr>
          <a:lstStyle/>
          <a:p>
            <a:r>
              <a:rPr lang="en-CA" dirty="0"/>
              <a:t>v. 6 - he wrote on the ground</a:t>
            </a:r>
          </a:p>
          <a:p>
            <a:pPr lvl="1"/>
            <a:r>
              <a:rPr lang="en-CA" dirty="0"/>
              <a:t>cp. Jeremiah 17:13</a:t>
            </a:r>
          </a:p>
          <a:p>
            <a:pPr lvl="1"/>
            <a:r>
              <a:rPr lang="en-CA" dirty="0"/>
              <a:t>the scribes &amp; Pharisees had forsaken God by being hypocritical</a:t>
            </a:r>
          </a:p>
          <a:p>
            <a:pPr marL="457200" lvl="1" indent="0">
              <a:buNone/>
            </a:pPr>
            <a:endParaRPr lang="en-CA" dirty="0"/>
          </a:p>
          <a:p>
            <a:r>
              <a:rPr lang="en-CA" dirty="0"/>
              <a:t>What did Jesus write?</a:t>
            </a:r>
          </a:p>
          <a:p>
            <a:pPr lvl="1"/>
            <a:r>
              <a:rPr lang="en-CA" dirty="0"/>
              <a:t>perhaps the name of the adulterous man</a:t>
            </a:r>
          </a:p>
          <a:p>
            <a:pPr marL="457200" lvl="1" indent="0">
              <a:buNone/>
            </a:pPr>
            <a:endParaRPr lang="en-CA" dirty="0"/>
          </a:p>
        </p:txBody>
      </p:sp>
    </p:spTree>
    <p:extLst>
      <p:ext uri="{BB962C8B-B14F-4D97-AF65-F5344CB8AC3E}">
        <p14:creationId xmlns:p14="http://schemas.microsoft.com/office/powerpoint/2010/main" val="5912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Jesus do?</a:t>
            </a:r>
          </a:p>
        </p:txBody>
      </p:sp>
      <p:sp>
        <p:nvSpPr>
          <p:cNvPr id="3" name="Content Placeholder 2"/>
          <p:cNvSpPr>
            <a:spLocks noGrp="1"/>
          </p:cNvSpPr>
          <p:nvPr>
            <p:ph idx="1"/>
          </p:nvPr>
        </p:nvSpPr>
        <p:spPr/>
        <p:txBody>
          <a:bodyPr>
            <a:normAutofit/>
          </a:bodyPr>
          <a:lstStyle/>
          <a:p>
            <a:r>
              <a:rPr lang="en-CA" dirty="0"/>
              <a:t>v. 7 – He that is without sin among you, let him first cast a stone at her</a:t>
            </a:r>
          </a:p>
          <a:p>
            <a:r>
              <a:rPr lang="en-CA" dirty="0"/>
              <a:t>v. 8 - what did Jesus write?</a:t>
            </a:r>
          </a:p>
          <a:p>
            <a:pPr lvl="1"/>
            <a:r>
              <a:rPr lang="en-CA" dirty="0"/>
              <a:t>Perhaps the names of the scribes &amp; Pharisees</a:t>
            </a:r>
          </a:p>
          <a:p>
            <a:r>
              <a:rPr lang="en-CA" dirty="0"/>
              <a:t>v. 9-10 – the men slunk away, leaving Jesus with the woman</a:t>
            </a:r>
          </a:p>
          <a:p>
            <a:pPr lvl="1"/>
            <a:endParaRPr lang="en-CA" dirty="0"/>
          </a:p>
          <a:p>
            <a:pPr lvl="1"/>
            <a:endParaRPr lang="en-CA" dirty="0"/>
          </a:p>
          <a:p>
            <a:pPr lvl="1"/>
            <a:endParaRPr lang="en-CA" dirty="0"/>
          </a:p>
          <a:p>
            <a:pPr lvl="1"/>
            <a:endParaRPr lang="en-CA" dirty="0"/>
          </a:p>
          <a:p>
            <a:pPr lvl="1"/>
            <a:endParaRPr lang="en-CA" dirty="0"/>
          </a:p>
          <a:p>
            <a:pPr lvl="1"/>
            <a:endParaRPr lang="en-CA" dirty="0"/>
          </a:p>
          <a:p>
            <a:pPr marL="457200" lvl="1" indent="0">
              <a:buNone/>
            </a:pPr>
            <a:endParaRPr lang="en-CA" dirty="0"/>
          </a:p>
        </p:txBody>
      </p:sp>
    </p:spTree>
    <p:extLst>
      <p:ext uri="{BB962C8B-B14F-4D97-AF65-F5344CB8AC3E}">
        <p14:creationId xmlns:p14="http://schemas.microsoft.com/office/powerpoint/2010/main" val="890873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67544" y="620688"/>
            <a:ext cx="4040188" cy="639762"/>
          </a:xfrm>
        </p:spPr>
        <p:txBody>
          <a:bodyPr/>
          <a:lstStyle/>
          <a:p>
            <a:r>
              <a:rPr lang="en-CA" dirty="0"/>
              <a:t>Proverbs 26</a:t>
            </a:r>
          </a:p>
        </p:txBody>
      </p:sp>
      <p:sp>
        <p:nvSpPr>
          <p:cNvPr id="3" name="Content Placeholder 2"/>
          <p:cNvSpPr>
            <a:spLocks noGrp="1"/>
          </p:cNvSpPr>
          <p:nvPr>
            <p:ph sz="half" idx="2"/>
          </p:nvPr>
        </p:nvSpPr>
        <p:spPr>
          <a:xfrm>
            <a:off x="457200" y="1556792"/>
            <a:ext cx="4040188" cy="4569371"/>
          </a:xfrm>
        </p:spPr>
        <p:txBody>
          <a:bodyPr>
            <a:normAutofit fontScale="92500" lnSpcReduction="20000"/>
          </a:bodyPr>
          <a:lstStyle/>
          <a:p>
            <a:pPr marL="0" indent="0">
              <a:buNone/>
            </a:pPr>
            <a:r>
              <a:rPr lang="en-CA" baseline="30000" dirty="0"/>
              <a:t>24 </a:t>
            </a:r>
            <a:r>
              <a:rPr lang="en-CA" dirty="0"/>
              <a:t>He who hates, disguises </a:t>
            </a:r>
            <a:r>
              <a:rPr lang="en-CA" i="1" dirty="0"/>
              <a:t>it</a:t>
            </a:r>
            <a:r>
              <a:rPr lang="en-CA" dirty="0"/>
              <a:t> with his lips,</a:t>
            </a:r>
            <a:br>
              <a:rPr lang="en-CA" dirty="0"/>
            </a:br>
            <a:r>
              <a:rPr lang="en-CA" dirty="0"/>
              <a:t>And lays up deceit within himself;</a:t>
            </a:r>
            <a:br>
              <a:rPr lang="en-CA" dirty="0"/>
            </a:br>
            <a:r>
              <a:rPr lang="en-CA" baseline="30000" dirty="0"/>
              <a:t>25 </a:t>
            </a:r>
            <a:r>
              <a:rPr lang="en-CA" dirty="0"/>
              <a:t>When he speaks kindly, do not believe him,</a:t>
            </a:r>
            <a:br>
              <a:rPr lang="en-CA" dirty="0"/>
            </a:br>
            <a:r>
              <a:rPr lang="en-CA" dirty="0"/>
              <a:t>For </a:t>
            </a:r>
            <a:r>
              <a:rPr lang="en-CA" i="1" dirty="0"/>
              <a:t>there are</a:t>
            </a:r>
            <a:r>
              <a:rPr lang="en-CA" dirty="0"/>
              <a:t> seven abominations in his heart;</a:t>
            </a:r>
            <a:br>
              <a:rPr lang="en-CA" dirty="0"/>
            </a:br>
            <a:r>
              <a:rPr lang="en-CA" baseline="30000" dirty="0"/>
              <a:t>26 </a:t>
            </a:r>
            <a:r>
              <a:rPr lang="en-CA" i="1" dirty="0"/>
              <a:t>Though his</a:t>
            </a:r>
            <a:r>
              <a:rPr lang="en-CA" dirty="0"/>
              <a:t> hatred is covered by deceit,</a:t>
            </a:r>
            <a:br>
              <a:rPr lang="en-CA" dirty="0"/>
            </a:br>
            <a:r>
              <a:rPr lang="en-CA" dirty="0"/>
              <a:t>His wickedness will be revealed before the assembly.</a:t>
            </a:r>
          </a:p>
          <a:p>
            <a:pPr marL="0" indent="0">
              <a:buNone/>
            </a:pPr>
            <a:r>
              <a:rPr lang="en-CA" baseline="30000" dirty="0"/>
              <a:t>27 </a:t>
            </a:r>
            <a:r>
              <a:rPr lang="en-CA" dirty="0"/>
              <a:t>Whoever digs a pit will fall into it,</a:t>
            </a:r>
            <a:br>
              <a:rPr lang="en-CA" dirty="0"/>
            </a:br>
            <a:r>
              <a:rPr lang="en-CA" dirty="0"/>
              <a:t>And he who rolls a stone will have it roll back on him.</a:t>
            </a:r>
          </a:p>
          <a:p>
            <a:endParaRPr lang="en-CA" dirty="0"/>
          </a:p>
        </p:txBody>
      </p:sp>
      <p:sp>
        <p:nvSpPr>
          <p:cNvPr id="5" name="Text Placeholder 4"/>
          <p:cNvSpPr>
            <a:spLocks noGrp="1"/>
          </p:cNvSpPr>
          <p:nvPr>
            <p:ph type="body" sz="quarter" idx="3"/>
          </p:nvPr>
        </p:nvSpPr>
        <p:spPr>
          <a:xfrm>
            <a:off x="4644008" y="620688"/>
            <a:ext cx="4041775" cy="639762"/>
          </a:xfrm>
        </p:spPr>
        <p:txBody>
          <a:bodyPr/>
          <a:lstStyle/>
          <a:p>
            <a:r>
              <a:rPr lang="en-CA" dirty="0"/>
              <a:t>Proverbs 18</a:t>
            </a:r>
          </a:p>
        </p:txBody>
      </p:sp>
      <p:sp>
        <p:nvSpPr>
          <p:cNvPr id="6" name="Content Placeholder 5"/>
          <p:cNvSpPr>
            <a:spLocks noGrp="1"/>
          </p:cNvSpPr>
          <p:nvPr>
            <p:ph sz="quarter" idx="4"/>
          </p:nvPr>
        </p:nvSpPr>
        <p:spPr>
          <a:xfrm>
            <a:off x="4645025" y="1556792"/>
            <a:ext cx="4041775" cy="4569371"/>
          </a:xfrm>
        </p:spPr>
        <p:txBody>
          <a:bodyPr/>
          <a:lstStyle/>
          <a:p>
            <a:pPr marL="0" indent="0">
              <a:buNone/>
            </a:pPr>
            <a:r>
              <a:rPr lang="en-CA" baseline="30000" dirty="0"/>
              <a:t>13 </a:t>
            </a:r>
            <a:r>
              <a:rPr lang="en-CA" dirty="0"/>
              <a:t>He who </a:t>
            </a:r>
            <a:r>
              <a:rPr lang="en-CA" dirty="0" err="1"/>
              <a:t>answereth</a:t>
            </a:r>
            <a:r>
              <a:rPr lang="en-CA" dirty="0"/>
              <a:t> a matter before he </a:t>
            </a:r>
            <a:r>
              <a:rPr lang="en-CA" dirty="0" err="1"/>
              <a:t>heareth</a:t>
            </a:r>
            <a:r>
              <a:rPr lang="en-CA" dirty="0"/>
              <a:t> it, it is folly and shame to him.</a:t>
            </a:r>
          </a:p>
        </p:txBody>
      </p:sp>
    </p:spTree>
    <p:extLst>
      <p:ext uri="{BB962C8B-B14F-4D97-AF65-F5344CB8AC3E}">
        <p14:creationId xmlns:p14="http://schemas.microsoft.com/office/powerpoint/2010/main" val="248307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CA" dirty="0"/>
              <a:t>Exercise #2</a:t>
            </a:r>
          </a:p>
        </p:txBody>
      </p:sp>
      <p:pic>
        <p:nvPicPr>
          <p:cNvPr id="3" name="Houston Weve Had a Proble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3086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v.11 – Neither do I condemn thee: go, and sin no more.</a:t>
            </a:r>
          </a:p>
        </p:txBody>
      </p:sp>
    </p:spTree>
    <p:extLst>
      <p:ext uri="{BB962C8B-B14F-4D97-AF65-F5344CB8AC3E}">
        <p14:creationId xmlns:p14="http://schemas.microsoft.com/office/powerpoint/2010/main" val="2817022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3" name="Content Placeholder 2"/>
          <p:cNvSpPr>
            <a:spLocks noGrp="1"/>
          </p:cNvSpPr>
          <p:nvPr>
            <p:ph sz="half" idx="1"/>
          </p:nvPr>
        </p:nvSpPr>
        <p:spPr/>
        <p:txBody>
          <a:bodyPr>
            <a:normAutofit fontScale="92500"/>
          </a:bodyPr>
          <a:lstStyle/>
          <a:p>
            <a:r>
              <a:rPr lang="en-CA" dirty="0"/>
              <a:t>Go</a:t>
            </a:r>
          </a:p>
          <a:p>
            <a:pPr lvl="1"/>
            <a:r>
              <a:rPr lang="en-CA" dirty="0"/>
              <a:t>move on with your life</a:t>
            </a:r>
          </a:p>
          <a:p>
            <a:pPr lvl="1"/>
            <a:r>
              <a:rPr lang="en-CA" dirty="0"/>
              <a:t>don’t wallow in self-pity</a:t>
            </a:r>
          </a:p>
          <a:p>
            <a:pPr lvl="1"/>
            <a:r>
              <a:rPr lang="en-CA" dirty="0"/>
              <a:t>accept the consequences</a:t>
            </a:r>
          </a:p>
          <a:p>
            <a:pPr lvl="1"/>
            <a:r>
              <a:rPr lang="en-CA" dirty="0"/>
              <a:t>you cannot change what just happened</a:t>
            </a:r>
          </a:p>
          <a:p>
            <a:pPr lvl="1"/>
            <a:r>
              <a:rPr lang="en-CA" dirty="0"/>
              <a:t>implied forgiveness</a:t>
            </a:r>
          </a:p>
          <a:p>
            <a:pPr lvl="1"/>
            <a:r>
              <a:rPr lang="en-CA" dirty="0"/>
              <a:t>mercy</a:t>
            </a:r>
          </a:p>
          <a:p>
            <a:pPr lvl="1"/>
            <a:r>
              <a:rPr lang="en-CA" dirty="0"/>
              <a:t>cp. Philippians 3:13-14</a:t>
            </a:r>
          </a:p>
          <a:p>
            <a:pPr lvl="1"/>
            <a:r>
              <a:rPr lang="en-CA" dirty="0"/>
              <a:t>cp. II Cor. 2:7</a:t>
            </a:r>
          </a:p>
        </p:txBody>
      </p:sp>
      <p:sp>
        <p:nvSpPr>
          <p:cNvPr id="4" name="Content Placeholder 3"/>
          <p:cNvSpPr>
            <a:spLocks noGrp="1"/>
          </p:cNvSpPr>
          <p:nvPr>
            <p:ph sz="half" idx="2"/>
          </p:nvPr>
        </p:nvSpPr>
        <p:spPr/>
        <p:txBody>
          <a:bodyPr>
            <a:normAutofit fontScale="92500"/>
          </a:bodyPr>
          <a:lstStyle/>
          <a:p>
            <a:r>
              <a:rPr lang="en-CA" dirty="0"/>
              <a:t>Sin</a:t>
            </a:r>
          </a:p>
          <a:p>
            <a:pPr lvl="1"/>
            <a:r>
              <a:rPr lang="en-CA" dirty="0"/>
              <a:t>Jesus explicitly acknowledges that her conduct was a sin</a:t>
            </a:r>
          </a:p>
          <a:p>
            <a:pPr marL="457200" lvl="1" indent="0">
              <a:buNone/>
            </a:pPr>
            <a:endParaRPr lang="en-CA" dirty="0"/>
          </a:p>
          <a:p>
            <a:r>
              <a:rPr lang="en-CA" dirty="0"/>
              <a:t>No more</a:t>
            </a:r>
          </a:p>
          <a:p>
            <a:pPr lvl="1"/>
            <a:r>
              <a:rPr lang="en-CA" dirty="0"/>
              <a:t>She must never repeat her sinful behaviour</a:t>
            </a:r>
          </a:p>
          <a:p>
            <a:pPr lvl="1"/>
            <a:r>
              <a:rPr lang="en-CA" dirty="0"/>
              <a:t>cp. Proverbs 28:13</a:t>
            </a:r>
          </a:p>
        </p:txBody>
      </p:sp>
    </p:spTree>
    <p:extLst>
      <p:ext uri="{BB962C8B-B14F-4D97-AF65-F5344CB8AC3E}">
        <p14:creationId xmlns:p14="http://schemas.microsoft.com/office/powerpoint/2010/main" val="25107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5" name="Text Placeholder 4"/>
          <p:cNvSpPr>
            <a:spLocks noGrp="1"/>
          </p:cNvSpPr>
          <p:nvPr>
            <p:ph type="body" idx="1"/>
          </p:nvPr>
        </p:nvSpPr>
        <p:spPr/>
        <p:txBody>
          <a:bodyPr/>
          <a:lstStyle/>
          <a:p>
            <a:r>
              <a:rPr lang="en-CA" dirty="0"/>
              <a:t>What does Jesus do?</a:t>
            </a:r>
          </a:p>
        </p:txBody>
      </p:sp>
      <p:sp>
        <p:nvSpPr>
          <p:cNvPr id="3" name="Content Placeholder 2"/>
          <p:cNvSpPr>
            <a:spLocks noGrp="1"/>
          </p:cNvSpPr>
          <p:nvPr>
            <p:ph sz="half" idx="2"/>
          </p:nvPr>
        </p:nvSpPr>
        <p:spPr/>
        <p:txBody>
          <a:bodyPr>
            <a:normAutofit/>
          </a:bodyPr>
          <a:lstStyle/>
          <a:p>
            <a:r>
              <a:rPr lang="en-CA" dirty="0"/>
              <a:t>he does something!</a:t>
            </a:r>
          </a:p>
          <a:p>
            <a:r>
              <a:rPr lang="en-CA" dirty="0"/>
              <a:t>cp. Galatians 6:1-2</a:t>
            </a:r>
          </a:p>
          <a:p>
            <a:r>
              <a:rPr lang="en-CA" dirty="0"/>
              <a:t>attempts to recover her</a:t>
            </a:r>
          </a:p>
          <a:p>
            <a:r>
              <a:rPr lang="en-CA" dirty="0"/>
              <a:t>relieves her of her burden (guilt)</a:t>
            </a:r>
          </a:p>
          <a:p>
            <a:r>
              <a:rPr lang="en-CA" dirty="0"/>
              <a:t>he takes the emotion out of the situation</a:t>
            </a:r>
          </a:p>
        </p:txBody>
      </p:sp>
      <p:sp>
        <p:nvSpPr>
          <p:cNvPr id="6" name="Text Placeholder 5"/>
          <p:cNvSpPr>
            <a:spLocks noGrp="1"/>
          </p:cNvSpPr>
          <p:nvPr>
            <p:ph type="body" sz="quarter" idx="3"/>
          </p:nvPr>
        </p:nvSpPr>
        <p:spPr/>
        <p:txBody>
          <a:bodyPr/>
          <a:lstStyle/>
          <a:p>
            <a:r>
              <a:rPr lang="en-CA" dirty="0"/>
              <a:t>What does Jesus not do?</a:t>
            </a:r>
          </a:p>
        </p:txBody>
      </p:sp>
      <p:sp>
        <p:nvSpPr>
          <p:cNvPr id="7" name="Content Placeholder 6"/>
          <p:cNvSpPr>
            <a:spLocks noGrp="1"/>
          </p:cNvSpPr>
          <p:nvPr>
            <p:ph sz="quarter" idx="4"/>
          </p:nvPr>
        </p:nvSpPr>
        <p:spPr/>
        <p:txBody>
          <a:bodyPr>
            <a:normAutofit lnSpcReduction="10000"/>
          </a:bodyPr>
          <a:lstStyle/>
          <a:p>
            <a:r>
              <a:rPr lang="en-CA" dirty="0"/>
              <a:t>downplay her sin</a:t>
            </a:r>
          </a:p>
          <a:p>
            <a:r>
              <a:rPr lang="en-CA" dirty="0"/>
              <a:t>endorse her sin</a:t>
            </a:r>
          </a:p>
          <a:p>
            <a:r>
              <a:rPr lang="en-CA" dirty="0"/>
              <a:t>tell her to feel guilty or ashamed</a:t>
            </a:r>
          </a:p>
          <a:p>
            <a:r>
              <a:rPr lang="en-CA" dirty="0"/>
              <a:t>belittle or degrade her</a:t>
            </a:r>
          </a:p>
          <a:p>
            <a:r>
              <a:rPr lang="en-CA" dirty="0"/>
              <a:t>tell others what she did</a:t>
            </a:r>
          </a:p>
          <a:p>
            <a:pPr lvl="1"/>
            <a:r>
              <a:rPr lang="en-CA" dirty="0"/>
              <a:t>the words of a talebearer are as wounds, and they go down into the innermost parts of the belly (Prov. 26:22)</a:t>
            </a:r>
          </a:p>
        </p:txBody>
      </p:sp>
    </p:spTree>
    <p:extLst>
      <p:ext uri="{BB962C8B-B14F-4D97-AF65-F5344CB8AC3E}">
        <p14:creationId xmlns:p14="http://schemas.microsoft.com/office/powerpoint/2010/main" val="363266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3" name="Content Placeholder 2"/>
          <p:cNvSpPr>
            <a:spLocks noGrp="1"/>
          </p:cNvSpPr>
          <p:nvPr>
            <p:ph idx="1"/>
          </p:nvPr>
        </p:nvSpPr>
        <p:spPr/>
        <p:txBody>
          <a:bodyPr>
            <a:normAutofit/>
          </a:bodyPr>
          <a:lstStyle/>
          <a:p>
            <a:r>
              <a:rPr lang="en-CA" dirty="0"/>
              <a:t>Jesus’ response shows that he is not a respecter of persons</a:t>
            </a:r>
          </a:p>
          <a:p>
            <a:pPr lvl="1"/>
            <a:r>
              <a:rPr lang="en-CA" dirty="0"/>
              <a:t>Proverbs 24:23 – It is not good to have respect of persons in judgment</a:t>
            </a:r>
          </a:p>
          <a:p>
            <a:pPr lvl="1"/>
            <a:r>
              <a:rPr lang="en-CA" dirty="0"/>
              <a:t>respecting of persons is a sin (James 2:9)</a:t>
            </a:r>
          </a:p>
          <a:p>
            <a:pPr marL="457200" lvl="1" indent="0">
              <a:buNone/>
            </a:pPr>
            <a:endParaRPr lang="en-CA" dirty="0"/>
          </a:p>
          <a:p>
            <a:r>
              <a:rPr lang="en-CA" dirty="0"/>
              <a:t>we know nothing about the woman</a:t>
            </a:r>
          </a:p>
          <a:p>
            <a:pPr lvl="1"/>
            <a:r>
              <a:rPr lang="en-CA" dirty="0"/>
              <a:t>irrelevant!</a:t>
            </a:r>
          </a:p>
        </p:txBody>
      </p:sp>
    </p:spTree>
    <p:extLst>
      <p:ext uri="{BB962C8B-B14F-4D97-AF65-F5344CB8AC3E}">
        <p14:creationId xmlns:p14="http://schemas.microsoft.com/office/powerpoint/2010/main" val="1022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3" name="Content Placeholder 2"/>
          <p:cNvSpPr>
            <a:spLocks noGrp="1"/>
          </p:cNvSpPr>
          <p:nvPr>
            <p:ph idx="1"/>
          </p:nvPr>
        </p:nvSpPr>
        <p:spPr/>
        <p:txBody>
          <a:bodyPr>
            <a:normAutofit/>
          </a:bodyPr>
          <a:lstStyle/>
          <a:p>
            <a:r>
              <a:rPr lang="en-CA" dirty="0"/>
              <a:t>Jesus confronted an issue</a:t>
            </a:r>
          </a:p>
          <a:p>
            <a:r>
              <a:rPr lang="en-CA" dirty="0"/>
              <a:t>His focus was on the issue, not the person</a:t>
            </a:r>
          </a:p>
        </p:txBody>
      </p:sp>
    </p:spTree>
    <p:extLst>
      <p:ext uri="{BB962C8B-B14F-4D97-AF65-F5344CB8AC3E}">
        <p14:creationId xmlns:p14="http://schemas.microsoft.com/office/powerpoint/2010/main" val="100060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3" name="Content Placeholder 2"/>
          <p:cNvSpPr>
            <a:spLocks noGrp="1"/>
          </p:cNvSpPr>
          <p:nvPr>
            <p:ph idx="1"/>
          </p:nvPr>
        </p:nvSpPr>
        <p:spPr/>
        <p:txBody>
          <a:bodyPr>
            <a:normAutofit/>
          </a:bodyPr>
          <a:lstStyle/>
          <a:p>
            <a:r>
              <a:rPr lang="en-CA" dirty="0"/>
              <a:t>we are not told how the woman responded</a:t>
            </a:r>
          </a:p>
          <a:p>
            <a:pPr lvl="1"/>
            <a:r>
              <a:rPr lang="en-CA" dirty="0"/>
              <a:t>irrelevant!</a:t>
            </a:r>
          </a:p>
          <a:p>
            <a:pPr marL="457200" lvl="1" indent="0">
              <a:buNone/>
            </a:pPr>
            <a:endParaRPr lang="en-CA" dirty="0"/>
          </a:p>
        </p:txBody>
      </p:sp>
    </p:spTree>
    <p:extLst>
      <p:ext uri="{BB962C8B-B14F-4D97-AF65-F5344CB8AC3E}">
        <p14:creationId xmlns:p14="http://schemas.microsoft.com/office/powerpoint/2010/main" val="1074907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 and sin no more</a:t>
            </a:r>
          </a:p>
        </p:txBody>
      </p:sp>
      <p:sp>
        <p:nvSpPr>
          <p:cNvPr id="3" name="Content Placeholder 2"/>
          <p:cNvSpPr>
            <a:spLocks noGrp="1"/>
          </p:cNvSpPr>
          <p:nvPr>
            <p:ph idx="1"/>
          </p:nvPr>
        </p:nvSpPr>
        <p:spPr/>
        <p:txBody>
          <a:bodyPr>
            <a:normAutofit/>
          </a:bodyPr>
          <a:lstStyle/>
          <a:p>
            <a:r>
              <a:rPr lang="en-CA" dirty="0"/>
              <a:t>lessons for us?</a:t>
            </a:r>
          </a:p>
          <a:p>
            <a:pPr lvl="1"/>
            <a:r>
              <a:rPr lang="en-CA" dirty="0"/>
              <a:t>parenting</a:t>
            </a:r>
          </a:p>
          <a:p>
            <a:pPr lvl="1"/>
            <a:r>
              <a:rPr lang="en-CA" dirty="0"/>
              <a:t>ecclesial life</a:t>
            </a:r>
          </a:p>
          <a:p>
            <a:pPr lvl="1"/>
            <a:r>
              <a:rPr lang="en-CA" dirty="0"/>
              <a:t>dealing with ourselves </a:t>
            </a:r>
          </a:p>
        </p:txBody>
      </p:sp>
    </p:spTree>
    <p:extLst>
      <p:ext uri="{BB962C8B-B14F-4D97-AF65-F5344CB8AC3E}">
        <p14:creationId xmlns:p14="http://schemas.microsoft.com/office/powerpoint/2010/main" val="1945777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#4</a:t>
            </a:r>
          </a:p>
        </p:txBody>
      </p:sp>
      <p:sp>
        <p:nvSpPr>
          <p:cNvPr id="3" name="Content Placeholder 2"/>
          <p:cNvSpPr>
            <a:spLocks noGrp="1"/>
          </p:cNvSpPr>
          <p:nvPr>
            <p:ph idx="1"/>
          </p:nvPr>
        </p:nvSpPr>
        <p:spPr/>
        <p:txBody>
          <a:bodyPr/>
          <a:lstStyle/>
          <a:p>
            <a:r>
              <a:rPr lang="en-CA" dirty="0"/>
              <a:t>Matt. 12:34 / Luke 6:45</a:t>
            </a:r>
          </a:p>
          <a:p>
            <a:pPr lvl="1"/>
            <a:r>
              <a:rPr lang="en-CA" dirty="0"/>
              <a:t>For out of the abundance of the heart the mouth </a:t>
            </a:r>
            <a:r>
              <a:rPr lang="en-CA" dirty="0" err="1"/>
              <a:t>speaketh</a:t>
            </a:r>
            <a:endParaRPr lang="en-CA" dirty="0"/>
          </a:p>
          <a:p>
            <a:pPr lvl="1"/>
            <a:endParaRPr lang="en-CA" dirty="0"/>
          </a:p>
          <a:p>
            <a:pPr lvl="1"/>
            <a:r>
              <a:rPr lang="en-CA" dirty="0"/>
              <a:t>Jesus’ response to the adulterous woman is a good example of his own teaching</a:t>
            </a:r>
          </a:p>
        </p:txBody>
      </p:sp>
    </p:spTree>
    <p:extLst>
      <p:ext uri="{BB962C8B-B14F-4D97-AF65-F5344CB8AC3E}">
        <p14:creationId xmlns:p14="http://schemas.microsoft.com/office/powerpoint/2010/main" val="193615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#5</a:t>
            </a:r>
          </a:p>
        </p:txBody>
      </p:sp>
      <p:sp>
        <p:nvSpPr>
          <p:cNvPr id="3" name="Content Placeholder 2"/>
          <p:cNvSpPr>
            <a:spLocks noGrp="1"/>
          </p:cNvSpPr>
          <p:nvPr>
            <p:ph idx="1"/>
          </p:nvPr>
        </p:nvSpPr>
        <p:spPr/>
        <p:txBody>
          <a:bodyPr/>
          <a:lstStyle/>
          <a:p>
            <a:r>
              <a:rPr lang="en-CA" dirty="0"/>
              <a:t>Jesus / Romans 13:9 / Gal. 5:19 / James 2:8</a:t>
            </a:r>
          </a:p>
          <a:p>
            <a:pPr lvl="1"/>
            <a:r>
              <a:rPr lang="en-CA" dirty="0"/>
              <a:t>Thou shalt love thy neighbour as thyself</a:t>
            </a:r>
          </a:p>
        </p:txBody>
      </p:sp>
    </p:spTree>
    <p:extLst>
      <p:ext uri="{BB962C8B-B14F-4D97-AF65-F5344CB8AC3E}">
        <p14:creationId xmlns:p14="http://schemas.microsoft.com/office/powerpoint/2010/main" val="1622277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Thou shalt love thy neighbour</a:t>
            </a:r>
          </a:p>
        </p:txBody>
      </p:sp>
      <p:sp>
        <p:nvSpPr>
          <p:cNvPr id="3" name="Content Placeholder 2"/>
          <p:cNvSpPr>
            <a:spLocks noGrp="1"/>
          </p:cNvSpPr>
          <p:nvPr>
            <p:ph idx="1"/>
          </p:nvPr>
        </p:nvSpPr>
        <p:spPr/>
        <p:txBody>
          <a:bodyPr/>
          <a:lstStyle/>
          <a:p>
            <a:pPr marL="0" indent="0">
              <a:buNone/>
            </a:pPr>
            <a:r>
              <a:rPr lang="en-CA" dirty="0"/>
              <a:t>… is not what Jesus said</a:t>
            </a:r>
          </a:p>
        </p:txBody>
      </p:sp>
    </p:spTree>
    <p:extLst>
      <p:ext uri="{BB962C8B-B14F-4D97-AF65-F5344CB8AC3E}">
        <p14:creationId xmlns:p14="http://schemas.microsoft.com/office/powerpoint/2010/main" val="2183494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Takeaway</a:t>
            </a:r>
          </a:p>
        </p:txBody>
      </p:sp>
      <p:sp>
        <p:nvSpPr>
          <p:cNvPr id="3" name="Content Placeholder 2"/>
          <p:cNvSpPr>
            <a:spLocks noGrp="1"/>
          </p:cNvSpPr>
          <p:nvPr>
            <p:ph idx="1"/>
          </p:nvPr>
        </p:nvSpPr>
        <p:spPr/>
        <p:txBody>
          <a:bodyPr/>
          <a:lstStyle/>
          <a:p>
            <a:r>
              <a:rPr lang="en-CA" dirty="0"/>
              <a:t>Difficult to summarize something in a very few words</a:t>
            </a:r>
          </a:p>
          <a:p>
            <a:r>
              <a:rPr lang="en-CA" dirty="0"/>
              <a:t>Difficult to capture more than the essence in a few words</a:t>
            </a:r>
          </a:p>
        </p:txBody>
      </p:sp>
    </p:spTree>
    <p:extLst>
      <p:ext uri="{BB962C8B-B14F-4D97-AF65-F5344CB8AC3E}">
        <p14:creationId xmlns:p14="http://schemas.microsoft.com/office/powerpoint/2010/main" val="1972193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Thou shalt love thy neighbour </a:t>
            </a:r>
            <a:r>
              <a:rPr lang="en-CA" u="sng" dirty="0"/>
              <a:t>as thyself</a:t>
            </a:r>
          </a:p>
        </p:txBody>
      </p:sp>
      <p:sp>
        <p:nvSpPr>
          <p:cNvPr id="3" name="Content Placeholder 2"/>
          <p:cNvSpPr>
            <a:spLocks noGrp="1"/>
          </p:cNvSpPr>
          <p:nvPr>
            <p:ph idx="1"/>
          </p:nvPr>
        </p:nvSpPr>
        <p:spPr/>
        <p:txBody>
          <a:bodyPr/>
          <a:lstStyle/>
          <a:p>
            <a:pPr marL="0" indent="0">
              <a:buNone/>
            </a:pPr>
            <a:r>
              <a:rPr lang="en-CA" dirty="0"/>
              <a:t>… is what Jesus said</a:t>
            </a:r>
          </a:p>
        </p:txBody>
      </p:sp>
    </p:spTree>
    <p:extLst>
      <p:ext uri="{BB962C8B-B14F-4D97-AF65-F5344CB8AC3E}">
        <p14:creationId xmlns:p14="http://schemas.microsoft.com/office/powerpoint/2010/main" val="10159777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it mean to love yourself?</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31" y="1949488"/>
            <a:ext cx="9144000" cy="4928774"/>
          </a:xfrm>
          <a:prstGeom prst="rect">
            <a:avLst/>
          </a:prstGeom>
        </p:spPr>
      </p:pic>
    </p:spTree>
    <p:extLst>
      <p:ext uri="{BB962C8B-B14F-4D97-AF65-F5344CB8AC3E}">
        <p14:creationId xmlns:p14="http://schemas.microsoft.com/office/powerpoint/2010/main" val="2105386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We all have reasons not to love ourselves</a:t>
            </a:r>
          </a:p>
        </p:txBody>
      </p:sp>
      <p:sp>
        <p:nvSpPr>
          <p:cNvPr id="3" name="Content Placeholder 2"/>
          <p:cNvSpPr>
            <a:spLocks noGrp="1"/>
          </p:cNvSpPr>
          <p:nvPr>
            <p:ph idx="1"/>
          </p:nvPr>
        </p:nvSpPr>
        <p:spPr/>
        <p:txBody>
          <a:bodyPr>
            <a:normAutofit/>
          </a:bodyPr>
          <a:lstStyle/>
          <a:p>
            <a:r>
              <a:rPr lang="en-CA" dirty="0"/>
              <a:t>we have</a:t>
            </a:r>
          </a:p>
          <a:p>
            <a:pPr lvl="1"/>
            <a:r>
              <a:rPr lang="en-CA" dirty="0"/>
              <a:t>sinned</a:t>
            </a:r>
          </a:p>
          <a:p>
            <a:pPr lvl="1"/>
            <a:r>
              <a:rPr lang="en-CA" dirty="0"/>
              <a:t>made mistakes</a:t>
            </a:r>
          </a:p>
          <a:p>
            <a:pPr lvl="1"/>
            <a:r>
              <a:rPr lang="en-CA" dirty="0"/>
              <a:t>made decisions that did not ‘work out’</a:t>
            </a:r>
          </a:p>
          <a:p>
            <a:pPr lvl="1"/>
            <a:r>
              <a:rPr lang="en-CA" dirty="0"/>
              <a:t>second-guessed ourselves</a:t>
            </a:r>
          </a:p>
          <a:p>
            <a:pPr lvl="1"/>
            <a:r>
              <a:rPr lang="en-CA" dirty="0"/>
              <a:t>realized in hindsight that we should have done something differently</a:t>
            </a:r>
          </a:p>
          <a:p>
            <a:pPr lvl="1"/>
            <a:r>
              <a:rPr lang="en-CA" dirty="0"/>
              <a:t>etc.</a:t>
            </a:r>
          </a:p>
          <a:p>
            <a:endParaRPr lang="en-CA" dirty="0"/>
          </a:p>
        </p:txBody>
      </p:sp>
    </p:spTree>
    <p:extLst>
      <p:ext uri="{BB962C8B-B14F-4D97-AF65-F5344CB8AC3E}">
        <p14:creationId xmlns:p14="http://schemas.microsoft.com/office/powerpoint/2010/main" val="2367477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Trivial example </a:t>
            </a:r>
          </a:p>
        </p:txBody>
      </p:sp>
      <p:pic>
        <p:nvPicPr>
          <p:cNvPr id="1026" name="Picture 2" descr="Image result for lock keys in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7024"/>
            <a:ext cx="5976664" cy="458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659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it mean to love yourself?</a:t>
            </a:r>
          </a:p>
        </p:txBody>
      </p:sp>
      <p:sp>
        <p:nvSpPr>
          <p:cNvPr id="3" name="Content Placeholder 2"/>
          <p:cNvSpPr>
            <a:spLocks noGrp="1"/>
          </p:cNvSpPr>
          <p:nvPr>
            <p:ph idx="1"/>
          </p:nvPr>
        </p:nvSpPr>
        <p:spPr/>
        <p:txBody>
          <a:bodyPr/>
          <a:lstStyle/>
          <a:p>
            <a:r>
              <a:rPr lang="en-CA" dirty="0"/>
              <a:t>the standard by which we are to treat our neighbours is how we treat ourselves</a:t>
            </a:r>
          </a:p>
          <a:p>
            <a:pPr marL="457200" lvl="1" indent="0">
              <a:buNone/>
            </a:pPr>
            <a:endParaRPr lang="en-CA" dirty="0"/>
          </a:p>
        </p:txBody>
      </p:sp>
    </p:spTree>
    <p:extLst>
      <p:ext uri="{BB962C8B-B14F-4D97-AF65-F5344CB8AC3E}">
        <p14:creationId xmlns:p14="http://schemas.microsoft.com/office/powerpoint/2010/main" val="28680866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idx="1"/>
          </p:nvPr>
        </p:nvSpPr>
        <p:spPr>
          <a:xfrm>
            <a:off x="457199" y="764704"/>
            <a:ext cx="7166305" cy="5361459"/>
          </a:xfrm>
        </p:spPr>
        <p:txBody>
          <a:bodyPr>
            <a:normAutofit lnSpcReduction="10000"/>
          </a:bodyPr>
          <a:lstStyle/>
          <a:p>
            <a:r>
              <a:rPr lang="en-CA" dirty="0"/>
              <a:t>If we love ourselves, it should be natural to love someone else</a:t>
            </a:r>
          </a:p>
          <a:p>
            <a:pPr lvl="1"/>
            <a:r>
              <a:rPr lang="en-CA" dirty="0"/>
              <a:t>E.g., if we practice patience with ourselves, it should become easier to be patient with someone else</a:t>
            </a:r>
          </a:p>
          <a:p>
            <a:pPr marL="457200" lvl="1" indent="0">
              <a:buNone/>
            </a:pPr>
            <a:endParaRPr lang="en-CA" dirty="0"/>
          </a:p>
          <a:p>
            <a:r>
              <a:rPr lang="en-CA" dirty="0"/>
              <a:t>If we do not love ourselves, it should be unnatural to love someone else</a:t>
            </a:r>
          </a:p>
          <a:p>
            <a:pPr lvl="1"/>
            <a:r>
              <a:rPr lang="en-CA" dirty="0"/>
              <a:t>E.g., if we are impatient with ourselves, it will be difficult to be patient with someone else</a:t>
            </a:r>
          </a:p>
        </p:txBody>
      </p:sp>
      <p:pic>
        <p:nvPicPr>
          <p:cNvPr id="2050" name="Picture 2" descr="Image result for impat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3505" y="24052"/>
            <a:ext cx="151580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30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9A7A2-AB69-4C42-9B8D-3A0A96E7064E}"/>
              </a:ext>
            </a:extLst>
          </p:cNvPr>
          <p:cNvSpPr>
            <a:spLocks noGrp="1"/>
          </p:cNvSpPr>
          <p:nvPr>
            <p:ph type="title"/>
          </p:nvPr>
        </p:nvSpPr>
        <p:spPr/>
        <p:txBody>
          <a:bodyPr/>
          <a:lstStyle/>
          <a:p>
            <a:r>
              <a:rPr lang="en-CA" dirty="0"/>
              <a:t>Who loved himself? (III John)</a:t>
            </a:r>
          </a:p>
        </p:txBody>
      </p:sp>
      <p:sp>
        <p:nvSpPr>
          <p:cNvPr id="3" name="Text Placeholder 2">
            <a:extLst>
              <a:ext uri="{FF2B5EF4-FFF2-40B4-BE49-F238E27FC236}">
                <a16:creationId xmlns:a16="http://schemas.microsoft.com/office/drawing/2014/main" id="{F6617A61-2B8E-42A1-9F19-670A5DB6E9E2}"/>
              </a:ext>
            </a:extLst>
          </p:cNvPr>
          <p:cNvSpPr>
            <a:spLocks noGrp="1"/>
          </p:cNvSpPr>
          <p:nvPr>
            <p:ph type="body" idx="1"/>
          </p:nvPr>
        </p:nvSpPr>
        <p:spPr/>
        <p:txBody>
          <a:bodyPr/>
          <a:lstStyle/>
          <a:p>
            <a:r>
              <a:rPr lang="en-CA" dirty="0" err="1"/>
              <a:t>Diotrophes</a:t>
            </a:r>
            <a:r>
              <a:rPr lang="en-CA" dirty="0"/>
              <a:t> (evil)</a:t>
            </a:r>
          </a:p>
        </p:txBody>
      </p:sp>
      <p:sp>
        <p:nvSpPr>
          <p:cNvPr id="4" name="Content Placeholder 3">
            <a:extLst>
              <a:ext uri="{FF2B5EF4-FFF2-40B4-BE49-F238E27FC236}">
                <a16:creationId xmlns:a16="http://schemas.microsoft.com/office/drawing/2014/main" id="{63AE015F-8EC0-4A03-97F2-18CC77CDC9CE}"/>
              </a:ext>
            </a:extLst>
          </p:cNvPr>
          <p:cNvSpPr>
            <a:spLocks noGrp="1"/>
          </p:cNvSpPr>
          <p:nvPr>
            <p:ph sz="half" idx="2"/>
          </p:nvPr>
        </p:nvSpPr>
        <p:spPr/>
        <p:txBody>
          <a:bodyPr/>
          <a:lstStyle/>
          <a:p>
            <a:r>
              <a:rPr lang="en-CA" dirty="0"/>
              <a:t>loved the pre-eminence</a:t>
            </a:r>
          </a:p>
          <a:p>
            <a:r>
              <a:rPr lang="en-CA" dirty="0"/>
              <a:t>malicious words</a:t>
            </a:r>
          </a:p>
          <a:p>
            <a:r>
              <a:rPr lang="en-CA" dirty="0"/>
              <a:t>refused to receive the brethren; and those who did, he cast out of the ecclesia </a:t>
            </a:r>
          </a:p>
        </p:txBody>
      </p:sp>
      <p:sp>
        <p:nvSpPr>
          <p:cNvPr id="5" name="Text Placeholder 4">
            <a:extLst>
              <a:ext uri="{FF2B5EF4-FFF2-40B4-BE49-F238E27FC236}">
                <a16:creationId xmlns:a16="http://schemas.microsoft.com/office/drawing/2014/main" id="{F3CC963D-F097-45D6-9613-AE23A2C4DCC4}"/>
              </a:ext>
            </a:extLst>
          </p:cNvPr>
          <p:cNvSpPr>
            <a:spLocks noGrp="1"/>
          </p:cNvSpPr>
          <p:nvPr>
            <p:ph type="body" sz="quarter" idx="3"/>
          </p:nvPr>
        </p:nvSpPr>
        <p:spPr/>
        <p:txBody>
          <a:bodyPr/>
          <a:lstStyle/>
          <a:p>
            <a:r>
              <a:rPr lang="en-CA" dirty="0"/>
              <a:t>Demetrius (good)</a:t>
            </a:r>
          </a:p>
        </p:txBody>
      </p:sp>
      <p:sp>
        <p:nvSpPr>
          <p:cNvPr id="6" name="Content Placeholder 5">
            <a:extLst>
              <a:ext uri="{FF2B5EF4-FFF2-40B4-BE49-F238E27FC236}">
                <a16:creationId xmlns:a16="http://schemas.microsoft.com/office/drawing/2014/main" id="{5104AFB9-1B81-462B-966C-0E6C1B88123D}"/>
              </a:ext>
            </a:extLst>
          </p:cNvPr>
          <p:cNvSpPr>
            <a:spLocks noGrp="1"/>
          </p:cNvSpPr>
          <p:nvPr>
            <p:ph sz="quarter" idx="4"/>
          </p:nvPr>
        </p:nvSpPr>
        <p:spPr/>
        <p:txBody>
          <a:bodyPr/>
          <a:lstStyle/>
          <a:p>
            <a:r>
              <a:rPr lang="en-CA" dirty="0"/>
              <a:t>Good report of all men and the truth</a:t>
            </a:r>
          </a:p>
          <a:p>
            <a:pPr lvl="1"/>
            <a:r>
              <a:rPr lang="en-CA" dirty="0"/>
              <a:t>cp. Eph 4:21 – the truth as it is in Jesus</a:t>
            </a:r>
          </a:p>
        </p:txBody>
      </p:sp>
    </p:spTree>
    <p:extLst>
      <p:ext uri="{BB962C8B-B14F-4D97-AF65-F5344CB8AC3E}">
        <p14:creationId xmlns:p14="http://schemas.microsoft.com/office/powerpoint/2010/main" val="201484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does it mean to love yourself?</a:t>
            </a:r>
          </a:p>
        </p:txBody>
      </p:sp>
      <p:sp>
        <p:nvSpPr>
          <p:cNvPr id="3" name="Content Placeholder 2"/>
          <p:cNvSpPr>
            <a:spLocks noGrp="1"/>
          </p:cNvSpPr>
          <p:nvPr>
            <p:ph idx="1"/>
          </p:nvPr>
        </p:nvSpPr>
        <p:spPr/>
        <p:txBody>
          <a:bodyPr>
            <a:normAutofit/>
          </a:bodyPr>
          <a:lstStyle/>
          <a:p>
            <a:r>
              <a:rPr lang="en-CA" dirty="0"/>
              <a:t>Perhaps Jesus was saying that someone can only love someone else if they have first practiced showing love to themselves</a:t>
            </a:r>
          </a:p>
          <a:p>
            <a:pPr lvl="1"/>
            <a:r>
              <a:rPr lang="en-CA" dirty="0"/>
              <a:t>patient with ourselves?</a:t>
            </a:r>
          </a:p>
          <a:p>
            <a:pPr lvl="1"/>
            <a:r>
              <a:rPr lang="en-CA" dirty="0"/>
              <a:t>kind to ourselves?</a:t>
            </a:r>
          </a:p>
          <a:p>
            <a:pPr lvl="1"/>
            <a:r>
              <a:rPr lang="en-CA" dirty="0"/>
              <a:t>at peace with ourselves?</a:t>
            </a:r>
          </a:p>
          <a:p>
            <a:pPr lvl="1"/>
            <a:r>
              <a:rPr lang="en-CA" dirty="0"/>
              <a:t>forgive ourselves?</a:t>
            </a:r>
          </a:p>
          <a:p>
            <a:pPr lvl="1"/>
            <a:r>
              <a:rPr lang="en-CA" dirty="0"/>
              <a:t>etc.</a:t>
            </a:r>
          </a:p>
          <a:p>
            <a:pPr marL="457200" lvl="1" indent="0">
              <a:buNone/>
            </a:pPr>
            <a:endParaRPr lang="en-CA" dirty="0"/>
          </a:p>
        </p:txBody>
      </p:sp>
    </p:spTree>
    <p:extLst>
      <p:ext uri="{BB962C8B-B14F-4D97-AF65-F5344CB8AC3E}">
        <p14:creationId xmlns:p14="http://schemas.microsoft.com/office/powerpoint/2010/main" val="15794300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Can you think of practical ways to be nice to yourself?</a:t>
            </a:r>
          </a:p>
        </p:txBody>
      </p:sp>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17" y="1628800"/>
            <a:ext cx="3159351" cy="505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5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Marriage</a:t>
            </a:r>
          </a:p>
        </p:txBody>
      </p:sp>
      <p:sp>
        <p:nvSpPr>
          <p:cNvPr id="3" name="Content Placeholder 2"/>
          <p:cNvSpPr>
            <a:spLocks noGrp="1"/>
          </p:cNvSpPr>
          <p:nvPr>
            <p:ph idx="1"/>
          </p:nvPr>
        </p:nvSpPr>
        <p:spPr/>
        <p:txBody>
          <a:bodyPr/>
          <a:lstStyle/>
          <a:p>
            <a:r>
              <a:rPr lang="en-CA" dirty="0"/>
              <a:t>Would you want to be married to someone who didn’t love him/herself?</a:t>
            </a:r>
          </a:p>
          <a:p>
            <a:pPr lvl="1"/>
            <a:r>
              <a:rPr lang="en-CA" dirty="0"/>
              <a:t>They wouldn’t be able to love you!</a:t>
            </a:r>
          </a:p>
          <a:p>
            <a:pPr lvl="1"/>
            <a:r>
              <a:rPr lang="en-CA" dirty="0"/>
              <a:t>Eph. 5:28 – He that </a:t>
            </a:r>
            <a:r>
              <a:rPr lang="en-CA" dirty="0" err="1"/>
              <a:t>loveth</a:t>
            </a:r>
            <a:r>
              <a:rPr lang="en-CA" dirty="0"/>
              <a:t> his wife </a:t>
            </a:r>
            <a:r>
              <a:rPr lang="en-CA" dirty="0" err="1"/>
              <a:t>loveth</a:t>
            </a:r>
            <a:r>
              <a:rPr lang="en-CA" dirty="0"/>
              <a:t> himself</a:t>
            </a:r>
          </a:p>
          <a:p>
            <a:pPr marL="457200" lvl="1" indent="0">
              <a:buNone/>
            </a:pPr>
            <a:endParaRPr lang="en-CA" dirty="0"/>
          </a:p>
        </p:txBody>
      </p:sp>
    </p:spTree>
    <p:extLst>
      <p:ext uri="{BB962C8B-B14F-4D97-AF65-F5344CB8AC3E}">
        <p14:creationId xmlns:p14="http://schemas.microsoft.com/office/powerpoint/2010/main" val="3856505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Inspiration</a:t>
            </a:r>
          </a:p>
        </p:txBody>
      </p:sp>
      <p:sp>
        <p:nvSpPr>
          <p:cNvPr id="3" name="Content Placeholder 2"/>
          <p:cNvSpPr>
            <a:spLocks noGrp="1"/>
          </p:cNvSpPr>
          <p:nvPr>
            <p:ph idx="1"/>
          </p:nvPr>
        </p:nvSpPr>
        <p:spPr/>
        <p:txBody>
          <a:bodyPr/>
          <a:lstStyle/>
          <a:p>
            <a:r>
              <a:rPr lang="en-CA" dirty="0"/>
              <a:t>All scripture </a:t>
            </a:r>
            <a:r>
              <a:rPr lang="en-CA" i="1" dirty="0"/>
              <a:t>is given by inspiration of God</a:t>
            </a:r>
            <a:r>
              <a:rPr lang="en-CA" dirty="0"/>
              <a:t> (II Tim 3:16) </a:t>
            </a:r>
          </a:p>
          <a:p>
            <a:pPr lvl="1"/>
            <a:r>
              <a:rPr lang="en-CA" i="1" dirty="0" err="1"/>
              <a:t>theopneustos</a:t>
            </a:r>
            <a:endParaRPr lang="en-CA" i="1" dirty="0"/>
          </a:p>
          <a:p>
            <a:pPr lvl="1"/>
            <a:r>
              <a:rPr lang="en-CA" dirty="0"/>
              <a:t>God-breathed; breathed-out-by-God</a:t>
            </a:r>
          </a:p>
        </p:txBody>
      </p:sp>
    </p:spTree>
    <p:extLst>
      <p:ext uri="{BB962C8B-B14F-4D97-AF65-F5344CB8AC3E}">
        <p14:creationId xmlns:p14="http://schemas.microsoft.com/office/powerpoint/2010/main" val="20699377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What about Jesus?</a:t>
            </a:r>
          </a:p>
        </p:txBody>
      </p:sp>
      <p:sp>
        <p:nvSpPr>
          <p:cNvPr id="6" name="Content Placeholder 5"/>
          <p:cNvSpPr>
            <a:spLocks noGrp="1"/>
          </p:cNvSpPr>
          <p:nvPr>
            <p:ph idx="1"/>
          </p:nvPr>
        </p:nvSpPr>
        <p:spPr/>
        <p:txBody>
          <a:bodyPr/>
          <a:lstStyle/>
          <a:p>
            <a:r>
              <a:rPr lang="en-CA" dirty="0"/>
              <a:t>Did Christ practice his own teaching (to love others as himself?)</a:t>
            </a:r>
          </a:p>
          <a:p>
            <a:pPr lvl="1"/>
            <a:r>
              <a:rPr lang="en-CA" dirty="0"/>
              <a:t>Yes</a:t>
            </a:r>
          </a:p>
          <a:p>
            <a:pPr lvl="1"/>
            <a:r>
              <a:rPr lang="en-CA" dirty="0"/>
              <a:t>Example: the woman caught in adultery (John 8).</a:t>
            </a:r>
          </a:p>
          <a:p>
            <a:pPr lvl="2"/>
            <a:r>
              <a:rPr lang="en-CA" dirty="0"/>
              <a:t>He was firm, gentle and kind to her; therefore, he must have been firm, gentle and kind with/to himself.</a:t>
            </a:r>
          </a:p>
          <a:p>
            <a:pPr marL="914400" lvl="2" indent="0">
              <a:buNone/>
            </a:pPr>
            <a:endParaRPr lang="en-CA" dirty="0"/>
          </a:p>
          <a:p>
            <a:pPr lvl="1"/>
            <a:endParaRPr lang="en-CA" dirty="0"/>
          </a:p>
        </p:txBody>
      </p:sp>
    </p:spTree>
    <p:extLst>
      <p:ext uri="{BB962C8B-B14F-4D97-AF65-F5344CB8AC3E}">
        <p14:creationId xmlns:p14="http://schemas.microsoft.com/office/powerpoint/2010/main" val="76623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It may be harder to love yourself than someone else</a:t>
            </a:r>
          </a:p>
        </p:txBody>
      </p:sp>
      <p:sp>
        <p:nvSpPr>
          <p:cNvPr id="3" name="Content Placeholder 2"/>
          <p:cNvSpPr>
            <a:spLocks noGrp="1"/>
          </p:cNvSpPr>
          <p:nvPr>
            <p:ph idx="1"/>
          </p:nvPr>
        </p:nvSpPr>
        <p:spPr/>
        <p:txBody>
          <a:bodyPr/>
          <a:lstStyle/>
          <a:p>
            <a:r>
              <a:rPr lang="en-CA" dirty="0"/>
              <a:t>We may be harder on ourselves than on others</a:t>
            </a:r>
          </a:p>
          <a:p>
            <a:pPr lvl="1"/>
            <a:r>
              <a:rPr lang="en-CA" dirty="0"/>
              <a:t>We have to live with our decisions </a:t>
            </a:r>
          </a:p>
          <a:p>
            <a:pPr lvl="1"/>
            <a:r>
              <a:rPr lang="en-CA" dirty="0"/>
              <a:t>We know our shortcomings far more intimately than anyone else</a:t>
            </a:r>
          </a:p>
          <a:p>
            <a:pPr marL="457200" lvl="1" indent="0">
              <a:buNone/>
            </a:pPr>
            <a:endParaRPr lang="en-CA" dirty="0"/>
          </a:p>
        </p:txBody>
      </p:sp>
    </p:spTree>
    <p:extLst>
      <p:ext uri="{BB962C8B-B14F-4D97-AF65-F5344CB8AC3E}">
        <p14:creationId xmlns:p14="http://schemas.microsoft.com/office/powerpoint/2010/main" val="455610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The opposite of loving yourself</a:t>
            </a:r>
          </a:p>
        </p:txBody>
      </p:sp>
      <p:sp>
        <p:nvSpPr>
          <p:cNvPr id="3" name="Content Placeholder 2"/>
          <p:cNvSpPr>
            <a:spLocks noGrp="1"/>
          </p:cNvSpPr>
          <p:nvPr>
            <p:ph sz="half" idx="1"/>
          </p:nvPr>
        </p:nvSpPr>
        <p:spPr/>
        <p:txBody>
          <a:bodyPr>
            <a:normAutofit/>
          </a:bodyPr>
          <a:lstStyle/>
          <a:p>
            <a:r>
              <a:rPr lang="en-CA" dirty="0"/>
              <a:t>Someone who is hostile, spiteful, unkind, etc., toward someone else is not loving themselves</a:t>
            </a:r>
          </a:p>
          <a:p>
            <a:pPr lvl="1"/>
            <a:r>
              <a:rPr lang="en-CA" dirty="0"/>
              <a:t>Their poor treatment of others reflects the fact that they do not love themselves</a:t>
            </a:r>
          </a:p>
        </p:txBody>
      </p:sp>
      <p:pic>
        <p:nvPicPr>
          <p:cNvPr id="5" name="Picture 2" descr="Image result for truda rosen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00808"/>
            <a:ext cx="3499349" cy="38912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93582" y="5843093"/>
            <a:ext cx="2664296" cy="430887"/>
          </a:xfrm>
          <a:prstGeom prst="rect">
            <a:avLst/>
          </a:prstGeom>
          <a:noFill/>
        </p:spPr>
        <p:txBody>
          <a:bodyPr wrap="square" rtlCol="0">
            <a:spAutoFit/>
          </a:bodyPr>
          <a:lstStyle/>
          <a:p>
            <a:r>
              <a:rPr lang="en-CA" sz="2200" dirty="0"/>
              <a:t>Dr. </a:t>
            </a:r>
            <a:r>
              <a:rPr lang="en-CA" sz="2200" dirty="0" err="1"/>
              <a:t>Truda</a:t>
            </a:r>
            <a:r>
              <a:rPr lang="en-CA" sz="2200" dirty="0"/>
              <a:t> Rosenberg</a:t>
            </a:r>
          </a:p>
        </p:txBody>
      </p:sp>
    </p:spTree>
    <p:extLst>
      <p:ext uri="{BB962C8B-B14F-4D97-AF65-F5344CB8AC3E}">
        <p14:creationId xmlns:p14="http://schemas.microsoft.com/office/powerpoint/2010/main" val="38539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Forgiveness</a:t>
            </a:r>
          </a:p>
        </p:txBody>
      </p:sp>
      <p:sp>
        <p:nvSpPr>
          <p:cNvPr id="3" name="Content Placeholder 2"/>
          <p:cNvSpPr>
            <a:spLocks noGrp="1"/>
          </p:cNvSpPr>
          <p:nvPr>
            <p:ph idx="1"/>
          </p:nvPr>
        </p:nvSpPr>
        <p:spPr/>
        <p:txBody>
          <a:bodyPr/>
          <a:lstStyle/>
          <a:p>
            <a:r>
              <a:rPr lang="en-CA" dirty="0"/>
              <a:t>Easier to do when we realize that someone who mistreated us is unhappy with him/herself</a:t>
            </a:r>
          </a:p>
          <a:p>
            <a:pPr lvl="1"/>
            <a:r>
              <a:rPr lang="en-CA" dirty="0"/>
              <a:t>they showed “love” to us according as they love him/herself (i.e., they don’t love him/herself, therefore they can’t love us!)</a:t>
            </a:r>
          </a:p>
          <a:p>
            <a:pPr lvl="1"/>
            <a:r>
              <a:rPr lang="en-CA" dirty="0"/>
              <a:t>did not show love to us the way that Jesus intended</a:t>
            </a:r>
          </a:p>
        </p:txBody>
      </p:sp>
    </p:spTree>
    <p:extLst>
      <p:ext uri="{BB962C8B-B14F-4D97-AF65-F5344CB8AC3E}">
        <p14:creationId xmlns:p14="http://schemas.microsoft.com/office/powerpoint/2010/main" val="16755591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Memorial service</a:t>
            </a:r>
          </a:p>
        </p:txBody>
      </p:sp>
      <p:sp>
        <p:nvSpPr>
          <p:cNvPr id="6" name="Content Placeholder 5"/>
          <p:cNvSpPr>
            <a:spLocks noGrp="1"/>
          </p:cNvSpPr>
          <p:nvPr>
            <p:ph idx="1"/>
          </p:nvPr>
        </p:nvSpPr>
        <p:spPr/>
        <p:txBody>
          <a:bodyPr/>
          <a:lstStyle/>
          <a:p>
            <a:r>
              <a:rPr lang="en-CA" dirty="0"/>
              <a:t>“let a man examine himself” (I Cor. 11:38)</a:t>
            </a:r>
          </a:p>
          <a:p>
            <a:pPr lvl="1"/>
            <a:r>
              <a:rPr lang="en-CA" dirty="0"/>
              <a:t>How?</a:t>
            </a:r>
          </a:p>
          <a:p>
            <a:pPr lvl="1"/>
            <a:r>
              <a:rPr lang="en-CA" dirty="0"/>
              <a:t>Do we ever examine how much we love ourselves?</a:t>
            </a:r>
          </a:p>
        </p:txBody>
      </p:sp>
    </p:spTree>
    <p:extLst>
      <p:ext uri="{BB962C8B-B14F-4D97-AF65-F5344CB8AC3E}">
        <p14:creationId xmlns:p14="http://schemas.microsoft.com/office/powerpoint/2010/main" val="109562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normAutofit/>
          </a:bodyPr>
          <a:lstStyle/>
          <a:p>
            <a:r>
              <a:rPr lang="en-CA" dirty="0">
                <a:solidFill>
                  <a:schemeClr val="bg1"/>
                </a:solidFill>
              </a:rPr>
              <a:t>Thou shalt love thy neighbour as thyself</a:t>
            </a:r>
          </a:p>
        </p:txBody>
      </p:sp>
      <p:sp>
        <p:nvSpPr>
          <p:cNvPr id="3" name="Content Placeholder 2"/>
          <p:cNvSpPr>
            <a:spLocks noGrp="1"/>
          </p:cNvSpPr>
          <p:nvPr>
            <p:ph idx="1"/>
          </p:nvPr>
        </p:nvSpPr>
        <p:spPr>
          <a:xfrm>
            <a:off x="457200" y="2204864"/>
            <a:ext cx="8229600" cy="3921299"/>
          </a:xfrm>
        </p:spPr>
        <p:txBody>
          <a:bodyPr/>
          <a:lstStyle/>
          <a:p>
            <a:r>
              <a:rPr lang="en-CA" dirty="0">
                <a:solidFill>
                  <a:schemeClr val="bg1"/>
                </a:solidFill>
              </a:rPr>
              <a:t>Profound!</a:t>
            </a:r>
          </a:p>
        </p:txBody>
      </p:sp>
    </p:spTree>
    <p:extLst>
      <p:ext uri="{BB962C8B-B14F-4D97-AF65-F5344CB8AC3E}">
        <p14:creationId xmlns:p14="http://schemas.microsoft.com/office/powerpoint/2010/main" val="2147730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#6</a:t>
            </a:r>
          </a:p>
        </p:txBody>
      </p:sp>
      <p:sp>
        <p:nvSpPr>
          <p:cNvPr id="3" name="Content Placeholder 2"/>
          <p:cNvSpPr>
            <a:spLocks noGrp="1"/>
          </p:cNvSpPr>
          <p:nvPr>
            <p:ph idx="1"/>
          </p:nvPr>
        </p:nvSpPr>
        <p:spPr/>
        <p:txBody>
          <a:bodyPr/>
          <a:lstStyle/>
          <a:p>
            <a:r>
              <a:rPr lang="en-CA" dirty="0"/>
              <a:t>Galatians 3:8</a:t>
            </a:r>
          </a:p>
          <a:p>
            <a:pPr lvl="1"/>
            <a:r>
              <a:rPr lang="en-CA" dirty="0"/>
              <a:t>In thee shall all nations be blessed</a:t>
            </a:r>
          </a:p>
          <a:p>
            <a:pPr marL="457200" lvl="1" indent="0">
              <a:buNone/>
            </a:pPr>
            <a:endParaRPr lang="en-CA" dirty="0"/>
          </a:p>
        </p:txBody>
      </p:sp>
    </p:spTree>
    <p:extLst>
      <p:ext uri="{BB962C8B-B14F-4D97-AF65-F5344CB8AC3E}">
        <p14:creationId xmlns:p14="http://schemas.microsoft.com/office/powerpoint/2010/main" val="3230682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3" name="Content Placeholder 2"/>
          <p:cNvSpPr>
            <a:spLocks noGrp="1"/>
          </p:cNvSpPr>
          <p:nvPr>
            <p:ph idx="1"/>
          </p:nvPr>
        </p:nvSpPr>
        <p:spPr/>
        <p:txBody>
          <a:bodyPr>
            <a:normAutofit/>
          </a:bodyPr>
          <a:lstStyle/>
          <a:p>
            <a:r>
              <a:rPr lang="en-CA" dirty="0" err="1"/>
              <a:t>Def’n</a:t>
            </a:r>
            <a:r>
              <a:rPr lang="en-CA" dirty="0"/>
              <a:t> of “the gospel”</a:t>
            </a:r>
          </a:p>
          <a:p>
            <a:pPr lvl="1"/>
            <a:r>
              <a:rPr lang="en-CA" i="1" dirty="0" err="1"/>
              <a:t>pro</a:t>
            </a:r>
            <a:r>
              <a:rPr lang="en-CA" dirty="0" err="1"/>
              <a:t>e</a:t>
            </a:r>
            <a:r>
              <a:rPr lang="en-CA" i="1" dirty="0" err="1"/>
              <a:t>uaggelizomai</a:t>
            </a:r>
            <a:r>
              <a:rPr lang="en-CA" dirty="0"/>
              <a:t> – to announce good news in advance</a:t>
            </a:r>
          </a:p>
          <a:p>
            <a:pPr marL="0" indent="0">
              <a:buNone/>
            </a:pPr>
            <a:endParaRPr lang="en-CA" dirty="0"/>
          </a:p>
          <a:p>
            <a:pPr lvl="1"/>
            <a:endParaRPr lang="en-CA" dirty="0"/>
          </a:p>
          <a:p>
            <a:pPr lvl="1"/>
            <a:endParaRPr lang="en-CA" dirty="0"/>
          </a:p>
        </p:txBody>
      </p:sp>
    </p:spTree>
    <p:extLst>
      <p:ext uri="{BB962C8B-B14F-4D97-AF65-F5344CB8AC3E}">
        <p14:creationId xmlns:p14="http://schemas.microsoft.com/office/powerpoint/2010/main" val="14940027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CA" dirty="0"/>
              <a:t>quotes Genesis 12:3 – “in thee shall all families of the earth be blessed”</a:t>
            </a:r>
          </a:p>
          <a:p>
            <a:pPr lvl="1"/>
            <a:r>
              <a:rPr lang="en-CA" dirty="0"/>
              <a:t>“all nations” = heathen (</a:t>
            </a:r>
            <a:r>
              <a:rPr lang="en-CA" i="1" dirty="0"/>
              <a:t>ethnos</a:t>
            </a:r>
            <a:r>
              <a:rPr lang="en-CA" dirty="0"/>
              <a:t> - Gentiles), per Gal. 3:8 </a:t>
            </a:r>
          </a:p>
        </p:txBody>
      </p:sp>
    </p:spTree>
    <p:extLst>
      <p:ext uri="{BB962C8B-B14F-4D97-AF65-F5344CB8AC3E}">
        <p14:creationId xmlns:p14="http://schemas.microsoft.com/office/powerpoint/2010/main" val="72248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5" name="Right Brace 4"/>
          <p:cNvSpPr/>
          <p:nvPr/>
        </p:nvSpPr>
        <p:spPr>
          <a:xfrm rot="5400000">
            <a:off x="1367644" y="728700"/>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ight Brace 5"/>
          <p:cNvSpPr/>
          <p:nvPr/>
        </p:nvSpPr>
        <p:spPr>
          <a:xfrm rot="5400000">
            <a:off x="2775992" y="984921"/>
            <a:ext cx="432048" cy="99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5400000">
            <a:off x="4610694" y="371351"/>
            <a:ext cx="432048" cy="22268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5400000">
            <a:off x="6948264" y="404665"/>
            <a:ext cx="432048"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827584" y="2132856"/>
            <a:ext cx="1656184" cy="461665"/>
          </a:xfrm>
          <a:prstGeom prst="rect">
            <a:avLst/>
          </a:prstGeom>
          <a:noFill/>
        </p:spPr>
        <p:txBody>
          <a:bodyPr wrap="square" rtlCol="0">
            <a:spAutoFit/>
          </a:bodyPr>
          <a:lstStyle/>
          <a:p>
            <a:r>
              <a:rPr lang="en-CA" sz="2400" dirty="0"/>
              <a:t>Abraham</a:t>
            </a:r>
          </a:p>
        </p:txBody>
      </p:sp>
      <p:sp>
        <p:nvSpPr>
          <p:cNvPr id="11" name="TextBox 10"/>
          <p:cNvSpPr txBox="1"/>
          <p:nvPr/>
        </p:nvSpPr>
        <p:spPr>
          <a:xfrm>
            <a:off x="2468425" y="2562506"/>
            <a:ext cx="1311487" cy="461665"/>
          </a:xfrm>
          <a:prstGeom prst="rect">
            <a:avLst/>
          </a:prstGeom>
          <a:noFill/>
        </p:spPr>
        <p:txBody>
          <a:bodyPr wrap="square" rtlCol="0">
            <a:spAutoFit/>
          </a:bodyPr>
          <a:lstStyle/>
          <a:p>
            <a:r>
              <a:rPr lang="en-CA" sz="2400" dirty="0"/>
              <a:t>future</a:t>
            </a:r>
          </a:p>
        </p:txBody>
      </p:sp>
      <p:sp>
        <p:nvSpPr>
          <p:cNvPr id="12" name="TextBox 11"/>
          <p:cNvSpPr txBox="1"/>
          <p:nvPr/>
        </p:nvSpPr>
        <p:spPr>
          <a:xfrm>
            <a:off x="3713284" y="2908302"/>
            <a:ext cx="2370884" cy="461665"/>
          </a:xfrm>
          <a:prstGeom prst="rect">
            <a:avLst/>
          </a:prstGeom>
          <a:noFill/>
        </p:spPr>
        <p:txBody>
          <a:bodyPr wrap="square" rtlCol="0">
            <a:spAutoFit/>
          </a:bodyPr>
          <a:lstStyle/>
          <a:p>
            <a:r>
              <a:rPr lang="en-CA" sz="2400" dirty="0"/>
              <a:t>Jews &amp; Gentiles</a:t>
            </a:r>
          </a:p>
        </p:txBody>
      </p:sp>
      <p:sp>
        <p:nvSpPr>
          <p:cNvPr id="13" name="TextBox 12"/>
          <p:cNvSpPr txBox="1"/>
          <p:nvPr/>
        </p:nvSpPr>
        <p:spPr>
          <a:xfrm>
            <a:off x="6444208" y="3032178"/>
            <a:ext cx="1800200" cy="830997"/>
          </a:xfrm>
          <a:prstGeom prst="rect">
            <a:avLst/>
          </a:prstGeom>
          <a:noFill/>
        </p:spPr>
        <p:txBody>
          <a:bodyPr wrap="square" rtlCol="0">
            <a:spAutoFit/>
          </a:bodyPr>
          <a:lstStyle/>
          <a:p>
            <a:r>
              <a:rPr lang="en-CA" sz="2400" dirty="0"/>
              <a:t>eternal inheritance</a:t>
            </a:r>
          </a:p>
        </p:txBody>
      </p:sp>
      <p:sp>
        <p:nvSpPr>
          <p:cNvPr id="3" name="TextBox 2"/>
          <p:cNvSpPr txBox="1"/>
          <p:nvPr/>
        </p:nvSpPr>
        <p:spPr>
          <a:xfrm>
            <a:off x="971600" y="4822767"/>
            <a:ext cx="7272808" cy="923330"/>
          </a:xfrm>
          <a:prstGeom prst="rect">
            <a:avLst/>
          </a:prstGeom>
          <a:solidFill>
            <a:schemeClr val="accent2">
              <a:lumMod val="60000"/>
              <a:lumOff val="40000"/>
            </a:schemeClr>
          </a:solidFill>
        </p:spPr>
        <p:txBody>
          <a:bodyPr wrap="square" rtlCol="0">
            <a:spAutoFit/>
          </a:bodyPr>
          <a:lstStyle/>
          <a:p>
            <a:r>
              <a:rPr lang="en-CA" sz="5400" dirty="0">
                <a:latin typeface="Baskerville Old Face" panose="02020602080505020303" pitchFamily="18" charset="0"/>
              </a:rPr>
              <a:t>The gospel / good news</a:t>
            </a:r>
          </a:p>
        </p:txBody>
      </p:sp>
    </p:spTree>
    <p:extLst>
      <p:ext uri="{BB962C8B-B14F-4D97-AF65-F5344CB8AC3E}">
        <p14:creationId xmlns:p14="http://schemas.microsoft.com/office/powerpoint/2010/main" val="983758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Examples of inspiration</a:t>
            </a:r>
            <a:endParaRPr lang="en-CA" i="1" dirty="0"/>
          </a:p>
        </p:txBody>
      </p:sp>
      <p:sp>
        <p:nvSpPr>
          <p:cNvPr id="3" name="Content Placeholder 2"/>
          <p:cNvSpPr>
            <a:spLocks noGrp="1"/>
          </p:cNvSpPr>
          <p:nvPr>
            <p:ph idx="1"/>
          </p:nvPr>
        </p:nvSpPr>
        <p:spPr/>
        <p:txBody>
          <a:bodyPr/>
          <a:lstStyle/>
          <a:p>
            <a:r>
              <a:rPr lang="en-CA" dirty="0"/>
              <a:t>II Peter 1:21 – For the prophecy came not in old time by the will of man: but holy men of God </a:t>
            </a:r>
            <a:r>
              <a:rPr lang="en-CA" dirty="0" err="1"/>
              <a:t>spake</a:t>
            </a:r>
            <a:r>
              <a:rPr lang="en-CA" dirty="0"/>
              <a:t> as they were moved by the Holy Spirit.</a:t>
            </a:r>
          </a:p>
          <a:p>
            <a:endParaRPr lang="en-CA" dirty="0"/>
          </a:p>
        </p:txBody>
      </p:sp>
    </p:spTree>
    <p:extLst>
      <p:ext uri="{BB962C8B-B14F-4D97-AF65-F5344CB8AC3E}">
        <p14:creationId xmlns:p14="http://schemas.microsoft.com/office/powerpoint/2010/main" val="314697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5" name="Right Brace 4"/>
          <p:cNvSpPr/>
          <p:nvPr/>
        </p:nvSpPr>
        <p:spPr>
          <a:xfrm rot="5400000">
            <a:off x="1367644" y="728700"/>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ight Brace 5"/>
          <p:cNvSpPr/>
          <p:nvPr/>
        </p:nvSpPr>
        <p:spPr>
          <a:xfrm rot="5400000">
            <a:off x="2775992" y="984921"/>
            <a:ext cx="432048" cy="99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5400000">
            <a:off x="4610694" y="371351"/>
            <a:ext cx="432048" cy="22268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5400000">
            <a:off x="6948264" y="404665"/>
            <a:ext cx="432048"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827584" y="2132856"/>
            <a:ext cx="1656184" cy="461665"/>
          </a:xfrm>
          <a:prstGeom prst="rect">
            <a:avLst/>
          </a:prstGeom>
          <a:noFill/>
        </p:spPr>
        <p:txBody>
          <a:bodyPr wrap="square" rtlCol="0">
            <a:spAutoFit/>
          </a:bodyPr>
          <a:lstStyle/>
          <a:p>
            <a:r>
              <a:rPr lang="en-CA" sz="2400" dirty="0"/>
              <a:t>Abraham</a:t>
            </a:r>
          </a:p>
        </p:txBody>
      </p:sp>
      <p:sp>
        <p:nvSpPr>
          <p:cNvPr id="11" name="TextBox 10"/>
          <p:cNvSpPr txBox="1"/>
          <p:nvPr/>
        </p:nvSpPr>
        <p:spPr>
          <a:xfrm>
            <a:off x="2468425" y="2562506"/>
            <a:ext cx="1311487" cy="461665"/>
          </a:xfrm>
          <a:prstGeom prst="rect">
            <a:avLst/>
          </a:prstGeom>
          <a:noFill/>
        </p:spPr>
        <p:txBody>
          <a:bodyPr wrap="square" rtlCol="0">
            <a:spAutoFit/>
          </a:bodyPr>
          <a:lstStyle/>
          <a:p>
            <a:r>
              <a:rPr lang="en-CA" sz="2400" dirty="0"/>
              <a:t>future</a:t>
            </a:r>
          </a:p>
        </p:txBody>
      </p:sp>
      <p:sp>
        <p:nvSpPr>
          <p:cNvPr id="12" name="TextBox 11"/>
          <p:cNvSpPr txBox="1"/>
          <p:nvPr/>
        </p:nvSpPr>
        <p:spPr>
          <a:xfrm>
            <a:off x="3713284" y="2908302"/>
            <a:ext cx="2370884" cy="461665"/>
          </a:xfrm>
          <a:prstGeom prst="rect">
            <a:avLst/>
          </a:prstGeom>
          <a:noFill/>
        </p:spPr>
        <p:txBody>
          <a:bodyPr wrap="square" rtlCol="0">
            <a:spAutoFit/>
          </a:bodyPr>
          <a:lstStyle/>
          <a:p>
            <a:r>
              <a:rPr lang="en-CA" sz="2400" dirty="0"/>
              <a:t>Jews &amp; Gentiles</a:t>
            </a:r>
          </a:p>
        </p:txBody>
      </p:sp>
      <p:sp>
        <p:nvSpPr>
          <p:cNvPr id="13" name="TextBox 12"/>
          <p:cNvSpPr txBox="1"/>
          <p:nvPr/>
        </p:nvSpPr>
        <p:spPr>
          <a:xfrm>
            <a:off x="6444208" y="3032178"/>
            <a:ext cx="1800200" cy="830997"/>
          </a:xfrm>
          <a:prstGeom prst="rect">
            <a:avLst/>
          </a:prstGeom>
          <a:noFill/>
        </p:spPr>
        <p:txBody>
          <a:bodyPr wrap="square" rtlCol="0">
            <a:spAutoFit/>
          </a:bodyPr>
          <a:lstStyle/>
          <a:p>
            <a:r>
              <a:rPr lang="en-CA" sz="2400" dirty="0"/>
              <a:t>eternal inheritance</a:t>
            </a:r>
          </a:p>
        </p:txBody>
      </p:sp>
      <p:sp>
        <p:nvSpPr>
          <p:cNvPr id="3" name="TextBox 2"/>
          <p:cNvSpPr txBox="1"/>
          <p:nvPr/>
        </p:nvSpPr>
        <p:spPr>
          <a:xfrm>
            <a:off x="827584" y="4149080"/>
            <a:ext cx="7632848" cy="2308324"/>
          </a:xfrm>
          <a:prstGeom prst="rect">
            <a:avLst/>
          </a:prstGeom>
          <a:solidFill>
            <a:schemeClr val="accent2">
              <a:lumMod val="60000"/>
              <a:lumOff val="40000"/>
            </a:schemeClr>
          </a:solidFill>
        </p:spPr>
        <p:txBody>
          <a:bodyPr wrap="square" rtlCol="0">
            <a:spAutoFit/>
          </a:bodyPr>
          <a:lstStyle/>
          <a:p>
            <a:r>
              <a:rPr lang="en-CA" sz="2400" dirty="0">
                <a:latin typeface="Baskerville Old Face" panose="02020602080505020303" pitchFamily="18" charset="0"/>
              </a:rPr>
              <a:t>Genesis 17:7-8 – And I will establish my covenant between me and thee and thy seed after thee in their generations for an everlasting covenant, to be a God unto thee, and to thy seed after thee.  And I will give unto thee, and to thy seed, the land wherein thou art a stranger, all the land of Canaan, for an everlasting possession; and I will be their God.</a:t>
            </a:r>
          </a:p>
        </p:txBody>
      </p:sp>
    </p:spTree>
    <p:extLst>
      <p:ext uri="{BB962C8B-B14F-4D97-AF65-F5344CB8AC3E}">
        <p14:creationId xmlns:p14="http://schemas.microsoft.com/office/powerpoint/2010/main" val="631589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25963"/>
          </a:xfrm>
        </p:spPr>
        <p:txBody>
          <a:bodyPr/>
          <a:lstStyle/>
          <a:p>
            <a:r>
              <a:rPr lang="en-CA" dirty="0"/>
              <a:t>Where in the OT does it indicate that the Gentiles can be accepted with God?</a:t>
            </a:r>
          </a:p>
        </p:txBody>
      </p:sp>
    </p:spTree>
    <p:extLst>
      <p:ext uri="{BB962C8B-B14F-4D97-AF65-F5344CB8AC3E}">
        <p14:creationId xmlns:p14="http://schemas.microsoft.com/office/powerpoint/2010/main" val="3130669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a:t>Romans 15:8-12</a:t>
            </a:r>
          </a:p>
        </p:txBody>
      </p:sp>
      <p:sp>
        <p:nvSpPr>
          <p:cNvPr id="14" name="Content Placeholder 13"/>
          <p:cNvSpPr>
            <a:spLocks noGrp="1"/>
          </p:cNvSpPr>
          <p:nvPr>
            <p:ph idx="1"/>
          </p:nvPr>
        </p:nvSpPr>
        <p:spPr/>
        <p:txBody>
          <a:bodyPr>
            <a:normAutofit fontScale="77500" lnSpcReduction="20000"/>
          </a:bodyPr>
          <a:lstStyle/>
          <a:p>
            <a:pPr marL="0" indent="0">
              <a:buNone/>
            </a:pPr>
            <a:r>
              <a:rPr lang="en-CA" b="1" baseline="30000" dirty="0"/>
              <a:t>8 </a:t>
            </a:r>
            <a:r>
              <a:rPr lang="en-CA" dirty="0"/>
              <a:t>Now I say that Jesus Christ was a minister of the circumcision for the truth of God, to confirm the promises made unto the fathers:</a:t>
            </a:r>
          </a:p>
          <a:p>
            <a:pPr marL="0" indent="0">
              <a:buNone/>
            </a:pPr>
            <a:r>
              <a:rPr lang="en-CA" b="1" baseline="30000" dirty="0"/>
              <a:t>9 </a:t>
            </a:r>
            <a:r>
              <a:rPr lang="en-CA" dirty="0"/>
              <a:t>And that the Gentiles might glorify God for his mercy; as it is written, For this cause I will confess to thee among the Gentiles, and sing unto thy name.</a:t>
            </a:r>
          </a:p>
          <a:p>
            <a:pPr marL="0" indent="0">
              <a:buNone/>
            </a:pPr>
            <a:r>
              <a:rPr lang="en-CA" b="1" baseline="30000" dirty="0"/>
              <a:t>10 </a:t>
            </a:r>
            <a:r>
              <a:rPr lang="en-CA" dirty="0"/>
              <a:t>And again he </a:t>
            </a:r>
            <a:r>
              <a:rPr lang="en-CA" dirty="0" err="1"/>
              <a:t>saith</a:t>
            </a:r>
            <a:r>
              <a:rPr lang="en-CA" dirty="0"/>
              <a:t>, Rejoice, ye Gentiles, with his people.</a:t>
            </a:r>
          </a:p>
          <a:p>
            <a:pPr marL="0" indent="0">
              <a:buNone/>
            </a:pPr>
            <a:r>
              <a:rPr lang="en-CA" b="1" baseline="30000" dirty="0"/>
              <a:t>11 </a:t>
            </a:r>
            <a:r>
              <a:rPr lang="en-CA" dirty="0"/>
              <a:t>And again, Praise the Lord, all ye Gentiles; and laud him, all ye people.</a:t>
            </a:r>
          </a:p>
          <a:p>
            <a:pPr marL="0" indent="0">
              <a:buNone/>
            </a:pPr>
            <a:r>
              <a:rPr lang="en-CA" b="1" baseline="30000" dirty="0"/>
              <a:t>12 </a:t>
            </a:r>
            <a:r>
              <a:rPr lang="en-CA" dirty="0"/>
              <a:t>And again, Esaias </a:t>
            </a:r>
            <a:r>
              <a:rPr lang="en-CA" dirty="0" err="1"/>
              <a:t>saith</a:t>
            </a:r>
            <a:r>
              <a:rPr lang="en-CA" dirty="0"/>
              <a:t>, There shall be a root of Jesse, and he that shall rise to reign over the Gentiles; in him shall the Gentiles trust.</a:t>
            </a:r>
          </a:p>
          <a:p>
            <a:pPr marL="0" indent="0">
              <a:buNone/>
            </a:pPr>
            <a:endParaRPr lang="en-CA" dirty="0"/>
          </a:p>
        </p:txBody>
      </p:sp>
    </p:spTree>
    <p:extLst>
      <p:ext uri="{BB962C8B-B14F-4D97-AF65-F5344CB8AC3E}">
        <p14:creationId xmlns:p14="http://schemas.microsoft.com/office/powerpoint/2010/main" val="3270511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3358" y="116632"/>
            <a:ext cx="4040188" cy="1359842"/>
          </a:xfrm>
          <a:solidFill>
            <a:srgbClr val="00B0F0">
              <a:alpha val="50000"/>
            </a:srgbClr>
          </a:solidFill>
        </p:spPr>
        <p:txBody>
          <a:bodyPr>
            <a:noAutofit/>
          </a:bodyPr>
          <a:lstStyle/>
          <a:p>
            <a:r>
              <a:rPr lang="en-CA" sz="2200" b="0" baseline="30000" dirty="0"/>
              <a:t>Romans 15:9 </a:t>
            </a:r>
            <a:r>
              <a:rPr lang="en-CA" sz="2200" b="0" dirty="0"/>
              <a:t>For this cause I will confess to thee among the Gentiles, and sing unto thy name.</a:t>
            </a:r>
          </a:p>
        </p:txBody>
      </p:sp>
      <p:sp>
        <p:nvSpPr>
          <p:cNvPr id="7" name="Text Placeholder 6"/>
          <p:cNvSpPr>
            <a:spLocks noGrp="1"/>
          </p:cNvSpPr>
          <p:nvPr>
            <p:ph type="body" sz="quarter" idx="3"/>
          </p:nvPr>
        </p:nvSpPr>
        <p:spPr>
          <a:xfrm>
            <a:off x="4752884" y="116632"/>
            <a:ext cx="4041775" cy="1359842"/>
          </a:xfrm>
          <a:solidFill>
            <a:srgbClr val="00B0F0">
              <a:alpha val="50000"/>
            </a:srgbClr>
          </a:solidFill>
        </p:spPr>
        <p:txBody>
          <a:bodyPr>
            <a:noAutofit/>
          </a:bodyPr>
          <a:lstStyle/>
          <a:p>
            <a:r>
              <a:rPr lang="en-CA" sz="2200" baseline="30000" dirty="0"/>
              <a:t>Psalm 18:49 </a:t>
            </a:r>
            <a:r>
              <a:rPr lang="en-CA" sz="2200" b="0" dirty="0"/>
              <a:t>Therefore will I give thanks unto thee, O </a:t>
            </a:r>
            <a:r>
              <a:rPr lang="en-CA" sz="2200" b="0" cap="small" dirty="0"/>
              <a:t>Lord</a:t>
            </a:r>
            <a:r>
              <a:rPr lang="en-CA" sz="2200" b="0" dirty="0"/>
              <a:t>, among the heathen, and sing praises unto thy name.</a:t>
            </a:r>
            <a:endParaRPr lang="en-CA" sz="2200" dirty="0"/>
          </a:p>
        </p:txBody>
      </p:sp>
      <p:sp>
        <p:nvSpPr>
          <p:cNvPr id="9" name="Text Placeholder 4"/>
          <p:cNvSpPr txBox="1">
            <a:spLocks/>
          </p:cNvSpPr>
          <p:nvPr/>
        </p:nvSpPr>
        <p:spPr>
          <a:xfrm>
            <a:off x="488116" y="2060848"/>
            <a:ext cx="4040188" cy="792088"/>
          </a:xfrm>
          <a:prstGeom prst="rect">
            <a:avLst/>
          </a:prstGeom>
          <a:solidFill>
            <a:srgbClr val="00B050">
              <a:alpha val="50000"/>
            </a:srgbClr>
          </a:solidFill>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b="0" baseline="30000" dirty="0"/>
              <a:t>Romans 15:10 </a:t>
            </a:r>
            <a:r>
              <a:rPr lang="en-CA" b="0" dirty="0"/>
              <a:t>Rejoice, ye Gentiles, with his people.</a:t>
            </a:r>
          </a:p>
        </p:txBody>
      </p:sp>
      <p:sp>
        <p:nvSpPr>
          <p:cNvPr id="10" name="Text Placeholder 4"/>
          <p:cNvSpPr txBox="1">
            <a:spLocks/>
          </p:cNvSpPr>
          <p:nvPr/>
        </p:nvSpPr>
        <p:spPr>
          <a:xfrm>
            <a:off x="488116" y="3356992"/>
            <a:ext cx="4040188" cy="1066139"/>
          </a:xfrm>
          <a:prstGeom prst="rect">
            <a:avLst/>
          </a:prstGeom>
          <a:solidFill>
            <a:srgbClr val="7030A0">
              <a:alpha val="50000"/>
            </a:srgbClr>
          </a:solidFill>
        </p:spPr>
        <p:txBody>
          <a:bodyPr vert="horz" lIns="91440" tIns="45720" rIns="91440" bIns="45720" rtlCol="0" anchor="b">
            <a:normAutofit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sz="2200" b="0" baseline="30000" dirty="0"/>
              <a:t>Romans 15:11 </a:t>
            </a:r>
            <a:r>
              <a:rPr lang="en-CA" sz="2200" b="0" dirty="0"/>
              <a:t>Praise the Lord, all ye Gentiles; and laud him, all ye people.</a:t>
            </a:r>
          </a:p>
        </p:txBody>
      </p:sp>
      <p:sp>
        <p:nvSpPr>
          <p:cNvPr id="11" name="Text Placeholder 4"/>
          <p:cNvSpPr txBox="1">
            <a:spLocks/>
          </p:cNvSpPr>
          <p:nvPr/>
        </p:nvSpPr>
        <p:spPr>
          <a:xfrm>
            <a:off x="488116" y="4797152"/>
            <a:ext cx="4040188" cy="1872208"/>
          </a:xfrm>
          <a:prstGeom prst="rect">
            <a:avLst/>
          </a:prstGeom>
          <a:solidFill>
            <a:srgbClr val="C5900B">
              <a:alpha val="90000"/>
            </a:srgbClr>
          </a:solidFill>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sz="2200" b="0" baseline="30000" dirty="0"/>
              <a:t>Romans 15:12 </a:t>
            </a:r>
            <a:r>
              <a:rPr lang="en-CA" sz="2200" b="0" dirty="0"/>
              <a:t>There shall be a root of Jesse, and he that shall rise to reign over the Gentiles; in him shall the Gentiles trust.</a:t>
            </a:r>
          </a:p>
          <a:p>
            <a:endParaRPr lang="en-CA" sz="2200" b="0" dirty="0"/>
          </a:p>
        </p:txBody>
      </p:sp>
      <p:sp>
        <p:nvSpPr>
          <p:cNvPr id="13" name="Text Placeholder 6"/>
          <p:cNvSpPr txBox="1">
            <a:spLocks/>
          </p:cNvSpPr>
          <p:nvPr/>
        </p:nvSpPr>
        <p:spPr>
          <a:xfrm>
            <a:off x="4767986" y="2060848"/>
            <a:ext cx="4041775" cy="792088"/>
          </a:xfrm>
          <a:prstGeom prst="rect">
            <a:avLst/>
          </a:prstGeom>
          <a:solidFill>
            <a:srgbClr val="00B050">
              <a:alpha val="50000"/>
            </a:srgbClr>
          </a:solidFill>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sz="2200" baseline="30000" dirty="0"/>
              <a:t>Deut. 32:43 </a:t>
            </a:r>
            <a:r>
              <a:rPr lang="en-CA" sz="2200" b="0" dirty="0"/>
              <a:t>Rejoice, O ye nations, with his people:</a:t>
            </a:r>
            <a:endParaRPr lang="en-CA" sz="2200" dirty="0"/>
          </a:p>
        </p:txBody>
      </p:sp>
      <p:sp>
        <p:nvSpPr>
          <p:cNvPr id="14" name="Text Placeholder 6"/>
          <p:cNvSpPr txBox="1">
            <a:spLocks/>
          </p:cNvSpPr>
          <p:nvPr/>
        </p:nvSpPr>
        <p:spPr>
          <a:xfrm>
            <a:off x="4788024" y="3356992"/>
            <a:ext cx="4041775" cy="1066139"/>
          </a:xfrm>
          <a:prstGeom prst="rect">
            <a:avLst/>
          </a:prstGeom>
          <a:solidFill>
            <a:srgbClr val="7030A0">
              <a:alpha val="50000"/>
            </a:srgbClr>
          </a:solidFill>
        </p:spPr>
        <p:txBody>
          <a:bodyPr vert="horz" lIns="91440" tIns="45720" rIns="91440" bIns="45720" rtlCol="0" anchor="b">
            <a:normAutofit fontScale="92500" lnSpcReduction="1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baseline="30000" dirty="0"/>
              <a:t>Psalm 117:1 </a:t>
            </a:r>
            <a:r>
              <a:rPr lang="en-CA" b="0" dirty="0"/>
              <a:t>O praise the </a:t>
            </a:r>
            <a:r>
              <a:rPr lang="en-CA" b="0" cap="small" dirty="0"/>
              <a:t>Lord</a:t>
            </a:r>
            <a:r>
              <a:rPr lang="en-CA" b="0" dirty="0"/>
              <a:t>, all ye nations: praise him, all ye people.</a:t>
            </a:r>
            <a:endParaRPr lang="en-CA" dirty="0"/>
          </a:p>
        </p:txBody>
      </p:sp>
      <p:sp>
        <p:nvSpPr>
          <p:cNvPr id="15" name="Text Placeholder 6"/>
          <p:cNvSpPr txBox="1">
            <a:spLocks/>
          </p:cNvSpPr>
          <p:nvPr/>
        </p:nvSpPr>
        <p:spPr>
          <a:xfrm>
            <a:off x="4788024" y="4797152"/>
            <a:ext cx="4041775" cy="1872208"/>
          </a:xfrm>
          <a:prstGeom prst="rect">
            <a:avLst/>
          </a:prstGeom>
          <a:solidFill>
            <a:srgbClr val="C5900B">
              <a:alpha val="90000"/>
            </a:srgbClr>
          </a:solidFill>
        </p:spPr>
        <p:txBody>
          <a:bodyPr vert="horz" lIns="91440" tIns="45720" rIns="91440" bIns="45720" rtlCol="0" anchor="b">
            <a:normAutofit fontScale="92500" lnSpcReduction="20000"/>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CA" baseline="30000" dirty="0"/>
              <a:t>Isaiah 11:10 </a:t>
            </a:r>
            <a:r>
              <a:rPr lang="en-CA" b="0" dirty="0"/>
              <a:t> And in that day there shall be a root of Jesse, and he that shall arise to rule over the Gentiles; in him shall the Gentiles trust, and his rest shall be glorious.</a:t>
            </a:r>
            <a:endParaRPr lang="en-CA" dirty="0"/>
          </a:p>
        </p:txBody>
      </p:sp>
    </p:spTree>
    <p:extLst>
      <p:ext uri="{BB962C8B-B14F-4D97-AF65-F5344CB8AC3E}">
        <p14:creationId xmlns:p14="http://schemas.microsoft.com/office/powerpoint/2010/main" val="1410009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root of Jesse… who will rule over the Gentiles</a:t>
            </a:r>
          </a:p>
        </p:txBody>
      </p:sp>
      <p:sp>
        <p:nvSpPr>
          <p:cNvPr id="7" name="Content Placeholder 6"/>
          <p:cNvSpPr>
            <a:spLocks noGrp="1"/>
          </p:cNvSpPr>
          <p:nvPr>
            <p:ph idx="1"/>
          </p:nvPr>
        </p:nvSpPr>
        <p:spPr/>
        <p:txBody>
          <a:bodyPr/>
          <a:lstStyle/>
          <a:p>
            <a:r>
              <a:rPr lang="en-CA" dirty="0"/>
              <a:t>Luke 1:31-33</a:t>
            </a:r>
          </a:p>
          <a:p>
            <a:r>
              <a:rPr lang="en-CA" dirty="0"/>
              <a:t>II Samuel 7:12-13, 16</a:t>
            </a:r>
          </a:p>
          <a:p>
            <a:r>
              <a:rPr lang="en-CA" dirty="0"/>
              <a:t>Psalm 89:35-36</a:t>
            </a:r>
          </a:p>
          <a:p>
            <a:r>
              <a:rPr lang="en-CA" dirty="0"/>
              <a:t>Psalm 132:11</a:t>
            </a:r>
          </a:p>
        </p:txBody>
      </p:sp>
    </p:spTree>
    <p:extLst>
      <p:ext uri="{BB962C8B-B14F-4D97-AF65-F5344CB8AC3E}">
        <p14:creationId xmlns:p14="http://schemas.microsoft.com/office/powerpoint/2010/main" val="2694151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51820" y="787564"/>
            <a:ext cx="1404156" cy="461665"/>
          </a:xfrm>
          <a:prstGeom prst="rect">
            <a:avLst/>
          </a:prstGeom>
          <a:noFill/>
        </p:spPr>
        <p:txBody>
          <a:bodyPr wrap="square" rtlCol="0">
            <a:spAutoFit/>
          </a:bodyPr>
          <a:lstStyle/>
          <a:p>
            <a:r>
              <a:rPr lang="en-CA" sz="2400" dirty="0"/>
              <a:t>kingdom</a:t>
            </a:r>
          </a:p>
        </p:txBody>
      </p:sp>
      <p:sp>
        <p:nvSpPr>
          <p:cNvPr id="5" name="TextBox 4"/>
          <p:cNvSpPr txBox="1"/>
          <p:nvPr/>
        </p:nvSpPr>
        <p:spPr>
          <a:xfrm>
            <a:off x="1763688" y="2261176"/>
            <a:ext cx="1296144" cy="461665"/>
          </a:xfrm>
          <a:prstGeom prst="rect">
            <a:avLst/>
          </a:prstGeom>
          <a:noFill/>
        </p:spPr>
        <p:txBody>
          <a:bodyPr wrap="square" rtlCol="0">
            <a:spAutoFit/>
          </a:bodyPr>
          <a:lstStyle/>
          <a:p>
            <a:r>
              <a:rPr lang="en-CA" sz="2400" dirty="0"/>
              <a:t>king</a:t>
            </a:r>
          </a:p>
        </p:txBody>
      </p:sp>
      <p:sp>
        <p:nvSpPr>
          <p:cNvPr id="6" name="TextBox 5"/>
          <p:cNvSpPr txBox="1"/>
          <p:nvPr/>
        </p:nvSpPr>
        <p:spPr>
          <a:xfrm>
            <a:off x="4355976" y="2261176"/>
            <a:ext cx="2592288" cy="461665"/>
          </a:xfrm>
          <a:prstGeom prst="rect">
            <a:avLst/>
          </a:prstGeom>
          <a:noFill/>
        </p:spPr>
        <p:txBody>
          <a:bodyPr wrap="square" rtlCol="0">
            <a:spAutoFit/>
          </a:bodyPr>
          <a:lstStyle/>
          <a:p>
            <a:r>
              <a:rPr lang="en-CA" sz="2400" dirty="0"/>
              <a:t>domain / territory</a:t>
            </a:r>
          </a:p>
        </p:txBody>
      </p:sp>
      <p:sp>
        <p:nvSpPr>
          <p:cNvPr id="7" name="TextBox 6"/>
          <p:cNvSpPr txBox="1"/>
          <p:nvPr/>
        </p:nvSpPr>
        <p:spPr>
          <a:xfrm>
            <a:off x="1115616" y="3645024"/>
            <a:ext cx="2430270" cy="461665"/>
          </a:xfrm>
          <a:prstGeom prst="rect">
            <a:avLst/>
          </a:prstGeom>
          <a:noFill/>
        </p:spPr>
        <p:txBody>
          <a:bodyPr wrap="square" rtlCol="0">
            <a:spAutoFit/>
          </a:bodyPr>
          <a:lstStyle/>
          <a:p>
            <a:r>
              <a:rPr lang="en-CA" sz="2400" dirty="0"/>
              <a:t>Christ / Messiah</a:t>
            </a:r>
          </a:p>
        </p:txBody>
      </p:sp>
      <p:sp>
        <p:nvSpPr>
          <p:cNvPr id="8" name="TextBox 7"/>
          <p:cNvSpPr txBox="1"/>
          <p:nvPr/>
        </p:nvSpPr>
        <p:spPr>
          <a:xfrm>
            <a:off x="4355976" y="3615407"/>
            <a:ext cx="3312368" cy="461665"/>
          </a:xfrm>
          <a:prstGeom prst="rect">
            <a:avLst/>
          </a:prstGeom>
          <a:noFill/>
        </p:spPr>
        <p:txBody>
          <a:bodyPr wrap="square" rtlCol="0">
            <a:spAutoFit/>
          </a:bodyPr>
          <a:lstStyle/>
          <a:p>
            <a:r>
              <a:rPr lang="en-CA" sz="2400" dirty="0"/>
              <a:t>Land of Canaan / Israel</a:t>
            </a:r>
          </a:p>
        </p:txBody>
      </p:sp>
      <p:sp>
        <p:nvSpPr>
          <p:cNvPr id="9" name="TextBox 8"/>
          <p:cNvSpPr txBox="1"/>
          <p:nvPr/>
        </p:nvSpPr>
        <p:spPr>
          <a:xfrm>
            <a:off x="1120822" y="4869160"/>
            <a:ext cx="2760830" cy="461665"/>
          </a:xfrm>
          <a:prstGeom prst="rect">
            <a:avLst/>
          </a:prstGeom>
          <a:noFill/>
        </p:spPr>
        <p:txBody>
          <a:bodyPr wrap="square" rtlCol="0">
            <a:spAutoFit/>
          </a:bodyPr>
          <a:lstStyle/>
          <a:p>
            <a:r>
              <a:rPr lang="en-CA" sz="2400" dirty="0"/>
              <a:t>promised to David</a:t>
            </a:r>
          </a:p>
        </p:txBody>
      </p:sp>
      <p:sp>
        <p:nvSpPr>
          <p:cNvPr id="10" name="TextBox 9"/>
          <p:cNvSpPr txBox="1"/>
          <p:nvPr/>
        </p:nvSpPr>
        <p:spPr>
          <a:xfrm>
            <a:off x="4332232" y="4869160"/>
            <a:ext cx="3480128" cy="461665"/>
          </a:xfrm>
          <a:prstGeom prst="rect">
            <a:avLst/>
          </a:prstGeom>
          <a:noFill/>
        </p:spPr>
        <p:txBody>
          <a:bodyPr wrap="square" rtlCol="0">
            <a:spAutoFit/>
          </a:bodyPr>
          <a:lstStyle/>
          <a:p>
            <a:r>
              <a:rPr lang="en-CA" sz="2400" dirty="0"/>
              <a:t>promised to Abraham</a:t>
            </a:r>
          </a:p>
        </p:txBody>
      </p:sp>
      <p:cxnSp>
        <p:nvCxnSpPr>
          <p:cNvPr id="12" name="Straight Arrow Connector 11"/>
          <p:cNvCxnSpPr/>
          <p:nvPr/>
        </p:nvCxnSpPr>
        <p:spPr>
          <a:xfrm flipH="1">
            <a:off x="2164194" y="1340768"/>
            <a:ext cx="104337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81652" y="1340768"/>
            <a:ext cx="112239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loud Callout 16"/>
          <p:cNvSpPr/>
          <p:nvPr/>
        </p:nvSpPr>
        <p:spPr>
          <a:xfrm>
            <a:off x="5652120" y="249168"/>
            <a:ext cx="3375226" cy="1235616"/>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6372200" y="404664"/>
            <a:ext cx="1872208" cy="923330"/>
          </a:xfrm>
          <a:prstGeom prst="rect">
            <a:avLst/>
          </a:prstGeom>
          <a:noFill/>
        </p:spPr>
        <p:txBody>
          <a:bodyPr wrap="square" rtlCol="0">
            <a:spAutoFit/>
          </a:bodyPr>
          <a:lstStyle/>
          <a:p>
            <a:r>
              <a:rPr lang="en-CA" dirty="0"/>
              <a:t>Gospel of the kingdom (Matt. 4:23)</a:t>
            </a:r>
          </a:p>
        </p:txBody>
      </p:sp>
      <p:cxnSp>
        <p:nvCxnSpPr>
          <p:cNvPr id="20" name="Straight Connector 19"/>
          <p:cNvCxnSpPr/>
          <p:nvPr/>
        </p:nvCxnSpPr>
        <p:spPr>
          <a:xfrm>
            <a:off x="2164194" y="2924944"/>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220072" y="4221088"/>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64194" y="4260228"/>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220072" y="2905708"/>
            <a:ext cx="0" cy="64807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0835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CA" dirty="0"/>
              <a:t>Isaiah 42</a:t>
            </a:r>
          </a:p>
        </p:txBody>
      </p:sp>
      <p:sp>
        <p:nvSpPr>
          <p:cNvPr id="14" name="Content Placeholder 13"/>
          <p:cNvSpPr>
            <a:spLocks noGrp="1"/>
          </p:cNvSpPr>
          <p:nvPr>
            <p:ph idx="1"/>
          </p:nvPr>
        </p:nvSpPr>
        <p:spPr/>
        <p:txBody>
          <a:bodyPr>
            <a:normAutofit fontScale="92500" lnSpcReduction="20000"/>
          </a:bodyPr>
          <a:lstStyle/>
          <a:p>
            <a:pPr marL="0" indent="0">
              <a:buNone/>
            </a:pPr>
            <a:r>
              <a:rPr lang="en-CA" b="1" baseline="30000" dirty="0"/>
              <a:t>1 </a:t>
            </a:r>
            <a:r>
              <a:rPr lang="en-CA" dirty="0"/>
              <a:t>Behold my servant, whom I uphold; mine elect, in whom my soul </a:t>
            </a:r>
            <a:r>
              <a:rPr lang="en-CA" dirty="0" err="1"/>
              <a:t>delighteth</a:t>
            </a:r>
            <a:r>
              <a:rPr lang="en-CA" dirty="0"/>
              <a:t>; I have put my spirit in him: he shall bring forth judgment to the Gentiles.</a:t>
            </a:r>
          </a:p>
          <a:p>
            <a:pPr marL="0" indent="0">
              <a:buNone/>
            </a:pPr>
            <a:r>
              <a:rPr lang="en-CA" b="1" baseline="30000" dirty="0"/>
              <a:t>6 </a:t>
            </a:r>
            <a:r>
              <a:rPr lang="en-CA" dirty="0"/>
              <a:t>I the LORD have called thee in righteousness, and will hold thine hand, and will keep thee, and give thee for a covenant of the people, for a light of the Gentiles;</a:t>
            </a:r>
          </a:p>
          <a:p>
            <a:pPr marL="0" indent="0">
              <a:buNone/>
            </a:pPr>
            <a:r>
              <a:rPr lang="en-CA" b="1" baseline="30000" dirty="0"/>
              <a:t>7 </a:t>
            </a:r>
            <a:r>
              <a:rPr lang="en-CA" dirty="0"/>
              <a:t>To open the blind eyes, to bring out the prisoners from the prison, and them that sit in darkness out of the prison house.</a:t>
            </a:r>
          </a:p>
        </p:txBody>
      </p:sp>
    </p:spTree>
    <p:extLst>
      <p:ext uri="{BB962C8B-B14F-4D97-AF65-F5344CB8AC3E}">
        <p14:creationId xmlns:p14="http://schemas.microsoft.com/office/powerpoint/2010/main" val="20717994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49</a:t>
            </a:r>
          </a:p>
        </p:txBody>
      </p:sp>
      <p:sp>
        <p:nvSpPr>
          <p:cNvPr id="3" name="Content Placeholder 2"/>
          <p:cNvSpPr>
            <a:spLocks noGrp="1"/>
          </p:cNvSpPr>
          <p:nvPr>
            <p:ph idx="1"/>
          </p:nvPr>
        </p:nvSpPr>
        <p:spPr/>
        <p:txBody>
          <a:bodyPr>
            <a:normAutofit fontScale="77500" lnSpcReduction="20000"/>
          </a:bodyPr>
          <a:lstStyle/>
          <a:p>
            <a:pPr marL="0" indent="0">
              <a:buNone/>
            </a:pPr>
            <a:r>
              <a:rPr lang="en-CA" baseline="30000" dirty="0"/>
              <a:t>6</a:t>
            </a:r>
            <a:r>
              <a:rPr lang="en-CA" dirty="0"/>
              <a:t> …I will also give thee for a light to the Gentiles, that thou </a:t>
            </a:r>
            <a:r>
              <a:rPr lang="en-CA" dirty="0" err="1"/>
              <a:t>mayest</a:t>
            </a:r>
            <a:r>
              <a:rPr lang="en-CA" dirty="0"/>
              <a:t> be my salvation unto the end of the earth.</a:t>
            </a:r>
          </a:p>
          <a:p>
            <a:pPr marL="0" indent="0">
              <a:buNone/>
            </a:pPr>
            <a:r>
              <a:rPr lang="en-CA" baseline="30000" dirty="0"/>
              <a:t>8 </a:t>
            </a:r>
            <a:r>
              <a:rPr lang="en-CA" dirty="0"/>
              <a:t>… I will preserve thee and give thee for a covenant of the people, to establish the earth, to cause to inherit the desolate heritages;</a:t>
            </a:r>
          </a:p>
          <a:p>
            <a:pPr marL="0" indent="0">
              <a:buNone/>
            </a:pPr>
            <a:r>
              <a:rPr lang="en-CA" baseline="30000" dirty="0"/>
              <a:t>9</a:t>
            </a:r>
            <a:r>
              <a:rPr lang="en-CA" dirty="0"/>
              <a:t> That thou </a:t>
            </a:r>
            <a:r>
              <a:rPr lang="en-CA" dirty="0" err="1"/>
              <a:t>mayest</a:t>
            </a:r>
            <a:r>
              <a:rPr lang="en-CA" dirty="0"/>
              <a:t> say to the prisoners, Go forth; to them that are in darkness, Shew yourselves.</a:t>
            </a:r>
          </a:p>
          <a:p>
            <a:pPr marL="0" indent="0">
              <a:buNone/>
            </a:pPr>
            <a:r>
              <a:rPr lang="en-CA" baseline="30000" dirty="0"/>
              <a:t>20</a:t>
            </a:r>
            <a:r>
              <a:rPr lang="en-CA" dirty="0"/>
              <a:t> The children which thou shalt have, after thou hast lost the other, shall say again in thine ears, The place is too strait for me: give place to me that I may dwell.</a:t>
            </a:r>
          </a:p>
          <a:p>
            <a:pPr marL="0" indent="0">
              <a:buNone/>
            </a:pPr>
            <a:r>
              <a:rPr lang="en-CA" baseline="30000" dirty="0"/>
              <a:t>22 </a:t>
            </a:r>
            <a:r>
              <a:rPr lang="en-CA" dirty="0"/>
              <a:t>Thus </a:t>
            </a:r>
            <a:r>
              <a:rPr lang="en-CA" dirty="0" err="1"/>
              <a:t>saith</a:t>
            </a:r>
            <a:r>
              <a:rPr lang="en-CA" dirty="0"/>
              <a:t> the Lord GOD, Behold, I will lift up mine hand to the Gentiles, and set up my standard to the people…</a:t>
            </a:r>
          </a:p>
        </p:txBody>
      </p:sp>
    </p:spTree>
    <p:extLst>
      <p:ext uri="{BB962C8B-B14F-4D97-AF65-F5344CB8AC3E}">
        <p14:creationId xmlns:p14="http://schemas.microsoft.com/office/powerpoint/2010/main" val="24584334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54</a:t>
            </a:r>
          </a:p>
        </p:txBody>
      </p:sp>
      <p:sp>
        <p:nvSpPr>
          <p:cNvPr id="3" name="Content Placeholder 2"/>
          <p:cNvSpPr>
            <a:spLocks noGrp="1"/>
          </p:cNvSpPr>
          <p:nvPr>
            <p:ph idx="1"/>
          </p:nvPr>
        </p:nvSpPr>
        <p:spPr/>
        <p:txBody>
          <a:bodyPr>
            <a:normAutofit fontScale="92500" lnSpcReduction="20000"/>
          </a:bodyPr>
          <a:lstStyle/>
          <a:p>
            <a:pPr marL="0" indent="0">
              <a:buNone/>
            </a:pPr>
            <a:r>
              <a:rPr lang="en-CA" baseline="30000" dirty="0"/>
              <a:t>1</a:t>
            </a:r>
            <a:r>
              <a:rPr lang="en-CA" dirty="0"/>
              <a:t> Sing, O barren, thou that didst not bear; break forth into singing, and cry aloud, thou that didst not travail with child: for more are the children of the desolate [Gentiles] than the children of the married wife [Jews], </a:t>
            </a:r>
            <a:r>
              <a:rPr lang="en-CA" dirty="0" err="1"/>
              <a:t>saith</a:t>
            </a:r>
            <a:r>
              <a:rPr lang="en-CA" dirty="0"/>
              <a:t> the LORD.</a:t>
            </a:r>
          </a:p>
          <a:p>
            <a:pPr marL="0" indent="0">
              <a:buNone/>
            </a:pPr>
            <a:r>
              <a:rPr lang="en-CA" baseline="30000" dirty="0"/>
              <a:t>2</a:t>
            </a:r>
            <a:r>
              <a:rPr lang="en-CA" dirty="0"/>
              <a:t> Enlarge the place of thy tent…</a:t>
            </a:r>
          </a:p>
          <a:p>
            <a:pPr marL="0" indent="0">
              <a:buNone/>
            </a:pPr>
            <a:r>
              <a:rPr lang="en-CA" baseline="30000" dirty="0"/>
              <a:t>3</a:t>
            </a:r>
            <a:r>
              <a:rPr lang="en-CA" dirty="0"/>
              <a:t> …thy seed shall inherit the Gentiles, and make the desolate cities to be inhabited.</a:t>
            </a:r>
          </a:p>
          <a:p>
            <a:pPr marL="0" indent="0">
              <a:buNone/>
            </a:pPr>
            <a:r>
              <a:rPr lang="en-CA" baseline="30000" dirty="0"/>
              <a:t>13</a:t>
            </a:r>
            <a:r>
              <a:rPr lang="en-CA" dirty="0"/>
              <a:t> And all thy children shall be taught of the LORD; and great shall be the peace of thy children.</a:t>
            </a:r>
          </a:p>
        </p:txBody>
      </p:sp>
    </p:spTree>
    <p:extLst>
      <p:ext uri="{BB962C8B-B14F-4D97-AF65-F5344CB8AC3E}">
        <p14:creationId xmlns:p14="http://schemas.microsoft.com/office/powerpoint/2010/main" val="3397535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55</a:t>
            </a:r>
          </a:p>
        </p:txBody>
      </p:sp>
      <p:sp>
        <p:nvSpPr>
          <p:cNvPr id="3" name="Content Placeholder 2"/>
          <p:cNvSpPr>
            <a:spLocks noGrp="1"/>
          </p:cNvSpPr>
          <p:nvPr>
            <p:ph idx="1"/>
          </p:nvPr>
        </p:nvSpPr>
        <p:spPr/>
        <p:txBody>
          <a:bodyPr>
            <a:normAutofit fontScale="85000" lnSpcReduction="10000"/>
          </a:bodyPr>
          <a:lstStyle/>
          <a:p>
            <a:pPr marL="0" indent="0">
              <a:buNone/>
            </a:pPr>
            <a:r>
              <a:rPr lang="en-CA" baseline="30000" dirty="0"/>
              <a:t>1</a:t>
            </a:r>
            <a:r>
              <a:rPr lang="en-CA" dirty="0"/>
              <a:t> Ho, every one that </a:t>
            </a:r>
            <a:r>
              <a:rPr lang="en-CA" dirty="0" err="1"/>
              <a:t>thirsteth</a:t>
            </a:r>
            <a:r>
              <a:rPr lang="en-CA" dirty="0"/>
              <a:t>, come ye to the waters, and he that hath no money; come ye, buy, and eat; yea, come, buy wine and milk without money and without price.</a:t>
            </a:r>
          </a:p>
          <a:p>
            <a:pPr marL="0" indent="0">
              <a:buNone/>
            </a:pPr>
            <a:r>
              <a:rPr lang="en-CA" baseline="30000" dirty="0"/>
              <a:t>2 </a:t>
            </a:r>
            <a:r>
              <a:rPr lang="en-CA" dirty="0"/>
              <a:t>Wherefore do ye spend money for that which is not bread? and your labour for that which </a:t>
            </a:r>
            <a:r>
              <a:rPr lang="en-CA" dirty="0" err="1"/>
              <a:t>satisfieth</a:t>
            </a:r>
            <a:r>
              <a:rPr lang="en-CA" dirty="0"/>
              <a:t> not? hearken diligently unto me, and eat ye that which is good, and let your soul delight itself in fatness.</a:t>
            </a:r>
          </a:p>
          <a:p>
            <a:pPr marL="0" indent="0">
              <a:buNone/>
            </a:pPr>
            <a:r>
              <a:rPr lang="en-CA" baseline="30000" dirty="0"/>
              <a:t>3 </a:t>
            </a:r>
            <a:r>
              <a:rPr lang="en-CA" dirty="0"/>
              <a:t>Incline your ear, and come unto me: hear, and your soul shall live; and I will make an everlasting covenant with you, even the sure mercies of David.</a:t>
            </a:r>
          </a:p>
          <a:p>
            <a:endParaRPr lang="en-CA" dirty="0"/>
          </a:p>
        </p:txBody>
      </p:sp>
    </p:spTree>
    <p:extLst>
      <p:ext uri="{BB962C8B-B14F-4D97-AF65-F5344CB8AC3E}">
        <p14:creationId xmlns:p14="http://schemas.microsoft.com/office/powerpoint/2010/main" val="293088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Constantia" panose="02030602050306030303" pitchFamily="18" charset="0"/>
              </a:rPr>
              <a:t>Examples of inspiration</a:t>
            </a:r>
            <a:endParaRPr lang="en-CA" i="1" dirty="0">
              <a:latin typeface="Constantia" panose="02030602050306030303" pitchFamily="18" charset="0"/>
            </a:endParaRPr>
          </a:p>
        </p:txBody>
      </p:sp>
      <p:sp>
        <p:nvSpPr>
          <p:cNvPr id="3" name="Content Placeholder 2"/>
          <p:cNvSpPr>
            <a:spLocks noGrp="1"/>
          </p:cNvSpPr>
          <p:nvPr>
            <p:ph idx="1"/>
          </p:nvPr>
        </p:nvSpPr>
        <p:spPr/>
        <p:txBody>
          <a:bodyPr/>
          <a:lstStyle/>
          <a:p>
            <a:r>
              <a:rPr lang="en-CA" dirty="0">
                <a:latin typeface="Constantia" panose="02030602050306030303" pitchFamily="18" charset="0"/>
              </a:rPr>
              <a:t>John 14:26 – But when the Comforter comes, even the Holy Spirit, which the Father will send in My name, that one shall teach you all things, and shall bring to your remembrance everything that I have told you.</a:t>
            </a:r>
          </a:p>
        </p:txBody>
      </p:sp>
    </p:spTree>
    <p:extLst>
      <p:ext uri="{BB962C8B-B14F-4D97-AF65-F5344CB8AC3E}">
        <p14:creationId xmlns:p14="http://schemas.microsoft.com/office/powerpoint/2010/main" val="2664272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56</a:t>
            </a:r>
          </a:p>
        </p:txBody>
      </p:sp>
      <p:sp>
        <p:nvSpPr>
          <p:cNvPr id="3" name="Content Placeholder 2"/>
          <p:cNvSpPr>
            <a:spLocks noGrp="1"/>
          </p:cNvSpPr>
          <p:nvPr>
            <p:ph idx="1"/>
          </p:nvPr>
        </p:nvSpPr>
        <p:spPr/>
        <p:txBody>
          <a:bodyPr>
            <a:normAutofit fontScale="77500" lnSpcReduction="20000"/>
          </a:bodyPr>
          <a:lstStyle/>
          <a:p>
            <a:pPr marL="0" indent="0">
              <a:buNone/>
            </a:pPr>
            <a:r>
              <a:rPr lang="en-CA" baseline="30000" dirty="0"/>
              <a:t>5 </a:t>
            </a:r>
            <a:r>
              <a:rPr lang="en-CA" dirty="0"/>
              <a:t>Even unto them will I give in mine house and within my walls a place and a name better than of sons and of daughters: I will give them an everlasting name, that shall not be cut off.</a:t>
            </a:r>
          </a:p>
          <a:p>
            <a:pPr marL="0" indent="0">
              <a:buNone/>
            </a:pPr>
            <a:r>
              <a:rPr lang="en-CA" baseline="30000" dirty="0"/>
              <a:t>6 </a:t>
            </a:r>
            <a:r>
              <a:rPr lang="en-CA" dirty="0"/>
              <a:t>Also the sons of the stranger, that join themselves to the </a:t>
            </a:r>
            <a:r>
              <a:rPr lang="en-CA" cap="small" dirty="0"/>
              <a:t>Lord</a:t>
            </a:r>
            <a:r>
              <a:rPr lang="en-CA" dirty="0"/>
              <a:t>, to serve him, and to love the name of the </a:t>
            </a:r>
            <a:r>
              <a:rPr lang="en-CA" cap="small" dirty="0"/>
              <a:t>Lord</a:t>
            </a:r>
            <a:r>
              <a:rPr lang="en-CA" dirty="0"/>
              <a:t>, to be his servants, every one that </a:t>
            </a:r>
            <a:r>
              <a:rPr lang="en-CA" dirty="0" err="1"/>
              <a:t>keepeth</a:t>
            </a:r>
            <a:r>
              <a:rPr lang="en-CA" dirty="0"/>
              <a:t> the </a:t>
            </a:r>
            <a:r>
              <a:rPr lang="en-CA" dirty="0" err="1"/>
              <a:t>sabbath</a:t>
            </a:r>
            <a:r>
              <a:rPr lang="en-CA" dirty="0"/>
              <a:t> from polluting it, and taketh hold of my covenant;</a:t>
            </a:r>
          </a:p>
          <a:p>
            <a:pPr marL="0" indent="0">
              <a:buNone/>
            </a:pPr>
            <a:r>
              <a:rPr lang="en-CA" baseline="30000" dirty="0"/>
              <a:t>7 </a:t>
            </a:r>
            <a:r>
              <a:rPr lang="en-CA" dirty="0"/>
              <a:t>Even them will I bring to my holy mountain, and make them joyful in my house of prayer: their burnt offerings and their sacrifices shall be accepted upon mine altar; for mine house shall be called an house of prayer for all people.</a:t>
            </a:r>
          </a:p>
          <a:p>
            <a:endParaRPr lang="en-CA" dirty="0"/>
          </a:p>
        </p:txBody>
      </p:sp>
    </p:spTree>
    <p:extLst>
      <p:ext uri="{BB962C8B-B14F-4D97-AF65-F5344CB8AC3E}">
        <p14:creationId xmlns:p14="http://schemas.microsoft.com/office/powerpoint/2010/main" val="12677797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60</a:t>
            </a:r>
          </a:p>
        </p:txBody>
      </p:sp>
      <p:sp>
        <p:nvSpPr>
          <p:cNvPr id="3" name="Content Placeholder 2"/>
          <p:cNvSpPr>
            <a:spLocks noGrp="1"/>
          </p:cNvSpPr>
          <p:nvPr>
            <p:ph idx="1"/>
          </p:nvPr>
        </p:nvSpPr>
        <p:spPr/>
        <p:txBody>
          <a:bodyPr>
            <a:normAutofit/>
          </a:bodyPr>
          <a:lstStyle/>
          <a:p>
            <a:pPr marL="0" indent="0">
              <a:buNone/>
            </a:pPr>
            <a:r>
              <a:rPr lang="en-CA" baseline="30000" dirty="0"/>
              <a:t>1 </a:t>
            </a:r>
            <a:r>
              <a:rPr lang="en-CA" dirty="0"/>
              <a:t>Arise, shine; for thy light is come, and the glory of the </a:t>
            </a:r>
            <a:r>
              <a:rPr lang="en-CA" cap="small" dirty="0"/>
              <a:t>Lord</a:t>
            </a:r>
            <a:r>
              <a:rPr lang="en-CA" dirty="0"/>
              <a:t> is risen upon thee.</a:t>
            </a:r>
          </a:p>
          <a:p>
            <a:pPr marL="0" indent="0">
              <a:buNone/>
            </a:pPr>
            <a:r>
              <a:rPr lang="en-CA" baseline="30000" dirty="0"/>
              <a:t>2 </a:t>
            </a:r>
            <a:r>
              <a:rPr lang="en-CA" dirty="0"/>
              <a:t>For, behold, the darkness shall cover the earth, and gross darkness the people: but the </a:t>
            </a:r>
            <a:r>
              <a:rPr lang="en-CA" cap="small" dirty="0"/>
              <a:t>Lord</a:t>
            </a:r>
            <a:r>
              <a:rPr lang="en-CA" dirty="0"/>
              <a:t> shall arise upon thee, and his glory shall be seen upon thee.</a:t>
            </a:r>
          </a:p>
          <a:p>
            <a:pPr marL="0" indent="0">
              <a:buNone/>
            </a:pPr>
            <a:r>
              <a:rPr lang="en-CA" baseline="30000" dirty="0"/>
              <a:t>3 </a:t>
            </a:r>
            <a:r>
              <a:rPr lang="en-CA" dirty="0"/>
              <a:t>And the Gentiles shall come to thy light, and kings to the brightness of thy rising.</a:t>
            </a:r>
          </a:p>
          <a:p>
            <a:endParaRPr lang="en-CA" dirty="0"/>
          </a:p>
        </p:txBody>
      </p:sp>
    </p:spTree>
    <p:extLst>
      <p:ext uri="{BB962C8B-B14F-4D97-AF65-F5344CB8AC3E}">
        <p14:creationId xmlns:p14="http://schemas.microsoft.com/office/powerpoint/2010/main" val="6372701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61</a:t>
            </a:r>
          </a:p>
        </p:txBody>
      </p:sp>
      <p:sp>
        <p:nvSpPr>
          <p:cNvPr id="3" name="Content Placeholder 2"/>
          <p:cNvSpPr>
            <a:spLocks noGrp="1"/>
          </p:cNvSpPr>
          <p:nvPr>
            <p:ph idx="1"/>
          </p:nvPr>
        </p:nvSpPr>
        <p:spPr/>
        <p:txBody>
          <a:bodyPr>
            <a:normAutofit fontScale="70000" lnSpcReduction="20000"/>
          </a:bodyPr>
          <a:lstStyle/>
          <a:p>
            <a:pPr marL="0" indent="0">
              <a:buNone/>
            </a:pPr>
            <a:r>
              <a:rPr lang="en-CA" baseline="30000" dirty="0"/>
              <a:t>1 </a:t>
            </a:r>
            <a:r>
              <a:rPr lang="en-CA" dirty="0"/>
              <a:t>The Spirit of the Lord </a:t>
            </a:r>
            <a:r>
              <a:rPr lang="en-CA" cap="small" dirty="0"/>
              <a:t>God</a:t>
            </a:r>
            <a:r>
              <a:rPr lang="en-CA" dirty="0"/>
              <a:t> is upon me; because the </a:t>
            </a:r>
            <a:r>
              <a:rPr lang="en-CA" cap="small" dirty="0"/>
              <a:t>Lord</a:t>
            </a:r>
            <a:r>
              <a:rPr lang="en-CA" dirty="0"/>
              <a:t> hath anointed me to preach good tidings unto the meek; he hath sent me to bind up the </a:t>
            </a:r>
            <a:r>
              <a:rPr lang="en-CA" dirty="0" err="1"/>
              <a:t>brokenhearted</a:t>
            </a:r>
            <a:r>
              <a:rPr lang="en-CA" dirty="0"/>
              <a:t>, to proclaim liberty to the captives, and the opening of the prison to them that are bound;</a:t>
            </a:r>
          </a:p>
          <a:p>
            <a:pPr marL="0" indent="0">
              <a:buNone/>
            </a:pPr>
            <a:r>
              <a:rPr lang="en-CA" baseline="30000" dirty="0"/>
              <a:t>2 </a:t>
            </a:r>
            <a:r>
              <a:rPr lang="en-CA" dirty="0"/>
              <a:t>To proclaim the acceptable year of the </a:t>
            </a:r>
            <a:r>
              <a:rPr lang="en-CA" cap="small" dirty="0"/>
              <a:t>Lord</a:t>
            </a:r>
            <a:r>
              <a:rPr lang="en-CA" dirty="0"/>
              <a:t>, and the day of vengeance of our God; to comfort all that mourn;</a:t>
            </a:r>
          </a:p>
          <a:p>
            <a:pPr marL="0" indent="0">
              <a:buNone/>
            </a:pPr>
            <a:r>
              <a:rPr lang="en-CA" baseline="30000" dirty="0"/>
              <a:t>3 </a:t>
            </a:r>
            <a:r>
              <a:rPr lang="en-CA" dirty="0"/>
              <a:t>To appoint unto them that mourn in Zion, to give unto them beauty for ashes, the oil of joy for mourning, the garment of praise for the spirit of heaviness; that they might be called trees of righteousness, the planting of the </a:t>
            </a:r>
            <a:r>
              <a:rPr lang="en-CA" cap="small" dirty="0"/>
              <a:t>Lord</a:t>
            </a:r>
            <a:r>
              <a:rPr lang="en-CA" dirty="0"/>
              <a:t>, that he might be glorified.</a:t>
            </a:r>
          </a:p>
          <a:p>
            <a:pPr marL="0" indent="0">
              <a:buNone/>
            </a:pPr>
            <a:r>
              <a:rPr lang="en-CA" baseline="30000" dirty="0"/>
              <a:t>4 </a:t>
            </a:r>
            <a:r>
              <a:rPr lang="en-CA" dirty="0"/>
              <a:t>And they shall build the old wastes, they shall raise up the former desolations, and they shall repair the waste cities, the desolations of many generations.</a:t>
            </a:r>
          </a:p>
          <a:p>
            <a:pPr marL="0" indent="0">
              <a:buNone/>
            </a:pPr>
            <a:r>
              <a:rPr lang="en-CA" baseline="30000" dirty="0"/>
              <a:t>5 </a:t>
            </a:r>
            <a:r>
              <a:rPr lang="en-CA" dirty="0"/>
              <a:t>And strangers shall stand and feed your flocks, and the sons of the alien shall be your plowmen and your vinedressers.</a:t>
            </a:r>
          </a:p>
          <a:p>
            <a:endParaRPr lang="en-CA" dirty="0"/>
          </a:p>
        </p:txBody>
      </p:sp>
    </p:spTree>
    <p:extLst>
      <p:ext uri="{BB962C8B-B14F-4D97-AF65-F5344CB8AC3E}">
        <p14:creationId xmlns:p14="http://schemas.microsoft.com/office/powerpoint/2010/main" val="9968276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Isaiah 66</a:t>
            </a:r>
          </a:p>
        </p:txBody>
      </p:sp>
      <p:sp>
        <p:nvSpPr>
          <p:cNvPr id="3" name="Content Placeholder 2"/>
          <p:cNvSpPr>
            <a:spLocks noGrp="1"/>
          </p:cNvSpPr>
          <p:nvPr>
            <p:ph idx="1"/>
          </p:nvPr>
        </p:nvSpPr>
        <p:spPr/>
        <p:txBody>
          <a:bodyPr>
            <a:normAutofit/>
          </a:bodyPr>
          <a:lstStyle/>
          <a:p>
            <a:pPr marL="0" indent="0">
              <a:buNone/>
            </a:pPr>
            <a:r>
              <a:rPr lang="en-CA" baseline="30000" dirty="0"/>
              <a:t>12 </a:t>
            </a:r>
            <a:r>
              <a:rPr lang="en-CA" dirty="0"/>
              <a:t>For thus </a:t>
            </a:r>
            <a:r>
              <a:rPr lang="en-CA" dirty="0" err="1"/>
              <a:t>saith</a:t>
            </a:r>
            <a:r>
              <a:rPr lang="en-CA" dirty="0"/>
              <a:t> the </a:t>
            </a:r>
            <a:r>
              <a:rPr lang="en-CA" cap="small" dirty="0"/>
              <a:t>Lord</a:t>
            </a:r>
            <a:r>
              <a:rPr lang="en-CA" dirty="0"/>
              <a:t>, Behold, I will extend peace to her like a river, and the glory of the Gentiles like a flowing stream: then shall ye suck, ye shall be borne upon her sides, and be dandled upon her knees.</a:t>
            </a:r>
          </a:p>
        </p:txBody>
      </p:sp>
    </p:spTree>
    <p:extLst>
      <p:ext uri="{BB962C8B-B14F-4D97-AF65-F5344CB8AC3E}">
        <p14:creationId xmlns:p14="http://schemas.microsoft.com/office/powerpoint/2010/main" val="15650375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law of Moses provided for Gentiles</a:t>
            </a:r>
          </a:p>
        </p:txBody>
      </p:sp>
      <p:sp>
        <p:nvSpPr>
          <p:cNvPr id="3" name="Content Placeholder 2"/>
          <p:cNvSpPr>
            <a:spLocks noGrp="1"/>
          </p:cNvSpPr>
          <p:nvPr>
            <p:ph idx="1"/>
          </p:nvPr>
        </p:nvSpPr>
        <p:spPr/>
        <p:txBody>
          <a:bodyPr/>
          <a:lstStyle/>
          <a:p>
            <a:r>
              <a:rPr lang="en-CA" dirty="0"/>
              <a:t>Exodus 20:10</a:t>
            </a:r>
          </a:p>
          <a:p>
            <a:pPr marL="0" indent="0">
              <a:buNone/>
            </a:pPr>
            <a:r>
              <a:rPr lang="en-CA" dirty="0"/>
              <a:t>But the seventh day is the </a:t>
            </a:r>
            <a:r>
              <a:rPr lang="en-CA" dirty="0" err="1"/>
              <a:t>sabbath</a:t>
            </a:r>
            <a:r>
              <a:rPr lang="en-CA" dirty="0"/>
              <a:t> of the </a:t>
            </a:r>
            <a:r>
              <a:rPr lang="en-CA" cap="small" dirty="0"/>
              <a:t>Lord</a:t>
            </a:r>
            <a:r>
              <a:rPr lang="en-CA" dirty="0"/>
              <a:t> thy God: in it thou shalt not do any work, thou, nor thy son, nor thy daughter, thy manservant, nor thy maidservant, nor thy cattle, nor thy stranger that is within thy gates</a:t>
            </a:r>
          </a:p>
        </p:txBody>
      </p:sp>
    </p:spTree>
    <p:extLst>
      <p:ext uri="{BB962C8B-B14F-4D97-AF65-F5344CB8AC3E}">
        <p14:creationId xmlns:p14="http://schemas.microsoft.com/office/powerpoint/2010/main" val="10023307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The law of Moses provided for Gentiles</a:t>
            </a:r>
          </a:p>
        </p:txBody>
      </p:sp>
      <p:sp>
        <p:nvSpPr>
          <p:cNvPr id="3" name="Content Placeholder 2"/>
          <p:cNvSpPr>
            <a:spLocks noGrp="1"/>
          </p:cNvSpPr>
          <p:nvPr>
            <p:ph idx="1"/>
          </p:nvPr>
        </p:nvSpPr>
        <p:spPr/>
        <p:txBody>
          <a:bodyPr/>
          <a:lstStyle/>
          <a:p>
            <a:r>
              <a:rPr lang="en-CA" dirty="0"/>
              <a:t>Deuteronomy 31:12</a:t>
            </a:r>
          </a:p>
          <a:p>
            <a:pPr marL="0" indent="0">
              <a:buNone/>
            </a:pPr>
            <a:r>
              <a:rPr lang="en-CA" dirty="0"/>
              <a:t>Gather the people together, men and women, and children, and thy stranger that is within thy gates, that they may hear, and that they may learn, and fear the </a:t>
            </a:r>
            <a:r>
              <a:rPr lang="en-CA" cap="small" dirty="0"/>
              <a:t>Lord</a:t>
            </a:r>
            <a:r>
              <a:rPr lang="en-CA" dirty="0"/>
              <a:t> your God, and observe to do all the words of this law</a:t>
            </a:r>
          </a:p>
        </p:txBody>
      </p:sp>
    </p:spTree>
    <p:extLst>
      <p:ext uri="{BB962C8B-B14F-4D97-AF65-F5344CB8AC3E}">
        <p14:creationId xmlns:p14="http://schemas.microsoft.com/office/powerpoint/2010/main" val="1446619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5400600"/>
          </a:xfrm>
        </p:spPr>
        <p:txBody>
          <a:bodyPr/>
          <a:lstStyle/>
          <a:p>
            <a:r>
              <a:rPr lang="en-CA" dirty="0"/>
              <a:t>Where in the NT does it indicate that the Gentiles can be accepted with God?</a:t>
            </a:r>
          </a:p>
        </p:txBody>
      </p:sp>
    </p:spTree>
    <p:extLst>
      <p:ext uri="{BB962C8B-B14F-4D97-AF65-F5344CB8AC3E}">
        <p14:creationId xmlns:p14="http://schemas.microsoft.com/office/powerpoint/2010/main" val="17985887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John 10:16</a:t>
            </a:r>
          </a:p>
        </p:txBody>
      </p:sp>
      <p:sp>
        <p:nvSpPr>
          <p:cNvPr id="3" name="Content Placeholder 2"/>
          <p:cNvSpPr>
            <a:spLocks noGrp="1"/>
          </p:cNvSpPr>
          <p:nvPr>
            <p:ph idx="1"/>
          </p:nvPr>
        </p:nvSpPr>
        <p:spPr/>
        <p:txBody>
          <a:bodyPr/>
          <a:lstStyle/>
          <a:p>
            <a:pPr marL="0" indent="0">
              <a:buNone/>
            </a:pPr>
            <a:r>
              <a:rPr lang="en-CA" dirty="0"/>
              <a:t>And other sheep I have, which are not of this fold: them also I must bring, and they shall hear my voice; and there shall be one fold, and one shepherd.</a:t>
            </a:r>
          </a:p>
        </p:txBody>
      </p:sp>
    </p:spTree>
    <p:extLst>
      <p:ext uri="{BB962C8B-B14F-4D97-AF65-F5344CB8AC3E}">
        <p14:creationId xmlns:p14="http://schemas.microsoft.com/office/powerpoint/2010/main" val="91797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Acts 13:46-48</a:t>
            </a:r>
          </a:p>
        </p:txBody>
      </p:sp>
      <p:sp>
        <p:nvSpPr>
          <p:cNvPr id="3" name="Content Placeholder 2"/>
          <p:cNvSpPr>
            <a:spLocks noGrp="1"/>
          </p:cNvSpPr>
          <p:nvPr>
            <p:ph idx="1"/>
          </p:nvPr>
        </p:nvSpPr>
        <p:spPr/>
        <p:txBody>
          <a:bodyPr>
            <a:normAutofit fontScale="85000" lnSpcReduction="10000"/>
          </a:bodyPr>
          <a:lstStyle/>
          <a:p>
            <a:pPr marL="0" indent="0">
              <a:buNone/>
            </a:pPr>
            <a:r>
              <a:rPr lang="en-CA" baseline="30000" dirty="0"/>
              <a:t>46 </a:t>
            </a:r>
            <a:r>
              <a:rPr lang="en-CA" dirty="0"/>
              <a:t>Then Paul and Barnabas waxed bold, and said, It was necessary that the word of God should first have been spoken to you: but seeing ye put it from you, and judge yourselves unworthy of everlasting life, lo, we turn to the Gentiles.</a:t>
            </a:r>
          </a:p>
          <a:p>
            <a:pPr marL="0" indent="0">
              <a:buNone/>
            </a:pPr>
            <a:r>
              <a:rPr lang="en-CA" baseline="30000" dirty="0"/>
              <a:t>47 </a:t>
            </a:r>
            <a:r>
              <a:rPr lang="en-CA" dirty="0"/>
              <a:t>For so hath the Lord commanded us, saying, I have set thee to be a light of the Gentiles, that thou </a:t>
            </a:r>
            <a:r>
              <a:rPr lang="en-CA" dirty="0" err="1"/>
              <a:t>shouldest</a:t>
            </a:r>
            <a:r>
              <a:rPr lang="en-CA" dirty="0"/>
              <a:t> be for salvation unto the ends of the earth.</a:t>
            </a:r>
          </a:p>
          <a:p>
            <a:pPr marL="0" indent="0">
              <a:buNone/>
            </a:pPr>
            <a:r>
              <a:rPr lang="en-CA" baseline="30000" dirty="0"/>
              <a:t>48 </a:t>
            </a:r>
            <a:r>
              <a:rPr lang="en-CA" dirty="0"/>
              <a:t>And when the Gentiles heard this, they were glad, and glorified the word of the Lord: and as many as were ordained to eternal life believed.</a:t>
            </a:r>
          </a:p>
          <a:p>
            <a:endParaRPr lang="en-CA" dirty="0"/>
          </a:p>
        </p:txBody>
      </p:sp>
    </p:spTree>
    <p:extLst>
      <p:ext uri="{BB962C8B-B14F-4D97-AF65-F5344CB8AC3E}">
        <p14:creationId xmlns:p14="http://schemas.microsoft.com/office/powerpoint/2010/main" val="2757730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Acts 15:13-17</a:t>
            </a:r>
          </a:p>
        </p:txBody>
      </p:sp>
      <p:sp>
        <p:nvSpPr>
          <p:cNvPr id="3" name="Content Placeholder 2"/>
          <p:cNvSpPr>
            <a:spLocks noGrp="1"/>
          </p:cNvSpPr>
          <p:nvPr>
            <p:ph idx="1"/>
          </p:nvPr>
        </p:nvSpPr>
        <p:spPr/>
        <p:txBody>
          <a:bodyPr>
            <a:normAutofit fontScale="77500" lnSpcReduction="20000"/>
          </a:bodyPr>
          <a:lstStyle/>
          <a:p>
            <a:pPr marL="0" indent="0">
              <a:buNone/>
            </a:pPr>
            <a:r>
              <a:rPr lang="en-CA" baseline="30000" dirty="0"/>
              <a:t>13 </a:t>
            </a:r>
            <a:r>
              <a:rPr lang="en-CA" dirty="0"/>
              <a:t>And after they had held their peace, James answered, saying, Men and brethren, hearken unto me:</a:t>
            </a:r>
          </a:p>
          <a:p>
            <a:pPr marL="0" indent="0">
              <a:buNone/>
            </a:pPr>
            <a:r>
              <a:rPr lang="en-CA" baseline="30000" dirty="0"/>
              <a:t>14 </a:t>
            </a:r>
            <a:r>
              <a:rPr lang="en-CA" dirty="0"/>
              <a:t>Simeon hath declared how God at the first did visit the Gentiles, to take out of them a people for his name.</a:t>
            </a:r>
          </a:p>
          <a:p>
            <a:pPr marL="0" indent="0">
              <a:buNone/>
            </a:pPr>
            <a:r>
              <a:rPr lang="en-CA" baseline="30000" dirty="0"/>
              <a:t>15 </a:t>
            </a:r>
            <a:r>
              <a:rPr lang="en-CA" dirty="0"/>
              <a:t>And to this agree the words of the prophets; as it is written,</a:t>
            </a:r>
          </a:p>
          <a:p>
            <a:pPr marL="0" indent="0">
              <a:buNone/>
            </a:pPr>
            <a:r>
              <a:rPr lang="en-CA" baseline="30000" dirty="0"/>
              <a:t>16 </a:t>
            </a:r>
            <a:r>
              <a:rPr lang="en-CA" dirty="0"/>
              <a:t>After this I will return, and will build again the tabernacle of David, which is fallen down; and I will build again the ruins thereof, and I will set it up:</a:t>
            </a:r>
          </a:p>
          <a:p>
            <a:pPr marL="0" indent="0">
              <a:buNone/>
            </a:pPr>
            <a:r>
              <a:rPr lang="en-CA" baseline="30000" dirty="0"/>
              <a:t>17 </a:t>
            </a:r>
            <a:r>
              <a:rPr lang="en-CA" dirty="0"/>
              <a:t>That the residue of men might seek after the Lord, and all the Gentiles, upon whom my name is called, </a:t>
            </a:r>
            <a:r>
              <a:rPr lang="en-CA" dirty="0" err="1"/>
              <a:t>saith</a:t>
            </a:r>
            <a:r>
              <a:rPr lang="en-CA" dirty="0"/>
              <a:t> the Lord, who doeth all these things.</a:t>
            </a:r>
          </a:p>
          <a:p>
            <a:endParaRPr lang="en-CA" dirty="0"/>
          </a:p>
        </p:txBody>
      </p:sp>
    </p:spTree>
    <p:extLst>
      <p:ext uri="{BB962C8B-B14F-4D97-AF65-F5344CB8AC3E}">
        <p14:creationId xmlns:p14="http://schemas.microsoft.com/office/powerpoint/2010/main" val="394246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Examples of inspiration</a:t>
            </a:r>
            <a:endParaRPr lang="en-CA" i="1" dirty="0"/>
          </a:p>
        </p:txBody>
      </p:sp>
      <p:sp>
        <p:nvSpPr>
          <p:cNvPr id="3" name="Content Placeholder 2"/>
          <p:cNvSpPr>
            <a:spLocks noGrp="1"/>
          </p:cNvSpPr>
          <p:nvPr>
            <p:ph idx="1"/>
          </p:nvPr>
        </p:nvSpPr>
        <p:spPr/>
        <p:txBody>
          <a:bodyPr/>
          <a:lstStyle/>
          <a:p>
            <a:r>
              <a:rPr lang="en-CA" dirty="0"/>
              <a:t>II Chronicles 36:22 – Now in the first year of Cyrus king of Persia, that the word of the LORD spoken by the mouth of Jeremiah might be accomplished …</a:t>
            </a:r>
          </a:p>
          <a:p>
            <a:endParaRPr lang="en-CA" dirty="0"/>
          </a:p>
        </p:txBody>
      </p:sp>
    </p:spTree>
    <p:extLst>
      <p:ext uri="{BB962C8B-B14F-4D97-AF65-F5344CB8AC3E}">
        <p14:creationId xmlns:p14="http://schemas.microsoft.com/office/powerpoint/2010/main" val="26642721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Acts 10:34-35</a:t>
            </a:r>
          </a:p>
        </p:txBody>
      </p:sp>
      <p:sp>
        <p:nvSpPr>
          <p:cNvPr id="3" name="Content Placeholder 2"/>
          <p:cNvSpPr>
            <a:spLocks noGrp="1"/>
          </p:cNvSpPr>
          <p:nvPr>
            <p:ph idx="1"/>
          </p:nvPr>
        </p:nvSpPr>
        <p:spPr/>
        <p:txBody>
          <a:bodyPr/>
          <a:lstStyle/>
          <a:p>
            <a:pPr marL="0" indent="0">
              <a:buNone/>
            </a:pPr>
            <a:r>
              <a:rPr lang="en-CA" baseline="30000" dirty="0"/>
              <a:t>34 </a:t>
            </a:r>
            <a:r>
              <a:rPr lang="en-CA" dirty="0"/>
              <a:t>Then Peter opened his mouth, and said, Of a truth I perceive that God is no respecter of persons:</a:t>
            </a:r>
          </a:p>
          <a:p>
            <a:pPr marL="0" indent="0">
              <a:buNone/>
            </a:pPr>
            <a:r>
              <a:rPr lang="en-CA" baseline="30000" dirty="0"/>
              <a:t>35 </a:t>
            </a:r>
            <a:r>
              <a:rPr lang="en-CA" dirty="0"/>
              <a:t>But in every nation (</a:t>
            </a:r>
            <a:r>
              <a:rPr lang="en-CA" i="1" dirty="0"/>
              <a:t>ethnos</a:t>
            </a:r>
            <a:r>
              <a:rPr lang="en-CA" dirty="0"/>
              <a:t>) he that </a:t>
            </a:r>
            <a:r>
              <a:rPr lang="en-CA" dirty="0" err="1"/>
              <a:t>feareth</a:t>
            </a:r>
            <a:r>
              <a:rPr lang="en-CA" dirty="0"/>
              <a:t> him, and </a:t>
            </a:r>
            <a:r>
              <a:rPr lang="en-CA" dirty="0" err="1"/>
              <a:t>worketh</a:t>
            </a:r>
            <a:r>
              <a:rPr lang="en-CA" dirty="0"/>
              <a:t> righteousness, is accepted with him.</a:t>
            </a:r>
          </a:p>
          <a:p>
            <a:endParaRPr lang="en-CA" dirty="0"/>
          </a:p>
        </p:txBody>
      </p:sp>
    </p:spTree>
    <p:extLst>
      <p:ext uri="{BB962C8B-B14F-4D97-AF65-F5344CB8AC3E}">
        <p14:creationId xmlns:p14="http://schemas.microsoft.com/office/powerpoint/2010/main" val="19215142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5" name="Right Brace 4"/>
          <p:cNvSpPr/>
          <p:nvPr/>
        </p:nvSpPr>
        <p:spPr>
          <a:xfrm rot="5400000">
            <a:off x="1367644" y="728700"/>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ight Brace 5"/>
          <p:cNvSpPr/>
          <p:nvPr/>
        </p:nvSpPr>
        <p:spPr>
          <a:xfrm rot="5400000">
            <a:off x="2775992" y="984921"/>
            <a:ext cx="432048" cy="99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5400000">
            <a:off x="4610694" y="371351"/>
            <a:ext cx="432048" cy="22268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5400000">
            <a:off x="6948264" y="404665"/>
            <a:ext cx="432048"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827584" y="2132856"/>
            <a:ext cx="1656184" cy="461665"/>
          </a:xfrm>
          <a:prstGeom prst="rect">
            <a:avLst/>
          </a:prstGeom>
          <a:noFill/>
        </p:spPr>
        <p:txBody>
          <a:bodyPr wrap="square" rtlCol="0">
            <a:spAutoFit/>
          </a:bodyPr>
          <a:lstStyle/>
          <a:p>
            <a:r>
              <a:rPr lang="en-CA" sz="2400" dirty="0"/>
              <a:t>Abraham</a:t>
            </a:r>
          </a:p>
        </p:txBody>
      </p:sp>
      <p:sp>
        <p:nvSpPr>
          <p:cNvPr id="11" name="TextBox 10"/>
          <p:cNvSpPr txBox="1"/>
          <p:nvPr/>
        </p:nvSpPr>
        <p:spPr>
          <a:xfrm>
            <a:off x="2468425" y="2562506"/>
            <a:ext cx="1311487" cy="461665"/>
          </a:xfrm>
          <a:prstGeom prst="rect">
            <a:avLst/>
          </a:prstGeom>
          <a:noFill/>
        </p:spPr>
        <p:txBody>
          <a:bodyPr wrap="square" rtlCol="0">
            <a:spAutoFit/>
          </a:bodyPr>
          <a:lstStyle/>
          <a:p>
            <a:r>
              <a:rPr lang="en-CA" sz="2400" dirty="0"/>
              <a:t>future</a:t>
            </a:r>
          </a:p>
        </p:txBody>
      </p:sp>
      <p:sp>
        <p:nvSpPr>
          <p:cNvPr id="12" name="TextBox 11"/>
          <p:cNvSpPr txBox="1"/>
          <p:nvPr/>
        </p:nvSpPr>
        <p:spPr>
          <a:xfrm>
            <a:off x="3713284" y="2908302"/>
            <a:ext cx="2370884" cy="461665"/>
          </a:xfrm>
          <a:prstGeom prst="rect">
            <a:avLst/>
          </a:prstGeom>
          <a:noFill/>
        </p:spPr>
        <p:txBody>
          <a:bodyPr wrap="square" rtlCol="0">
            <a:spAutoFit/>
          </a:bodyPr>
          <a:lstStyle/>
          <a:p>
            <a:r>
              <a:rPr lang="en-CA" sz="2400" dirty="0"/>
              <a:t>Jews &amp; Gentiles</a:t>
            </a:r>
          </a:p>
        </p:txBody>
      </p:sp>
      <p:sp>
        <p:nvSpPr>
          <p:cNvPr id="13" name="TextBox 12"/>
          <p:cNvSpPr txBox="1"/>
          <p:nvPr/>
        </p:nvSpPr>
        <p:spPr>
          <a:xfrm>
            <a:off x="6444208" y="3032178"/>
            <a:ext cx="1800200" cy="830997"/>
          </a:xfrm>
          <a:prstGeom prst="rect">
            <a:avLst/>
          </a:prstGeom>
          <a:noFill/>
        </p:spPr>
        <p:txBody>
          <a:bodyPr wrap="square" rtlCol="0">
            <a:spAutoFit/>
          </a:bodyPr>
          <a:lstStyle/>
          <a:p>
            <a:r>
              <a:rPr lang="en-CA" sz="2400" dirty="0"/>
              <a:t>eternal inheritance</a:t>
            </a:r>
          </a:p>
        </p:txBody>
      </p:sp>
      <p:sp>
        <p:nvSpPr>
          <p:cNvPr id="3" name="TextBox 2"/>
          <p:cNvSpPr txBox="1"/>
          <p:nvPr/>
        </p:nvSpPr>
        <p:spPr>
          <a:xfrm>
            <a:off x="971600" y="4822767"/>
            <a:ext cx="7272808" cy="923330"/>
          </a:xfrm>
          <a:prstGeom prst="rect">
            <a:avLst/>
          </a:prstGeom>
          <a:solidFill>
            <a:schemeClr val="accent2">
              <a:lumMod val="60000"/>
              <a:lumOff val="40000"/>
            </a:schemeClr>
          </a:solidFill>
        </p:spPr>
        <p:txBody>
          <a:bodyPr wrap="square" rtlCol="0">
            <a:spAutoFit/>
          </a:bodyPr>
          <a:lstStyle/>
          <a:p>
            <a:r>
              <a:rPr lang="en-CA" sz="5400" dirty="0">
                <a:latin typeface="Baskerville Old Face" panose="02020602080505020303" pitchFamily="18" charset="0"/>
              </a:rPr>
              <a:t>The gospel / good news</a:t>
            </a:r>
          </a:p>
        </p:txBody>
      </p:sp>
    </p:spTree>
    <p:extLst>
      <p:ext uri="{BB962C8B-B14F-4D97-AF65-F5344CB8AC3E}">
        <p14:creationId xmlns:p14="http://schemas.microsoft.com/office/powerpoint/2010/main" val="11787106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Be blessed – how?</a:t>
            </a:r>
          </a:p>
        </p:txBody>
      </p:sp>
      <p:sp>
        <p:nvSpPr>
          <p:cNvPr id="3" name="Content Placeholder 2"/>
          <p:cNvSpPr>
            <a:spLocks noGrp="1"/>
          </p:cNvSpPr>
          <p:nvPr>
            <p:ph idx="1"/>
          </p:nvPr>
        </p:nvSpPr>
        <p:spPr/>
        <p:txBody>
          <a:bodyPr>
            <a:normAutofit fontScale="70000" lnSpcReduction="20000"/>
          </a:bodyPr>
          <a:lstStyle/>
          <a:p>
            <a:pPr marL="0" indent="0">
              <a:buNone/>
            </a:pPr>
            <a:r>
              <a:rPr lang="en-CA" dirty="0"/>
              <a:t>Ephesians 3</a:t>
            </a:r>
          </a:p>
          <a:p>
            <a:pPr marL="0" indent="0">
              <a:buNone/>
            </a:pPr>
            <a:r>
              <a:rPr lang="en-CA" baseline="30000" dirty="0"/>
              <a:t>1 </a:t>
            </a:r>
            <a:r>
              <a:rPr lang="en-CA" dirty="0"/>
              <a:t> For this cause I Paul, the prisoner of Jesus Christ for you Gentiles,</a:t>
            </a:r>
          </a:p>
          <a:p>
            <a:pPr marL="0" indent="0">
              <a:buNone/>
            </a:pPr>
            <a:r>
              <a:rPr lang="en-CA" baseline="30000" dirty="0"/>
              <a:t>2 </a:t>
            </a:r>
            <a:r>
              <a:rPr lang="en-CA" dirty="0"/>
              <a:t>If ye have heard of the dispensation of the grace of God which is given me to you-ward:</a:t>
            </a:r>
          </a:p>
          <a:p>
            <a:pPr marL="0" indent="0">
              <a:buNone/>
            </a:pPr>
            <a:r>
              <a:rPr lang="en-CA" baseline="30000" dirty="0"/>
              <a:t>3 </a:t>
            </a:r>
            <a:r>
              <a:rPr lang="en-CA" dirty="0"/>
              <a:t>How that by revelation he made known unto me the mystery; (as I wrote afore in few words,</a:t>
            </a:r>
          </a:p>
          <a:p>
            <a:pPr marL="0" indent="0">
              <a:buNone/>
            </a:pPr>
            <a:r>
              <a:rPr lang="en-CA" baseline="30000" dirty="0"/>
              <a:t>4 </a:t>
            </a:r>
            <a:r>
              <a:rPr lang="en-CA" dirty="0"/>
              <a:t>Whereby, when ye read, ye may understand my knowledge in the mystery of Christ)</a:t>
            </a:r>
          </a:p>
          <a:p>
            <a:pPr marL="0" indent="0">
              <a:buNone/>
            </a:pPr>
            <a:r>
              <a:rPr lang="en-CA" baseline="30000" dirty="0"/>
              <a:t>5 </a:t>
            </a:r>
            <a:r>
              <a:rPr lang="en-CA" dirty="0"/>
              <a:t>Which in other ages was not made known unto the sons of men, as it is now revealed unto his holy apostles and prophets by the Spirit;</a:t>
            </a:r>
          </a:p>
          <a:p>
            <a:pPr marL="0" indent="0">
              <a:buNone/>
            </a:pPr>
            <a:r>
              <a:rPr lang="en-CA" baseline="30000" dirty="0"/>
              <a:t>6 </a:t>
            </a:r>
            <a:r>
              <a:rPr lang="en-CA" dirty="0"/>
              <a:t>That the Gentiles should be </a:t>
            </a:r>
            <a:r>
              <a:rPr lang="en-CA" dirty="0" err="1"/>
              <a:t>fellowheirs</a:t>
            </a:r>
            <a:r>
              <a:rPr lang="en-CA" dirty="0"/>
              <a:t>, and of the same body, and partakers of his promise in Christ by the gospel:</a:t>
            </a:r>
          </a:p>
          <a:p>
            <a:pPr lvl="1"/>
            <a:endParaRPr lang="en-CA" dirty="0"/>
          </a:p>
          <a:p>
            <a:pPr lvl="1"/>
            <a:endParaRPr lang="en-CA" dirty="0"/>
          </a:p>
        </p:txBody>
      </p:sp>
    </p:spTree>
    <p:extLst>
      <p:ext uri="{BB962C8B-B14F-4D97-AF65-F5344CB8AC3E}">
        <p14:creationId xmlns:p14="http://schemas.microsoft.com/office/powerpoint/2010/main" val="818833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Be blessed – how?</a:t>
            </a:r>
          </a:p>
        </p:txBody>
      </p:sp>
      <p:sp>
        <p:nvSpPr>
          <p:cNvPr id="3" name="Content Placeholder 2"/>
          <p:cNvSpPr>
            <a:spLocks noGrp="1"/>
          </p:cNvSpPr>
          <p:nvPr>
            <p:ph idx="1"/>
          </p:nvPr>
        </p:nvSpPr>
        <p:spPr/>
        <p:txBody>
          <a:bodyPr>
            <a:normAutofit/>
          </a:bodyPr>
          <a:lstStyle/>
          <a:p>
            <a:r>
              <a:rPr lang="en-CA" dirty="0"/>
              <a:t>Gal. 3:14 (Phillips) - God’s purpose is therefore plain: that the blessing promised to Abraham might reach the Gentiles through Jesus Christ…</a:t>
            </a:r>
          </a:p>
          <a:p>
            <a:pPr marL="0" indent="0">
              <a:buNone/>
            </a:pPr>
            <a:endParaRPr lang="en-CA" dirty="0"/>
          </a:p>
          <a:p>
            <a:r>
              <a:rPr lang="en-CA" dirty="0"/>
              <a:t>Through baptism into Christ, we are Abraham’s seed, and heirs according to the promise (3:29)</a:t>
            </a:r>
          </a:p>
          <a:p>
            <a:pPr lvl="1"/>
            <a:endParaRPr lang="en-CA" dirty="0"/>
          </a:p>
          <a:p>
            <a:pPr lvl="1"/>
            <a:endParaRPr lang="en-CA" dirty="0"/>
          </a:p>
        </p:txBody>
      </p:sp>
    </p:spTree>
    <p:extLst>
      <p:ext uri="{BB962C8B-B14F-4D97-AF65-F5344CB8AC3E}">
        <p14:creationId xmlns:p14="http://schemas.microsoft.com/office/powerpoint/2010/main" val="22018428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blessed / blessing</a:t>
            </a:r>
          </a:p>
        </p:txBody>
      </p:sp>
      <p:sp>
        <p:nvSpPr>
          <p:cNvPr id="3" name="Content Placeholder 2"/>
          <p:cNvSpPr>
            <a:spLocks noGrp="1"/>
          </p:cNvSpPr>
          <p:nvPr>
            <p:ph idx="1"/>
          </p:nvPr>
        </p:nvSpPr>
        <p:spPr/>
        <p:txBody>
          <a:bodyPr>
            <a:normAutofit/>
          </a:bodyPr>
          <a:lstStyle/>
          <a:p>
            <a:r>
              <a:rPr lang="en-CA" dirty="0"/>
              <a:t>Promise – covenant made with Abraham (Gal. 3:15, 17)</a:t>
            </a:r>
          </a:p>
          <a:p>
            <a:pPr lvl="1"/>
            <a:r>
              <a:rPr lang="en-CA" dirty="0"/>
              <a:t>includes an inheritance (3:18)</a:t>
            </a:r>
          </a:p>
          <a:p>
            <a:pPr lvl="1"/>
            <a:r>
              <a:rPr lang="en-CA" dirty="0"/>
              <a:t>can give life (3:21)</a:t>
            </a:r>
          </a:p>
          <a:p>
            <a:pPr lvl="2"/>
            <a:r>
              <a:rPr lang="en-CA" dirty="0"/>
              <a:t>implies that this covenant must offer the forgiveness of sins, since the wages of sin is death (Rom. 6:23)</a:t>
            </a:r>
          </a:p>
          <a:p>
            <a:pPr lvl="1"/>
            <a:endParaRPr lang="en-CA" dirty="0"/>
          </a:p>
        </p:txBody>
      </p:sp>
    </p:spTree>
    <p:extLst>
      <p:ext uri="{BB962C8B-B14F-4D97-AF65-F5344CB8AC3E}">
        <p14:creationId xmlns:p14="http://schemas.microsoft.com/office/powerpoint/2010/main" val="19020769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The covenant made with Abraham</a:t>
            </a:r>
          </a:p>
        </p:txBody>
      </p:sp>
      <p:sp>
        <p:nvSpPr>
          <p:cNvPr id="5" name="Text Placeholder 4"/>
          <p:cNvSpPr>
            <a:spLocks noGrp="1"/>
          </p:cNvSpPr>
          <p:nvPr>
            <p:ph type="body" idx="1"/>
          </p:nvPr>
        </p:nvSpPr>
        <p:spPr>
          <a:xfrm>
            <a:off x="467544" y="1196752"/>
            <a:ext cx="4040188" cy="639762"/>
          </a:xfrm>
        </p:spPr>
        <p:txBody>
          <a:bodyPr/>
          <a:lstStyle/>
          <a:p>
            <a:r>
              <a:rPr lang="en-CA" dirty="0"/>
              <a:t>Eternal land grant</a:t>
            </a:r>
          </a:p>
        </p:txBody>
      </p:sp>
      <p:sp>
        <p:nvSpPr>
          <p:cNvPr id="6" name="Content Placeholder 5"/>
          <p:cNvSpPr>
            <a:spLocks noGrp="1"/>
          </p:cNvSpPr>
          <p:nvPr>
            <p:ph sz="half" idx="2"/>
          </p:nvPr>
        </p:nvSpPr>
        <p:spPr>
          <a:xfrm>
            <a:off x="457200" y="1988840"/>
            <a:ext cx="4040188" cy="4137323"/>
          </a:xfrm>
        </p:spPr>
        <p:txBody>
          <a:bodyPr>
            <a:normAutofit fontScale="85000" lnSpcReduction="10000"/>
          </a:bodyPr>
          <a:lstStyle/>
          <a:p>
            <a:r>
              <a:rPr lang="en-CA" dirty="0"/>
              <a:t>Gen 12:7 – unto thy seed will I give this land</a:t>
            </a:r>
          </a:p>
          <a:p>
            <a:r>
              <a:rPr lang="en-CA" dirty="0"/>
              <a:t>Gen 13:15 – for all the land which thou </a:t>
            </a:r>
            <a:r>
              <a:rPr lang="en-CA" dirty="0" err="1"/>
              <a:t>seest</a:t>
            </a:r>
            <a:r>
              <a:rPr lang="en-CA" dirty="0"/>
              <a:t>, to thee will I give it, and to thy seed for ever</a:t>
            </a:r>
          </a:p>
          <a:p>
            <a:r>
              <a:rPr lang="en-CA" dirty="0"/>
              <a:t>Gen 15:18 – the LORD made a covenant with Abraham, saying, Unto thy seed have I given this land</a:t>
            </a:r>
          </a:p>
          <a:p>
            <a:r>
              <a:rPr lang="en-CA" dirty="0"/>
              <a:t>Gen 17:8 – And I will give unto thee, and to thy seed after thee, the land wherein thou art a stranger, all the land of Canaan, for an everlasting possession </a:t>
            </a:r>
          </a:p>
        </p:txBody>
      </p:sp>
      <p:sp>
        <p:nvSpPr>
          <p:cNvPr id="7" name="Text Placeholder 6"/>
          <p:cNvSpPr>
            <a:spLocks noGrp="1"/>
          </p:cNvSpPr>
          <p:nvPr>
            <p:ph type="body" sz="quarter" idx="3"/>
          </p:nvPr>
        </p:nvSpPr>
        <p:spPr>
          <a:xfrm>
            <a:off x="4644008" y="1196752"/>
            <a:ext cx="4041775" cy="639762"/>
          </a:xfrm>
        </p:spPr>
        <p:txBody>
          <a:bodyPr/>
          <a:lstStyle/>
          <a:p>
            <a:r>
              <a:rPr lang="en-CA" dirty="0"/>
              <a:t>Forgiveness of sins</a:t>
            </a:r>
          </a:p>
        </p:txBody>
      </p:sp>
      <p:sp>
        <p:nvSpPr>
          <p:cNvPr id="8" name="Content Placeholder 7"/>
          <p:cNvSpPr>
            <a:spLocks noGrp="1"/>
          </p:cNvSpPr>
          <p:nvPr>
            <p:ph sz="quarter" idx="4"/>
          </p:nvPr>
        </p:nvSpPr>
        <p:spPr>
          <a:xfrm>
            <a:off x="4645025" y="1988840"/>
            <a:ext cx="4041775" cy="4137323"/>
          </a:xfrm>
        </p:spPr>
        <p:txBody>
          <a:bodyPr>
            <a:normAutofit lnSpcReduction="10000"/>
          </a:bodyPr>
          <a:lstStyle/>
          <a:p>
            <a:r>
              <a:rPr lang="en-CA" sz="2000" dirty="0"/>
              <a:t>Jeremiah 31:31-34 … I will make a new covenant with the house of Israel, and with the house of Judah … I will forgive their iniquity, and remember their sin no more.</a:t>
            </a:r>
          </a:p>
          <a:p>
            <a:pPr lvl="1"/>
            <a:r>
              <a:rPr lang="en-CA" sz="1600" dirty="0"/>
              <a:t>Quoted in Heb. 8:8-12 &amp; 10:15-18</a:t>
            </a:r>
          </a:p>
          <a:p>
            <a:r>
              <a:rPr lang="en-CA" sz="2000" dirty="0"/>
              <a:t>Acts 3:25-26 – … and in thy seed shall all the </a:t>
            </a:r>
            <a:r>
              <a:rPr lang="en-CA" sz="2000" dirty="0" err="1"/>
              <a:t>kindreds</a:t>
            </a:r>
            <a:r>
              <a:rPr lang="en-CA" sz="2000" dirty="0"/>
              <a:t> of the earth be blessed. Unto you first God, having raised up his Son Jesus, sent him to bless you, in turning away every one of you from his iniquities</a:t>
            </a:r>
            <a:endParaRPr lang="en-CA" dirty="0"/>
          </a:p>
        </p:txBody>
      </p:sp>
    </p:spTree>
    <p:extLst>
      <p:ext uri="{BB962C8B-B14F-4D97-AF65-F5344CB8AC3E}">
        <p14:creationId xmlns:p14="http://schemas.microsoft.com/office/powerpoint/2010/main" val="555176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CA" dirty="0"/>
              <a:t>The covenant made with Abraham</a:t>
            </a:r>
          </a:p>
        </p:txBody>
      </p:sp>
      <p:sp>
        <p:nvSpPr>
          <p:cNvPr id="8" name="Content Placeholder 7"/>
          <p:cNvSpPr>
            <a:spLocks noGrp="1"/>
          </p:cNvSpPr>
          <p:nvPr>
            <p:ph idx="1"/>
          </p:nvPr>
        </p:nvSpPr>
        <p:spPr/>
        <p:txBody>
          <a:bodyPr/>
          <a:lstStyle/>
          <a:p>
            <a:r>
              <a:rPr lang="en-CA" dirty="0"/>
              <a:t>Eternal land grant &amp; forgiveness of sins</a:t>
            </a:r>
          </a:p>
          <a:p>
            <a:endParaRPr lang="en-CA" dirty="0"/>
          </a:p>
          <a:p>
            <a:r>
              <a:rPr lang="en-CA" dirty="0"/>
              <a:t>3 NT passages mention these two things</a:t>
            </a:r>
          </a:p>
          <a:p>
            <a:pPr lvl="1"/>
            <a:r>
              <a:rPr lang="en-CA" dirty="0"/>
              <a:t>Acts 26:18</a:t>
            </a:r>
          </a:p>
          <a:p>
            <a:pPr lvl="1"/>
            <a:r>
              <a:rPr lang="en-CA" dirty="0"/>
              <a:t>Ephesians 1:7-11</a:t>
            </a:r>
          </a:p>
          <a:p>
            <a:pPr lvl="1"/>
            <a:r>
              <a:rPr lang="en-CA" dirty="0"/>
              <a:t>Colossians 1:12-14</a:t>
            </a:r>
          </a:p>
          <a:p>
            <a:endParaRPr lang="en-CA" dirty="0"/>
          </a:p>
        </p:txBody>
      </p:sp>
    </p:spTree>
    <p:extLst>
      <p:ext uri="{BB962C8B-B14F-4D97-AF65-F5344CB8AC3E}">
        <p14:creationId xmlns:p14="http://schemas.microsoft.com/office/powerpoint/2010/main" val="40755502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5" name="Right Brace 4"/>
          <p:cNvSpPr/>
          <p:nvPr/>
        </p:nvSpPr>
        <p:spPr>
          <a:xfrm rot="5400000">
            <a:off x="1367644" y="728700"/>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ight Brace 5"/>
          <p:cNvSpPr/>
          <p:nvPr/>
        </p:nvSpPr>
        <p:spPr>
          <a:xfrm rot="5400000">
            <a:off x="2775992" y="984921"/>
            <a:ext cx="432048" cy="99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5400000">
            <a:off x="4610694" y="371351"/>
            <a:ext cx="432048" cy="22268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5400000">
            <a:off x="6948264" y="404665"/>
            <a:ext cx="432048"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636649" y="2132856"/>
            <a:ext cx="1656184" cy="461665"/>
          </a:xfrm>
          <a:prstGeom prst="rect">
            <a:avLst/>
          </a:prstGeom>
          <a:noFill/>
        </p:spPr>
        <p:txBody>
          <a:bodyPr wrap="square" rtlCol="0">
            <a:spAutoFit/>
          </a:bodyPr>
          <a:lstStyle/>
          <a:p>
            <a:r>
              <a:rPr lang="en-CA" sz="2400" dirty="0"/>
              <a:t>Abraham</a:t>
            </a:r>
          </a:p>
        </p:txBody>
      </p:sp>
      <p:sp>
        <p:nvSpPr>
          <p:cNvPr id="11" name="TextBox 10"/>
          <p:cNvSpPr txBox="1"/>
          <p:nvPr/>
        </p:nvSpPr>
        <p:spPr>
          <a:xfrm>
            <a:off x="2324409" y="2562506"/>
            <a:ext cx="1656184" cy="461665"/>
          </a:xfrm>
          <a:prstGeom prst="rect">
            <a:avLst/>
          </a:prstGeom>
          <a:noFill/>
        </p:spPr>
        <p:txBody>
          <a:bodyPr wrap="square" rtlCol="0">
            <a:spAutoFit/>
          </a:bodyPr>
          <a:lstStyle/>
          <a:p>
            <a:r>
              <a:rPr lang="en-CA" sz="2400" dirty="0"/>
              <a:t>future</a:t>
            </a:r>
          </a:p>
        </p:txBody>
      </p:sp>
      <p:sp>
        <p:nvSpPr>
          <p:cNvPr id="12" name="TextBox 11"/>
          <p:cNvSpPr txBox="1"/>
          <p:nvPr/>
        </p:nvSpPr>
        <p:spPr>
          <a:xfrm>
            <a:off x="3713284" y="2908302"/>
            <a:ext cx="2370884" cy="461665"/>
          </a:xfrm>
          <a:prstGeom prst="rect">
            <a:avLst/>
          </a:prstGeom>
          <a:noFill/>
        </p:spPr>
        <p:txBody>
          <a:bodyPr wrap="square" rtlCol="0">
            <a:spAutoFit/>
          </a:bodyPr>
          <a:lstStyle/>
          <a:p>
            <a:r>
              <a:rPr lang="en-CA" sz="2400" dirty="0"/>
              <a:t>Jews &amp; Gentiles</a:t>
            </a:r>
          </a:p>
        </p:txBody>
      </p:sp>
      <p:sp>
        <p:nvSpPr>
          <p:cNvPr id="13" name="TextBox 12"/>
          <p:cNvSpPr txBox="1"/>
          <p:nvPr/>
        </p:nvSpPr>
        <p:spPr>
          <a:xfrm>
            <a:off x="6300192" y="3167182"/>
            <a:ext cx="1800200" cy="461665"/>
          </a:xfrm>
          <a:prstGeom prst="rect">
            <a:avLst/>
          </a:prstGeom>
          <a:noFill/>
        </p:spPr>
        <p:txBody>
          <a:bodyPr wrap="square" rtlCol="0">
            <a:spAutoFit/>
          </a:bodyPr>
          <a:lstStyle/>
          <a:p>
            <a:r>
              <a:rPr lang="en-CA" sz="2400" dirty="0"/>
              <a:t>inheritance</a:t>
            </a:r>
          </a:p>
        </p:txBody>
      </p:sp>
      <p:sp>
        <p:nvSpPr>
          <p:cNvPr id="3" name="TextBox 2"/>
          <p:cNvSpPr txBox="1"/>
          <p:nvPr/>
        </p:nvSpPr>
        <p:spPr>
          <a:xfrm>
            <a:off x="827584" y="4635071"/>
            <a:ext cx="6984776" cy="1200329"/>
          </a:xfrm>
          <a:prstGeom prst="rect">
            <a:avLst/>
          </a:prstGeom>
          <a:solidFill>
            <a:schemeClr val="accent2">
              <a:lumMod val="40000"/>
              <a:lumOff val="60000"/>
            </a:schemeClr>
          </a:solidFill>
          <a:ln>
            <a:solidFill>
              <a:srgbClr val="FF0000"/>
            </a:solidFill>
          </a:ln>
        </p:spPr>
        <p:txBody>
          <a:bodyPr wrap="square" rtlCol="0">
            <a:spAutoFit/>
          </a:bodyPr>
          <a:lstStyle/>
          <a:p>
            <a:r>
              <a:rPr lang="en-CA" sz="2400" dirty="0"/>
              <a:t>Both Jews &amp; Gentiles have the opportunity to inherit the land of Israel forever &amp; have their sins forgiven </a:t>
            </a:r>
          </a:p>
        </p:txBody>
      </p:sp>
    </p:spTree>
    <p:extLst>
      <p:ext uri="{BB962C8B-B14F-4D97-AF65-F5344CB8AC3E}">
        <p14:creationId xmlns:p14="http://schemas.microsoft.com/office/powerpoint/2010/main" val="12754142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In thee shall all nations be blessed</a:t>
            </a:r>
          </a:p>
        </p:txBody>
      </p:sp>
      <p:sp>
        <p:nvSpPr>
          <p:cNvPr id="5" name="Right Brace 4"/>
          <p:cNvSpPr/>
          <p:nvPr/>
        </p:nvSpPr>
        <p:spPr>
          <a:xfrm rot="5400000">
            <a:off x="1367644" y="728700"/>
            <a:ext cx="432048" cy="15121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6" name="Right Brace 5"/>
          <p:cNvSpPr/>
          <p:nvPr/>
        </p:nvSpPr>
        <p:spPr>
          <a:xfrm rot="5400000">
            <a:off x="2775992" y="984921"/>
            <a:ext cx="432048" cy="9997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7" name="Right Brace 6"/>
          <p:cNvSpPr/>
          <p:nvPr/>
        </p:nvSpPr>
        <p:spPr>
          <a:xfrm rot="5400000">
            <a:off x="4610694" y="371351"/>
            <a:ext cx="432048" cy="222686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9" name="Right Brace 8"/>
          <p:cNvSpPr/>
          <p:nvPr/>
        </p:nvSpPr>
        <p:spPr>
          <a:xfrm rot="5400000">
            <a:off x="6948264" y="404665"/>
            <a:ext cx="432048"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0" name="TextBox 9"/>
          <p:cNvSpPr txBox="1"/>
          <p:nvPr/>
        </p:nvSpPr>
        <p:spPr>
          <a:xfrm>
            <a:off x="827584" y="2132856"/>
            <a:ext cx="1656184" cy="461665"/>
          </a:xfrm>
          <a:prstGeom prst="rect">
            <a:avLst/>
          </a:prstGeom>
          <a:noFill/>
        </p:spPr>
        <p:txBody>
          <a:bodyPr wrap="square" rtlCol="0">
            <a:spAutoFit/>
          </a:bodyPr>
          <a:lstStyle/>
          <a:p>
            <a:r>
              <a:rPr lang="en-CA" sz="2400" dirty="0"/>
              <a:t>Abraham</a:t>
            </a:r>
          </a:p>
        </p:txBody>
      </p:sp>
      <p:sp>
        <p:nvSpPr>
          <p:cNvPr id="11" name="TextBox 10"/>
          <p:cNvSpPr txBox="1"/>
          <p:nvPr/>
        </p:nvSpPr>
        <p:spPr>
          <a:xfrm>
            <a:off x="2468425" y="2562506"/>
            <a:ext cx="1311487" cy="461665"/>
          </a:xfrm>
          <a:prstGeom prst="rect">
            <a:avLst/>
          </a:prstGeom>
          <a:noFill/>
        </p:spPr>
        <p:txBody>
          <a:bodyPr wrap="square" rtlCol="0">
            <a:spAutoFit/>
          </a:bodyPr>
          <a:lstStyle/>
          <a:p>
            <a:r>
              <a:rPr lang="en-CA" sz="2400" dirty="0"/>
              <a:t>future</a:t>
            </a:r>
          </a:p>
        </p:txBody>
      </p:sp>
      <p:sp>
        <p:nvSpPr>
          <p:cNvPr id="12" name="TextBox 11"/>
          <p:cNvSpPr txBox="1"/>
          <p:nvPr/>
        </p:nvSpPr>
        <p:spPr>
          <a:xfrm>
            <a:off x="3713284" y="2908302"/>
            <a:ext cx="2370884" cy="461665"/>
          </a:xfrm>
          <a:prstGeom prst="rect">
            <a:avLst/>
          </a:prstGeom>
          <a:noFill/>
        </p:spPr>
        <p:txBody>
          <a:bodyPr wrap="square" rtlCol="0">
            <a:spAutoFit/>
          </a:bodyPr>
          <a:lstStyle/>
          <a:p>
            <a:r>
              <a:rPr lang="en-CA" sz="2400" dirty="0"/>
              <a:t>Jews &amp; Gentiles</a:t>
            </a:r>
          </a:p>
        </p:txBody>
      </p:sp>
      <p:sp>
        <p:nvSpPr>
          <p:cNvPr id="13" name="TextBox 12"/>
          <p:cNvSpPr txBox="1"/>
          <p:nvPr/>
        </p:nvSpPr>
        <p:spPr>
          <a:xfrm>
            <a:off x="6444208" y="3032178"/>
            <a:ext cx="1800200" cy="830997"/>
          </a:xfrm>
          <a:prstGeom prst="rect">
            <a:avLst/>
          </a:prstGeom>
          <a:noFill/>
        </p:spPr>
        <p:txBody>
          <a:bodyPr wrap="square" rtlCol="0">
            <a:spAutoFit/>
          </a:bodyPr>
          <a:lstStyle/>
          <a:p>
            <a:r>
              <a:rPr lang="en-CA" sz="2400" dirty="0"/>
              <a:t>eternal inheritance</a:t>
            </a:r>
          </a:p>
        </p:txBody>
      </p:sp>
      <p:sp>
        <p:nvSpPr>
          <p:cNvPr id="3" name="TextBox 2"/>
          <p:cNvSpPr txBox="1"/>
          <p:nvPr/>
        </p:nvSpPr>
        <p:spPr>
          <a:xfrm>
            <a:off x="971600" y="4822767"/>
            <a:ext cx="7272808" cy="923330"/>
          </a:xfrm>
          <a:prstGeom prst="rect">
            <a:avLst/>
          </a:prstGeom>
          <a:solidFill>
            <a:schemeClr val="accent2">
              <a:lumMod val="60000"/>
              <a:lumOff val="40000"/>
            </a:schemeClr>
          </a:solidFill>
        </p:spPr>
        <p:txBody>
          <a:bodyPr wrap="square" rtlCol="0">
            <a:spAutoFit/>
          </a:bodyPr>
          <a:lstStyle/>
          <a:p>
            <a:r>
              <a:rPr lang="en-CA" sz="5400" dirty="0">
                <a:latin typeface="Baskerville Old Face" panose="02020602080505020303" pitchFamily="18" charset="0"/>
              </a:rPr>
              <a:t>The gospel / good news</a:t>
            </a:r>
          </a:p>
        </p:txBody>
      </p:sp>
    </p:spTree>
    <p:extLst>
      <p:ext uri="{BB962C8B-B14F-4D97-AF65-F5344CB8AC3E}">
        <p14:creationId xmlns:p14="http://schemas.microsoft.com/office/powerpoint/2010/main" val="107856758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#7</a:t>
            </a:r>
          </a:p>
        </p:txBody>
      </p:sp>
      <p:sp>
        <p:nvSpPr>
          <p:cNvPr id="3" name="Content Placeholder 2"/>
          <p:cNvSpPr>
            <a:spLocks noGrp="1"/>
          </p:cNvSpPr>
          <p:nvPr>
            <p:ph idx="1"/>
          </p:nvPr>
        </p:nvSpPr>
        <p:spPr/>
        <p:txBody>
          <a:bodyPr/>
          <a:lstStyle/>
          <a:p>
            <a:r>
              <a:rPr lang="en-CA" dirty="0"/>
              <a:t>Isaiah 1:16-17</a:t>
            </a:r>
          </a:p>
          <a:p>
            <a:pPr lvl="1"/>
            <a:r>
              <a:rPr lang="en-CA" dirty="0"/>
              <a:t>Cease to do evil; Learn to do well</a:t>
            </a:r>
          </a:p>
        </p:txBody>
      </p:sp>
    </p:spTree>
    <p:extLst>
      <p:ext uri="{BB962C8B-B14F-4D97-AF65-F5344CB8AC3E}">
        <p14:creationId xmlns:p14="http://schemas.microsoft.com/office/powerpoint/2010/main" val="2541231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Examples of inspiration</a:t>
            </a:r>
            <a:endParaRPr lang="en-CA" i="1" dirty="0"/>
          </a:p>
        </p:txBody>
      </p:sp>
      <p:sp>
        <p:nvSpPr>
          <p:cNvPr id="3" name="Content Placeholder 2"/>
          <p:cNvSpPr>
            <a:spLocks noGrp="1"/>
          </p:cNvSpPr>
          <p:nvPr>
            <p:ph idx="1"/>
          </p:nvPr>
        </p:nvSpPr>
        <p:spPr/>
        <p:txBody>
          <a:bodyPr/>
          <a:lstStyle/>
          <a:p>
            <a:r>
              <a:rPr lang="en-CA" dirty="0"/>
              <a:t>Numbers 23:5 – And the LORD put a word in Balaam’s mouth …</a:t>
            </a:r>
          </a:p>
          <a:p>
            <a:endParaRPr lang="en-CA" dirty="0"/>
          </a:p>
        </p:txBody>
      </p:sp>
    </p:spTree>
    <p:extLst>
      <p:ext uri="{BB962C8B-B14F-4D97-AF65-F5344CB8AC3E}">
        <p14:creationId xmlns:p14="http://schemas.microsoft.com/office/powerpoint/2010/main" val="266427210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5 applications</a:t>
            </a:r>
          </a:p>
        </p:txBody>
      </p:sp>
      <p:sp>
        <p:nvSpPr>
          <p:cNvPr id="3" name="Content Placeholder 2"/>
          <p:cNvSpPr>
            <a:spLocks noGrp="1"/>
          </p:cNvSpPr>
          <p:nvPr>
            <p:ph idx="1"/>
          </p:nvPr>
        </p:nvSpPr>
        <p:spPr/>
        <p:txBody>
          <a:bodyPr>
            <a:normAutofit/>
          </a:bodyPr>
          <a:lstStyle/>
          <a:p>
            <a:pPr marL="514350" indent="-514350">
              <a:buAutoNum type="arabicParenR"/>
            </a:pPr>
            <a:r>
              <a:rPr lang="en-CA" dirty="0"/>
              <a:t>Romans 12:21</a:t>
            </a:r>
          </a:p>
          <a:p>
            <a:pPr marL="514350" indent="-514350">
              <a:buAutoNum type="arabicParenR"/>
            </a:pPr>
            <a:r>
              <a:rPr lang="en-CA" dirty="0"/>
              <a:t>Matt. 12</a:t>
            </a:r>
          </a:p>
          <a:p>
            <a:pPr marL="514350" indent="-514350">
              <a:buAutoNum type="arabicParenR"/>
            </a:pPr>
            <a:r>
              <a:rPr lang="en-CA" dirty="0"/>
              <a:t>Matt. 25 – parable of the talents</a:t>
            </a:r>
          </a:p>
          <a:p>
            <a:pPr marL="514350" indent="-514350">
              <a:buAutoNum type="arabicParenR"/>
            </a:pPr>
            <a:r>
              <a:rPr lang="en-CA" dirty="0"/>
              <a:t>Matt. 25 – sheep &amp; goats</a:t>
            </a:r>
          </a:p>
          <a:p>
            <a:pPr marL="514350" indent="-514350">
              <a:buAutoNum type="arabicParenR"/>
            </a:pPr>
            <a:r>
              <a:rPr lang="en-CA" dirty="0"/>
              <a:t>Paul’s epistles (e.g., Colossians)</a:t>
            </a:r>
          </a:p>
          <a:p>
            <a:pPr marL="0" indent="0">
              <a:buNone/>
            </a:pPr>
            <a:endParaRPr lang="en-CA" dirty="0"/>
          </a:p>
        </p:txBody>
      </p:sp>
    </p:spTree>
    <p:extLst>
      <p:ext uri="{BB962C8B-B14F-4D97-AF65-F5344CB8AC3E}">
        <p14:creationId xmlns:p14="http://schemas.microsoft.com/office/powerpoint/2010/main" val="35091952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chemeClr val="bg1"/>
                </a:solidFill>
              </a:rPr>
              <a:t>Romans 12</a:t>
            </a:r>
          </a:p>
        </p:txBody>
      </p:sp>
      <p:sp>
        <p:nvSpPr>
          <p:cNvPr id="3" name="Content Placeholder 2"/>
          <p:cNvSpPr>
            <a:spLocks noGrp="1"/>
          </p:cNvSpPr>
          <p:nvPr>
            <p:ph idx="1"/>
          </p:nvPr>
        </p:nvSpPr>
        <p:spPr/>
        <p:txBody>
          <a:bodyPr/>
          <a:lstStyle/>
          <a:p>
            <a:pPr marL="0" indent="0">
              <a:buNone/>
            </a:pPr>
            <a:r>
              <a:rPr lang="en-CA" baseline="30000" dirty="0">
                <a:solidFill>
                  <a:schemeClr val="bg1"/>
                </a:solidFill>
              </a:rPr>
              <a:t>20 </a:t>
            </a:r>
            <a:r>
              <a:rPr lang="en-CA" dirty="0">
                <a:solidFill>
                  <a:schemeClr val="bg1"/>
                </a:solidFill>
              </a:rPr>
              <a:t>Therefore if thine enemy hunger, feed him; if he thirst, give him drink: for in so doing thou shalt heap coals of fire on his head.</a:t>
            </a:r>
          </a:p>
          <a:p>
            <a:pPr marL="0" indent="0">
              <a:buNone/>
            </a:pPr>
            <a:r>
              <a:rPr lang="en-CA" baseline="30000" dirty="0">
                <a:solidFill>
                  <a:schemeClr val="bg1"/>
                </a:solidFill>
              </a:rPr>
              <a:t>21 </a:t>
            </a:r>
            <a:r>
              <a:rPr lang="en-CA" dirty="0">
                <a:solidFill>
                  <a:schemeClr val="bg1"/>
                </a:solidFill>
              </a:rPr>
              <a:t>Be not overcome of evil, but overcome evil with good.</a:t>
            </a:r>
          </a:p>
          <a:p>
            <a:pPr marL="0" indent="0">
              <a:buNone/>
            </a:pPr>
            <a:endParaRPr lang="en-CA" dirty="0">
              <a:solidFill>
                <a:schemeClr val="bg1"/>
              </a:solidFill>
            </a:endParaRPr>
          </a:p>
        </p:txBody>
      </p:sp>
    </p:spTree>
    <p:extLst>
      <p:ext uri="{BB962C8B-B14F-4D97-AF65-F5344CB8AC3E}">
        <p14:creationId xmlns:p14="http://schemas.microsoft.com/office/powerpoint/2010/main" val="40969687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2) Matthew 12</a:t>
            </a:r>
          </a:p>
        </p:txBody>
      </p:sp>
      <p:sp>
        <p:nvSpPr>
          <p:cNvPr id="3" name="Content Placeholder 2"/>
          <p:cNvSpPr>
            <a:spLocks noGrp="1"/>
          </p:cNvSpPr>
          <p:nvPr>
            <p:ph idx="1"/>
          </p:nvPr>
        </p:nvSpPr>
        <p:spPr/>
        <p:txBody>
          <a:bodyPr>
            <a:normAutofit fontScale="92500" lnSpcReduction="20000"/>
          </a:bodyPr>
          <a:lstStyle/>
          <a:p>
            <a:pPr marL="0" indent="0">
              <a:buNone/>
            </a:pPr>
            <a:r>
              <a:rPr lang="en-CA" baseline="30000" dirty="0"/>
              <a:t>43 </a:t>
            </a:r>
            <a:r>
              <a:rPr lang="en-CA" dirty="0"/>
              <a:t>“When the unclean spirit has gone out of a person, it passes through waterless places seeking rest, but finds none. </a:t>
            </a:r>
          </a:p>
          <a:p>
            <a:pPr marL="0" indent="0">
              <a:buNone/>
            </a:pPr>
            <a:r>
              <a:rPr lang="en-CA" baseline="30000" dirty="0"/>
              <a:t>44 </a:t>
            </a:r>
            <a:r>
              <a:rPr lang="en-CA" dirty="0"/>
              <a:t>Then it says, ‘I will return to my house from which I came.’ And when it comes, it finds the house empty, swept, and put in order. </a:t>
            </a:r>
          </a:p>
          <a:p>
            <a:pPr marL="0" indent="0">
              <a:buNone/>
            </a:pPr>
            <a:r>
              <a:rPr lang="en-CA" baseline="30000" dirty="0"/>
              <a:t>45 </a:t>
            </a:r>
            <a:r>
              <a:rPr lang="en-CA" dirty="0"/>
              <a:t>Then it goes and brings with it seven other spirits more evil than itself, and they enter and dwell there, and the last state of that person is worse than the first. So also will it be with this evil generation.”</a:t>
            </a:r>
          </a:p>
          <a:p>
            <a:pPr marL="0" indent="0">
              <a:buNone/>
            </a:pPr>
            <a:endParaRPr lang="en-CA" dirty="0"/>
          </a:p>
        </p:txBody>
      </p:sp>
    </p:spTree>
    <p:extLst>
      <p:ext uri="{BB962C8B-B14F-4D97-AF65-F5344CB8AC3E}">
        <p14:creationId xmlns:p14="http://schemas.microsoft.com/office/powerpoint/2010/main" val="18463508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3) Matt. 25 - talents</a:t>
            </a:r>
          </a:p>
        </p:txBody>
      </p:sp>
      <p:sp>
        <p:nvSpPr>
          <p:cNvPr id="3" name="Content Placeholder 2"/>
          <p:cNvSpPr>
            <a:spLocks noGrp="1"/>
          </p:cNvSpPr>
          <p:nvPr>
            <p:ph sz="half" idx="1"/>
          </p:nvPr>
        </p:nvSpPr>
        <p:spPr/>
        <p:txBody>
          <a:bodyPr>
            <a:normAutofit/>
          </a:bodyPr>
          <a:lstStyle/>
          <a:p>
            <a:pPr>
              <a:buFontTx/>
              <a:buChar char="-"/>
            </a:pPr>
            <a:r>
              <a:rPr lang="en-CA" dirty="0"/>
              <a:t>the person with one talent</a:t>
            </a:r>
          </a:p>
          <a:p>
            <a:pPr lvl="1">
              <a:buFontTx/>
              <a:buChar char="-"/>
            </a:pPr>
            <a:r>
              <a:rPr lang="en-CA" dirty="0"/>
              <a:t>did no evil; but s/he did not learn to do well</a:t>
            </a:r>
          </a:p>
          <a:p>
            <a:pPr lvl="1">
              <a:buFontTx/>
              <a:buChar char="-"/>
            </a:pPr>
            <a:r>
              <a:rPr lang="en-CA" dirty="0"/>
              <a:t>the people with the talents learned to do well</a:t>
            </a:r>
          </a:p>
          <a:p>
            <a:pPr marL="0" indent="0">
              <a:buNone/>
            </a:pPr>
            <a:endParaRPr lang="en-CA"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1772816"/>
            <a:ext cx="3429000" cy="2295525"/>
          </a:xfrm>
          <a:prstGeom prst="rect">
            <a:avLst/>
          </a:prstGeom>
        </p:spPr>
      </p:pic>
    </p:spTree>
    <p:extLst>
      <p:ext uri="{BB962C8B-B14F-4D97-AF65-F5344CB8AC3E}">
        <p14:creationId xmlns:p14="http://schemas.microsoft.com/office/powerpoint/2010/main" val="278485508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596" y="-99392"/>
            <a:ext cx="8229600" cy="1143000"/>
          </a:xfrm>
        </p:spPr>
        <p:txBody>
          <a:bodyPr>
            <a:normAutofit/>
          </a:bodyPr>
          <a:lstStyle/>
          <a:p>
            <a:r>
              <a:rPr lang="en-CA" dirty="0"/>
              <a:t>4) Matt. 25 – sheep &amp; goats</a:t>
            </a:r>
          </a:p>
        </p:txBody>
      </p:sp>
      <p:sp>
        <p:nvSpPr>
          <p:cNvPr id="4" name="Text Placeholder 3"/>
          <p:cNvSpPr>
            <a:spLocks noGrp="1"/>
          </p:cNvSpPr>
          <p:nvPr>
            <p:ph type="body" idx="1"/>
          </p:nvPr>
        </p:nvSpPr>
        <p:spPr>
          <a:xfrm>
            <a:off x="323528" y="908720"/>
            <a:ext cx="4040188" cy="495746"/>
          </a:xfrm>
          <a:solidFill>
            <a:schemeClr val="accent2"/>
          </a:solidFill>
        </p:spPr>
        <p:txBody>
          <a:bodyPr/>
          <a:lstStyle/>
          <a:p>
            <a:r>
              <a:rPr lang="en-CA" dirty="0"/>
              <a:t>Did not learn to do well</a:t>
            </a:r>
          </a:p>
        </p:txBody>
      </p:sp>
      <p:sp>
        <p:nvSpPr>
          <p:cNvPr id="3" name="Content Placeholder 2"/>
          <p:cNvSpPr>
            <a:spLocks noGrp="1"/>
          </p:cNvSpPr>
          <p:nvPr>
            <p:ph sz="half" idx="2"/>
          </p:nvPr>
        </p:nvSpPr>
        <p:spPr>
          <a:xfrm>
            <a:off x="179512" y="1412776"/>
            <a:ext cx="4317876" cy="5445224"/>
          </a:xfrm>
        </p:spPr>
        <p:txBody>
          <a:bodyPr>
            <a:normAutofit fontScale="47500" lnSpcReduction="20000"/>
          </a:bodyPr>
          <a:lstStyle/>
          <a:p>
            <a:pPr marL="0" indent="0">
              <a:buNone/>
            </a:pPr>
            <a:r>
              <a:rPr lang="en-CA" sz="4200" baseline="30000" dirty="0"/>
              <a:t>41 </a:t>
            </a:r>
            <a:r>
              <a:rPr lang="en-CA" sz="4200" dirty="0"/>
              <a:t>Then shall he say also unto them on the left hand, Depart from me, ye cursed, into everlasting fire, prepared for the devil and his angels:</a:t>
            </a:r>
          </a:p>
          <a:p>
            <a:pPr marL="0" indent="0">
              <a:buNone/>
            </a:pPr>
            <a:r>
              <a:rPr lang="en-CA" sz="4200" baseline="30000" dirty="0"/>
              <a:t>42 </a:t>
            </a:r>
            <a:r>
              <a:rPr lang="en-CA" sz="4200" dirty="0"/>
              <a:t>For I was an </a:t>
            </a:r>
            <a:r>
              <a:rPr lang="en-CA" sz="4200" dirty="0" err="1"/>
              <a:t>hungred</a:t>
            </a:r>
            <a:r>
              <a:rPr lang="en-CA" sz="4200" dirty="0"/>
              <a:t>, and ye gave me no meat: I was thirsty, and ye gave me no drink:</a:t>
            </a:r>
          </a:p>
          <a:p>
            <a:pPr marL="0" indent="0">
              <a:buNone/>
            </a:pPr>
            <a:r>
              <a:rPr lang="en-CA" sz="4200" baseline="30000" dirty="0"/>
              <a:t>43 </a:t>
            </a:r>
            <a:r>
              <a:rPr lang="en-CA" sz="4200" dirty="0"/>
              <a:t>I was a stranger, and ye took me not in: naked, and ye clothed me not: sick, and in prison, and ye visited me not.</a:t>
            </a:r>
          </a:p>
          <a:p>
            <a:pPr marL="0" indent="0">
              <a:buNone/>
            </a:pPr>
            <a:r>
              <a:rPr lang="en-CA" sz="4200" baseline="30000" dirty="0"/>
              <a:t>44 </a:t>
            </a:r>
            <a:r>
              <a:rPr lang="en-CA" sz="4200" dirty="0"/>
              <a:t>Then shall they also answer him, saying, Lord, when saw we thee an </a:t>
            </a:r>
            <a:r>
              <a:rPr lang="en-CA" sz="4200" dirty="0" err="1"/>
              <a:t>hungred</a:t>
            </a:r>
            <a:r>
              <a:rPr lang="en-CA" sz="4200" dirty="0"/>
              <a:t>, or athirst, or a stranger, or naked, or sick, or in prison, and did not minister unto thee?</a:t>
            </a:r>
          </a:p>
          <a:p>
            <a:pPr marL="0" indent="0">
              <a:buNone/>
            </a:pPr>
            <a:r>
              <a:rPr lang="en-CA" sz="4200" baseline="30000" dirty="0"/>
              <a:t>45 </a:t>
            </a:r>
            <a:r>
              <a:rPr lang="en-CA" sz="4200" dirty="0"/>
              <a:t>Then shall he answer them, saying, Verily I say unto you, Inasmuch as ye did it not to one of the least of these, ye did it not to me.</a:t>
            </a:r>
          </a:p>
          <a:p>
            <a:pPr marL="0" indent="0">
              <a:buNone/>
            </a:pPr>
            <a:endParaRPr lang="en-CA" dirty="0"/>
          </a:p>
        </p:txBody>
      </p:sp>
      <p:sp>
        <p:nvSpPr>
          <p:cNvPr id="5" name="Text Placeholder 4"/>
          <p:cNvSpPr>
            <a:spLocks noGrp="1"/>
          </p:cNvSpPr>
          <p:nvPr>
            <p:ph type="body" sz="quarter" idx="3"/>
          </p:nvPr>
        </p:nvSpPr>
        <p:spPr>
          <a:xfrm>
            <a:off x="4850705" y="908720"/>
            <a:ext cx="4041775" cy="495746"/>
          </a:xfrm>
          <a:solidFill>
            <a:schemeClr val="accent1"/>
          </a:solidFill>
        </p:spPr>
        <p:txBody>
          <a:bodyPr/>
          <a:lstStyle/>
          <a:p>
            <a:r>
              <a:rPr lang="en-CA" dirty="0"/>
              <a:t>Learned to do well</a:t>
            </a:r>
          </a:p>
        </p:txBody>
      </p:sp>
      <p:sp>
        <p:nvSpPr>
          <p:cNvPr id="7" name="Content Placeholder 2"/>
          <p:cNvSpPr txBox="1">
            <a:spLocks/>
          </p:cNvSpPr>
          <p:nvPr/>
        </p:nvSpPr>
        <p:spPr>
          <a:xfrm>
            <a:off x="4780284" y="1484784"/>
            <a:ext cx="4040188" cy="459936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CA" baseline="30000" dirty="0"/>
              <a:t>37 </a:t>
            </a:r>
            <a:r>
              <a:rPr lang="en-CA" dirty="0"/>
              <a:t>Then shall the righteous answer him, saying, Lord, when saw we thee an </a:t>
            </a:r>
            <a:r>
              <a:rPr lang="en-CA" dirty="0" err="1"/>
              <a:t>hungred</a:t>
            </a:r>
            <a:r>
              <a:rPr lang="en-CA" dirty="0"/>
              <a:t>, and fed thee? or thirsty, and gave thee drink?</a:t>
            </a:r>
          </a:p>
          <a:p>
            <a:pPr marL="0" indent="0">
              <a:buNone/>
            </a:pPr>
            <a:r>
              <a:rPr lang="en-CA" baseline="30000" dirty="0"/>
              <a:t>38 </a:t>
            </a:r>
            <a:r>
              <a:rPr lang="en-CA" dirty="0"/>
              <a:t>When saw we thee a stranger, and took thee in? or naked, and clothed thee?</a:t>
            </a:r>
          </a:p>
          <a:p>
            <a:pPr marL="0" indent="0">
              <a:buNone/>
            </a:pPr>
            <a:r>
              <a:rPr lang="en-CA" baseline="30000" dirty="0"/>
              <a:t>39 </a:t>
            </a:r>
            <a:r>
              <a:rPr lang="en-CA" dirty="0"/>
              <a:t>Or when saw we thee sick, or in prison, and came unto thee?</a:t>
            </a:r>
          </a:p>
          <a:p>
            <a:pPr marL="0" indent="0">
              <a:buNone/>
            </a:pPr>
            <a:r>
              <a:rPr lang="en-CA" baseline="30000" dirty="0"/>
              <a:t>40 </a:t>
            </a:r>
            <a:r>
              <a:rPr lang="en-CA" dirty="0"/>
              <a:t>And the King shall answer and say unto them, Verily I say unto you, Inasmuch as ye have done it unto one of the least of these my brethren, ye have done it unto me.</a:t>
            </a:r>
          </a:p>
          <a:p>
            <a:pPr marL="0" indent="0">
              <a:buFont typeface="Arial" panose="020B0604020202020204" pitchFamily="34" charset="0"/>
              <a:buNone/>
            </a:pPr>
            <a:endParaRPr lang="en-CA" dirty="0"/>
          </a:p>
        </p:txBody>
      </p:sp>
    </p:spTree>
    <p:extLst>
      <p:ext uri="{BB962C8B-B14F-4D97-AF65-F5344CB8AC3E}">
        <p14:creationId xmlns:p14="http://schemas.microsoft.com/office/powerpoint/2010/main" val="1526494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5) Paul’s epistles (e.g., Colossians)</a:t>
            </a:r>
          </a:p>
        </p:txBody>
      </p:sp>
      <p:sp>
        <p:nvSpPr>
          <p:cNvPr id="3" name="Content Placeholder 2"/>
          <p:cNvSpPr>
            <a:spLocks noGrp="1"/>
          </p:cNvSpPr>
          <p:nvPr>
            <p:ph idx="1"/>
          </p:nvPr>
        </p:nvSpPr>
        <p:spPr/>
        <p:txBody>
          <a:bodyPr/>
          <a:lstStyle/>
          <a:p>
            <a:r>
              <a:rPr lang="en-CA" dirty="0"/>
              <a:t>Is the emphasis in the Bible on negative behaviour?  Or positive behaviour?</a:t>
            </a:r>
          </a:p>
        </p:txBody>
      </p:sp>
    </p:spTree>
    <p:extLst>
      <p:ext uri="{BB962C8B-B14F-4D97-AF65-F5344CB8AC3E}">
        <p14:creationId xmlns:p14="http://schemas.microsoft.com/office/powerpoint/2010/main" val="26011440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#8</a:t>
            </a:r>
          </a:p>
        </p:txBody>
      </p:sp>
      <p:sp>
        <p:nvSpPr>
          <p:cNvPr id="3" name="Content Placeholder 2"/>
          <p:cNvSpPr>
            <a:spLocks noGrp="1"/>
          </p:cNvSpPr>
          <p:nvPr>
            <p:ph idx="1"/>
          </p:nvPr>
        </p:nvSpPr>
        <p:spPr/>
        <p:txBody>
          <a:bodyPr/>
          <a:lstStyle/>
          <a:p>
            <a:r>
              <a:rPr lang="en-CA" dirty="0"/>
              <a:t>Psalm 17:15</a:t>
            </a:r>
          </a:p>
          <a:p>
            <a:pPr lvl="1"/>
            <a:r>
              <a:rPr lang="en-CA" dirty="0"/>
              <a:t>I shall be satisfied, when I awake, with thy likeness</a:t>
            </a:r>
          </a:p>
        </p:txBody>
      </p:sp>
    </p:spTree>
    <p:extLst>
      <p:ext uri="{BB962C8B-B14F-4D97-AF65-F5344CB8AC3E}">
        <p14:creationId xmlns:p14="http://schemas.microsoft.com/office/powerpoint/2010/main" val="16975410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God’s likeness</a:t>
            </a:r>
          </a:p>
        </p:txBody>
      </p:sp>
      <p:sp>
        <p:nvSpPr>
          <p:cNvPr id="3" name="Content Placeholder 2"/>
          <p:cNvSpPr>
            <a:spLocks noGrp="1"/>
          </p:cNvSpPr>
          <p:nvPr>
            <p:ph idx="1"/>
          </p:nvPr>
        </p:nvSpPr>
        <p:spPr/>
        <p:txBody>
          <a:bodyPr/>
          <a:lstStyle/>
          <a:p>
            <a:r>
              <a:rPr lang="en-CA" dirty="0"/>
              <a:t>Spirit nature (John 4:24)</a:t>
            </a:r>
          </a:p>
          <a:p>
            <a:r>
              <a:rPr lang="en-CA" dirty="0"/>
              <a:t>1 Cor. 15</a:t>
            </a:r>
          </a:p>
          <a:p>
            <a:pPr lvl="1"/>
            <a:r>
              <a:rPr lang="en-CA" dirty="0"/>
              <a:t>flesh and blood cannot inherit the kingdom of God</a:t>
            </a:r>
          </a:p>
          <a:p>
            <a:pPr lvl="1"/>
            <a:r>
              <a:rPr lang="en-CA" dirty="0"/>
              <a:t>corruptible must put on </a:t>
            </a:r>
            <a:r>
              <a:rPr lang="en-CA" dirty="0" err="1"/>
              <a:t>incorruption</a:t>
            </a:r>
            <a:endParaRPr lang="en-CA" dirty="0"/>
          </a:p>
          <a:p>
            <a:pPr lvl="1"/>
            <a:r>
              <a:rPr lang="en-CA" dirty="0"/>
              <a:t>mortal must put on immortality</a:t>
            </a:r>
          </a:p>
          <a:p>
            <a:pPr marL="457200" lvl="1" indent="0">
              <a:buNone/>
            </a:pPr>
            <a:endParaRPr lang="en-CA" dirty="0"/>
          </a:p>
        </p:txBody>
      </p:sp>
    </p:spTree>
    <p:extLst>
      <p:ext uri="{BB962C8B-B14F-4D97-AF65-F5344CB8AC3E}">
        <p14:creationId xmlns:p14="http://schemas.microsoft.com/office/powerpoint/2010/main" val="20754343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00"/>
            <a:lum/>
          </a:blip>
          <a:srcRect/>
          <a:stretch>
            <a:fillRect t="-129000" b="-1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Spiritual DNA Example #9</a:t>
            </a:r>
          </a:p>
        </p:txBody>
      </p:sp>
      <p:sp>
        <p:nvSpPr>
          <p:cNvPr id="3" name="Content Placeholder 2"/>
          <p:cNvSpPr>
            <a:spLocks noGrp="1"/>
          </p:cNvSpPr>
          <p:nvPr>
            <p:ph idx="1"/>
          </p:nvPr>
        </p:nvSpPr>
        <p:spPr/>
        <p:txBody>
          <a:bodyPr/>
          <a:lstStyle/>
          <a:p>
            <a:r>
              <a:rPr lang="en-CA" dirty="0"/>
              <a:t>Isaiah 25:8</a:t>
            </a:r>
          </a:p>
          <a:p>
            <a:pPr lvl="1"/>
            <a:r>
              <a:rPr lang="en-CA" dirty="0"/>
              <a:t>Death shall be swallowed up in victory</a:t>
            </a:r>
          </a:p>
        </p:txBody>
      </p:sp>
    </p:spTree>
    <p:extLst>
      <p:ext uri="{BB962C8B-B14F-4D97-AF65-F5344CB8AC3E}">
        <p14:creationId xmlns:p14="http://schemas.microsoft.com/office/powerpoint/2010/main" val="3682261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3330" y="293688"/>
            <a:ext cx="8229600" cy="1143000"/>
          </a:xfrm>
        </p:spPr>
        <p:txBody>
          <a:bodyPr/>
          <a:lstStyle/>
          <a:p>
            <a:r>
              <a:rPr lang="en-CA" dirty="0"/>
              <a:t>Swallowed up</a:t>
            </a:r>
          </a:p>
        </p:txBody>
      </p:sp>
      <p:sp>
        <p:nvSpPr>
          <p:cNvPr id="4" name="AutoShape 2" descr="Image result for snake's mouth"/>
          <p:cNvSpPr>
            <a:spLocks noChangeAspect="1" noChangeArrowheads="1"/>
          </p:cNvSpPr>
          <p:nvPr/>
        </p:nvSpPr>
        <p:spPr bwMode="auto">
          <a:xfrm>
            <a:off x="155575" y="-792163"/>
            <a:ext cx="2752725" cy="1657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4" name="Picture 6" descr="Image result for python swall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80" y="1772816"/>
            <a:ext cx="8648700" cy="486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41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6642</TotalTime>
  <Words>5585</Words>
  <Application>Microsoft Office PowerPoint</Application>
  <PresentationFormat>On-screen Show (4:3)</PresentationFormat>
  <Paragraphs>729</Paragraphs>
  <Slides>148</Slides>
  <Notes>33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148</vt:i4>
      </vt:variant>
    </vt:vector>
  </HeadingPairs>
  <TitlesOfParts>
    <vt:vector size="153" baseType="lpstr">
      <vt:lpstr>Arial</vt:lpstr>
      <vt:lpstr>Baskerville Old Face</vt:lpstr>
      <vt:lpstr>Calibri</vt:lpstr>
      <vt:lpstr>Constantia</vt:lpstr>
      <vt:lpstr>Office Theme</vt:lpstr>
      <vt:lpstr>Exercise #1</vt:lpstr>
      <vt:lpstr>Exercise #2</vt:lpstr>
      <vt:lpstr>Exercise #2</vt:lpstr>
      <vt:lpstr>Takeaway</vt:lpstr>
      <vt:lpstr>Inspiration</vt:lpstr>
      <vt:lpstr>Examples of inspiration</vt:lpstr>
      <vt:lpstr>Examples of inspiration</vt:lpstr>
      <vt:lpstr>Examples of inspiration</vt:lpstr>
      <vt:lpstr>Examples of inspiration</vt:lpstr>
      <vt:lpstr>Another indication of inspiration</vt:lpstr>
      <vt:lpstr>Purpose of the class</vt:lpstr>
      <vt:lpstr>“Spiritual DNA”</vt:lpstr>
      <vt:lpstr>DNA videos</vt:lpstr>
      <vt:lpstr>DNA</vt:lpstr>
      <vt:lpstr>“Spiritual DNA”</vt:lpstr>
      <vt:lpstr>Spiritual DNA Example #1</vt:lpstr>
      <vt:lpstr>Stand in awe, and sin not (Psalm 4:4)</vt:lpstr>
      <vt:lpstr>Stand in awe, and sin not (Psalm 4:4)</vt:lpstr>
      <vt:lpstr>Spiritual DNA Example #2</vt:lpstr>
      <vt:lpstr>PowerPoint Presentation</vt:lpstr>
      <vt:lpstr>Gratitude to God</vt:lpstr>
      <vt:lpstr>How does someone overcome sin?</vt:lpstr>
      <vt:lpstr>Spiritual DNA Example #3</vt:lpstr>
      <vt:lpstr>Background</vt:lpstr>
      <vt:lpstr>Background</vt:lpstr>
      <vt:lpstr>The plot thickens</vt:lpstr>
      <vt:lpstr>What does Jesus do?</vt:lpstr>
      <vt:lpstr>What does Jesus do?</vt:lpstr>
      <vt:lpstr>PowerPoint Presentation</vt:lpstr>
      <vt:lpstr>PowerPoint Presentation</vt:lpstr>
      <vt:lpstr>Go, and sin no more</vt:lpstr>
      <vt:lpstr>Go, and sin no more</vt:lpstr>
      <vt:lpstr>Go, and sin no more</vt:lpstr>
      <vt:lpstr>Go, and sin no more</vt:lpstr>
      <vt:lpstr>Go, and sin no more</vt:lpstr>
      <vt:lpstr>Go, and sin no more</vt:lpstr>
      <vt:lpstr>Spiritual DNA Example #4</vt:lpstr>
      <vt:lpstr>Spiritual DNA Example #5</vt:lpstr>
      <vt:lpstr>Thou shalt love thy neighbour</vt:lpstr>
      <vt:lpstr>Thou shalt love thy neighbour as thyself</vt:lpstr>
      <vt:lpstr>What does it mean to love yourself?</vt:lpstr>
      <vt:lpstr>We all have reasons not to love ourselves</vt:lpstr>
      <vt:lpstr>Trivial example </vt:lpstr>
      <vt:lpstr>What does it mean to love yourself?</vt:lpstr>
      <vt:lpstr>PowerPoint Presentation</vt:lpstr>
      <vt:lpstr>Who loved himself? (III John)</vt:lpstr>
      <vt:lpstr>What does it mean to love yourself?</vt:lpstr>
      <vt:lpstr>Can you think of practical ways to be nice to yourself?</vt:lpstr>
      <vt:lpstr>Marriage</vt:lpstr>
      <vt:lpstr>What about Jesus?</vt:lpstr>
      <vt:lpstr>It may be harder to love yourself than someone else</vt:lpstr>
      <vt:lpstr>The opposite of loving yourself</vt:lpstr>
      <vt:lpstr>Forgiveness</vt:lpstr>
      <vt:lpstr>Memorial service</vt:lpstr>
      <vt:lpstr>Thou shalt love thy neighbour as thyself</vt:lpstr>
      <vt:lpstr>Spiritual DNA Example #6</vt:lpstr>
      <vt:lpstr>In thee shall all nations be blessed</vt:lpstr>
      <vt:lpstr>In thee shall all nations be blessed</vt:lpstr>
      <vt:lpstr>In thee shall all nations be blessed</vt:lpstr>
      <vt:lpstr>In thee shall all nations be blessed</vt:lpstr>
      <vt:lpstr>PowerPoint Presentation</vt:lpstr>
      <vt:lpstr>Romans 15:8-12</vt:lpstr>
      <vt:lpstr>PowerPoint Presentation</vt:lpstr>
      <vt:lpstr>The root of Jesse… who will rule over the Gentiles</vt:lpstr>
      <vt:lpstr>PowerPoint Presentation</vt:lpstr>
      <vt:lpstr>Isaiah 42</vt:lpstr>
      <vt:lpstr>Isaiah 49</vt:lpstr>
      <vt:lpstr>Isaiah 54</vt:lpstr>
      <vt:lpstr>Isaiah 55</vt:lpstr>
      <vt:lpstr>Isaiah 56</vt:lpstr>
      <vt:lpstr>Isaiah 60</vt:lpstr>
      <vt:lpstr>Isaiah 61</vt:lpstr>
      <vt:lpstr>Isaiah 66</vt:lpstr>
      <vt:lpstr>The law of Moses provided for Gentiles</vt:lpstr>
      <vt:lpstr>The law of Moses provided for Gentiles</vt:lpstr>
      <vt:lpstr>PowerPoint Presentation</vt:lpstr>
      <vt:lpstr>John 10:16</vt:lpstr>
      <vt:lpstr>Acts 13:46-48</vt:lpstr>
      <vt:lpstr>Acts 15:13-17</vt:lpstr>
      <vt:lpstr>Acts 10:34-35</vt:lpstr>
      <vt:lpstr>In thee shall all nations be blessed</vt:lpstr>
      <vt:lpstr>Be blessed – how?</vt:lpstr>
      <vt:lpstr>Be blessed – how?</vt:lpstr>
      <vt:lpstr>blessed / blessing</vt:lpstr>
      <vt:lpstr>The covenant made with Abraham</vt:lpstr>
      <vt:lpstr>The covenant made with Abraham</vt:lpstr>
      <vt:lpstr>In thee shall all nations be blessed</vt:lpstr>
      <vt:lpstr>In thee shall all nations be blessed</vt:lpstr>
      <vt:lpstr>Spiritual DNA Example #7</vt:lpstr>
      <vt:lpstr>5 applications</vt:lpstr>
      <vt:lpstr>Romans 12</vt:lpstr>
      <vt:lpstr>2) Matthew 12</vt:lpstr>
      <vt:lpstr>3) Matt. 25 - talents</vt:lpstr>
      <vt:lpstr>4) Matt. 25 – sheep &amp; goats</vt:lpstr>
      <vt:lpstr>5) Paul’s epistles (e.g., Colossians)</vt:lpstr>
      <vt:lpstr>Spiritual DNA Example  #8</vt:lpstr>
      <vt:lpstr>God’s likeness</vt:lpstr>
      <vt:lpstr>Spiritual DNA Example #9</vt:lpstr>
      <vt:lpstr>Swallowed up</vt:lpstr>
      <vt:lpstr>1 Corinthians 15</vt:lpstr>
      <vt:lpstr>Swallowed up</vt:lpstr>
      <vt:lpstr>PowerPoint Presentation</vt:lpstr>
      <vt:lpstr>Death, life &amp; swallowing</vt:lpstr>
      <vt:lpstr>Death, life &amp; swallowing</vt:lpstr>
      <vt:lpstr>Spiritual DNA Example #10</vt:lpstr>
      <vt:lpstr>I am the resurrection and the life</vt:lpstr>
      <vt:lpstr>Hendiadys</vt:lpstr>
      <vt:lpstr>Hendiadys</vt:lpstr>
      <vt:lpstr>PowerPoint Presentation</vt:lpstr>
      <vt:lpstr>Must be determined from the context</vt:lpstr>
      <vt:lpstr>John 11:25 - hendiadys</vt:lpstr>
      <vt:lpstr>John 11:25 - hendiadys</vt:lpstr>
      <vt:lpstr>I am the resurrection and the life</vt:lpstr>
      <vt:lpstr>Spiritual DNA Example #11</vt:lpstr>
      <vt:lpstr>Context</vt:lpstr>
      <vt:lpstr>What if a behaviour is not mentioned in 1 Corinthians 6:9-10?</vt:lpstr>
      <vt:lpstr>All things are possible, but not all things are profitable (1 Cor. 6:12)</vt:lpstr>
      <vt:lpstr>All things are possible, but not all things are profitable (because they do not glory God with our body and with our mind)</vt:lpstr>
      <vt:lpstr>Spiritual DNA Example #12</vt:lpstr>
      <vt:lpstr>PowerPoint Presentation</vt:lpstr>
      <vt:lpstr>PowerPoint Presentation</vt:lpstr>
      <vt:lpstr>A good name</vt:lpstr>
      <vt:lpstr>“A good name” (reputation)</vt:lpstr>
      <vt:lpstr>PowerPoint Presentation</vt:lpstr>
      <vt:lpstr>PowerPoint Presentation</vt:lpstr>
      <vt:lpstr>Solomon</vt:lpstr>
      <vt:lpstr>Mordecai</vt:lpstr>
      <vt:lpstr>Daniel</vt:lpstr>
      <vt:lpstr>David</vt:lpstr>
      <vt:lpstr>Jesus</vt:lpstr>
      <vt:lpstr>Stephen, Philip, Prochorus, Nicanor, Timon, Parmenas &amp; Nicolas</vt:lpstr>
      <vt:lpstr>Elders</vt:lpstr>
      <vt:lpstr>Widows</vt:lpstr>
      <vt:lpstr>Dorcas</vt:lpstr>
      <vt:lpstr>Timothy</vt:lpstr>
      <vt:lpstr>Demetrius</vt:lpstr>
      <vt:lpstr>Israel – in the past</vt:lpstr>
      <vt:lpstr>Israel – in the future</vt:lpstr>
      <vt:lpstr>Nabal</vt:lpstr>
      <vt:lpstr>Moses</vt:lpstr>
      <vt:lpstr>Slander</vt:lpstr>
      <vt:lpstr>“A good name” (reputation)</vt:lpstr>
      <vt:lpstr>Can a reputation be reversed?</vt:lpstr>
      <vt:lpstr>Do you know what your reputation is?</vt:lpstr>
      <vt:lpstr>PowerPoint Presentation</vt:lpstr>
      <vt:lpstr>Spiritual DNA</vt:lpstr>
      <vt:lpstr>Summary</vt:lpstr>
      <vt:lpstr>The greatest commandment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Jonathan Farrar</cp:lastModifiedBy>
  <cp:revision>228</cp:revision>
  <dcterms:created xsi:type="dcterms:W3CDTF">2018-04-30T23:45:06Z</dcterms:created>
  <dcterms:modified xsi:type="dcterms:W3CDTF">2018-07-06T02:50:28Z</dcterms:modified>
</cp:coreProperties>
</file>