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11" r:id="rId3"/>
    <p:sldMasterId id="2147483723" r:id="rId4"/>
    <p:sldMasterId id="2147483735" r:id="rId5"/>
    <p:sldMasterId id="2147483747" r:id="rId6"/>
  </p:sldMasterIdLst>
  <p:notesMasterIdLst>
    <p:notesMasterId r:id="rId126"/>
  </p:notesMasterIdLst>
  <p:sldIdLst>
    <p:sldId id="256" r:id="rId7"/>
    <p:sldId id="257" r:id="rId8"/>
    <p:sldId id="258" r:id="rId9"/>
    <p:sldId id="313" r:id="rId10"/>
    <p:sldId id="260" r:id="rId11"/>
    <p:sldId id="261" r:id="rId12"/>
    <p:sldId id="262" r:id="rId13"/>
    <p:sldId id="263" r:id="rId14"/>
    <p:sldId id="306" r:id="rId15"/>
    <p:sldId id="307" r:id="rId16"/>
    <p:sldId id="264" r:id="rId17"/>
    <p:sldId id="311" r:id="rId18"/>
    <p:sldId id="267" r:id="rId19"/>
    <p:sldId id="308" r:id="rId20"/>
    <p:sldId id="268" r:id="rId21"/>
    <p:sldId id="309" r:id="rId22"/>
    <p:sldId id="266" r:id="rId23"/>
    <p:sldId id="272" r:id="rId24"/>
    <p:sldId id="305" r:id="rId25"/>
    <p:sldId id="318" r:id="rId26"/>
    <p:sldId id="319" r:id="rId27"/>
    <p:sldId id="320" r:id="rId28"/>
    <p:sldId id="314" r:id="rId29"/>
    <p:sldId id="316" r:id="rId30"/>
    <p:sldId id="269" r:id="rId31"/>
    <p:sldId id="317" r:id="rId32"/>
    <p:sldId id="270" r:id="rId33"/>
    <p:sldId id="271" r:id="rId34"/>
    <p:sldId id="273" r:id="rId35"/>
    <p:sldId id="274" r:id="rId36"/>
    <p:sldId id="275" r:id="rId37"/>
    <p:sldId id="276" r:id="rId38"/>
    <p:sldId id="321" r:id="rId39"/>
    <p:sldId id="277" r:id="rId40"/>
    <p:sldId id="322" r:id="rId41"/>
    <p:sldId id="278" r:id="rId42"/>
    <p:sldId id="279" r:id="rId43"/>
    <p:sldId id="281" r:id="rId44"/>
    <p:sldId id="324" r:id="rId45"/>
    <p:sldId id="325" r:id="rId46"/>
    <p:sldId id="333" r:id="rId47"/>
    <p:sldId id="334" r:id="rId48"/>
    <p:sldId id="335" r:id="rId49"/>
    <p:sldId id="336" r:id="rId50"/>
    <p:sldId id="337" r:id="rId51"/>
    <p:sldId id="338" r:id="rId52"/>
    <p:sldId id="339" r:id="rId53"/>
    <p:sldId id="340" r:id="rId54"/>
    <p:sldId id="342" r:id="rId55"/>
    <p:sldId id="343" r:id="rId56"/>
    <p:sldId id="344" r:id="rId57"/>
    <p:sldId id="345" r:id="rId58"/>
    <p:sldId id="356" r:id="rId59"/>
    <p:sldId id="360" r:id="rId60"/>
    <p:sldId id="329" r:id="rId61"/>
    <p:sldId id="362" r:id="rId62"/>
    <p:sldId id="364" r:id="rId63"/>
    <p:sldId id="365" r:id="rId64"/>
    <p:sldId id="367" r:id="rId65"/>
    <p:sldId id="331" r:id="rId66"/>
    <p:sldId id="332" r:id="rId67"/>
    <p:sldId id="347" r:id="rId68"/>
    <p:sldId id="348" r:id="rId69"/>
    <p:sldId id="353" r:id="rId70"/>
    <p:sldId id="349" r:id="rId71"/>
    <p:sldId id="354" r:id="rId72"/>
    <p:sldId id="351" r:id="rId73"/>
    <p:sldId id="350" r:id="rId74"/>
    <p:sldId id="355" r:id="rId75"/>
    <p:sldId id="369" r:id="rId76"/>
    <p:sldId id="370" r:id="rId77"/>
    <p:sldId id="371" r:id="rId78"/>
    <p:sldId id="323" r:id="rId79"/>
    <p:sldId id="403" r:id="rId80"/>
    <p:sldId id="287" r:id="rId81"/>
    <p:sldId id="372" r:id="rId82"/>
    <p:sldId id="289" r:id="rId83"/>
    <p:sldId id="290" r:id="rId84"/>
    <p:sldId id="373" r:id="rId85"/>
    <p:sldId id="374" r:id="rId86"/>
    <p:sldId id="375" r:id="rId87"/>
    <p:sldId id="291" r:id="rId88"/>
    <p:sldId id="292" r:id="rId89"/>
    <p:sldId id="376" r:id="rId90"/>
    <p:sldId id="399" r:id="rId91"/>
    <p:sldId id="400" r:id="rId92"/>
    <p:sldId id="401" r:id="rId93"/>
    <p:sldId id="402" r:id="rId94"/>
    <p:sldId id="294" r:id="rId95"/>
    <p:sldId id="295" r:id="rId96"/>
    <p:sldId id="296" r:id="rId97"/>
    <p:sldId id="297" r:id="rId98"/>
    <p:sldId id="298" r:id="rId99"/>
    <p:sldId id="299" r:id="rId100"/>
    <p:sldId id="300" r:id="rId101"/>
    <p:sldId id="301" r:id="rId102"/>
    <p:sldId id="302" r:id="rId103"/>
    <p:sldId id="381" r:id="rId104"/>
    <p:sldId id="383" r:id="rId105"/>
    <p:sldId id="377" r:id="rId106"/>
    <p:sldId id="378" r:id="rId107"/>
    <p:sldId id="379" r:id="rId108"/>
    <p:sldId id="380" r:id="rId109"/>
    <p:sldId id="384" r:id="rId110"/>
    <p:sldId id="385" r:id="rId111"/>
    <p:sldId id="388" r:id="rId112"/>
    <p:sldId id="387" r:id="rId113"/>
    <p:sldId id="390" r:id="rId114"/>
    <p:sldId id="396" r:id="rId115"/>
    <p:sldId id="389" r:id="rId116"/>
    <p:sldId id="392" r:id="rId117"/>
    <p:sldId id="391" r:id="rId118"/>
    <p:sldId id="393" r:id="rId119"/>
    <p:sldId id="394" r:id="rId120"/>
    <p:sldId id="395" r:id="rId121"/>
    <p:sldId id="386" r:id="rId122"/>
    <p:sldId id="397" r:id="rId123"/>
    <p:sldId id="398" r:id="rId124"/>
    <p:sldId id="304" r:id="rId1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sorterViewPr>
    <p:cViewPr>
      <p:scale>
        <a:sx n="100" d="100"/>
        <a:sy n="100" d="100"/>
      </p:scale>
      <p:origin x="0" y="-178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64740C-2570-4C8D-9762-66F444F6E5F4}" type="datetimeFigureOut">
              <a:rPr lang="en-US" smtClean="0"/>
              <a:t>7/1/2016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CEBDC2-E670-4BB9-B73A-EE6E33603FF4}" type="slidenum">
              <a:rPr lang="en-US" smtClean="0"/>
              <a:t>‹#›</a:t>
            </a:fld>
            <a:endParaRPr lang="en-US"/>
          </a:p>
        </p:txBody>
      </p:sp>
    </p:spTree>
    <p:extLst>
      <p:ext uri="{BB962C8B-B14F-4D97-AF65-F5344CB8AC3E}">
        <p14:creationId xmlns:p14="http://schemas.microsoft.com/office/powerpoint/2010/main" val="1360778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052188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48</a:t>
            </a:fld>
            <a:endParaRPr lang="en-US"/>
          </a:p>
        </p:txBody>
      </p:sp>
    </p:spTree>
    <p:extLst>
      <p:ext uri="{BB962C8B-B14F-4D97-AF65-F5344CB8AC3E}">
        <p14:creationId xmlns:p14="http://schemas.microsoft.com/office/powerpoint/2010/main" val="708984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49</a:t>
            </a:fld>
            <a:endParaRPr lang="en-US"/>
          </a:p>
        </p:txBody>
      </p:sp>
    </p:spTree>
    <p:extLst>
      <p:ext uri="{BB962C8B-B14F-4D97-AF65-F5344CB8AC3E}">
        <p14:creationId xmlns:p14="http://schemas.microsoft.com/office/powerpoint/2010/main" val="9141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50</a:t>
            </a:fld>
            <a:endParaRPr lang="en-US"/>
          </a:p>
        </p:txBody>
      </p:sp>
    </p:spTree>
    <p:extLst>
      <p:ext uri="{BB962C8B-B14F-4D97-AF65-F5344CB8AC3E}">
        <p14:creationId xmlns:p14="http://schemas.microsoft.com/office/powerpoint/2010/main" val="3193800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51</a:t>
            </a:fld>
            <a:endParaRPr lang="en-US"/>
          </a:p>
        </p:txBody>
      </p:sp>
    </p:spTree>
    <p:extLst>
      <p:ext uri="{BB962C8B-B14F-4D97-AF65-F5344CB8AC3E}">
        <p14:creationId xmlns:p14="http://schemas.microsoft.com/office/powerpoint/2010/main" val="1003130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52</a:t>
            </a:fld>
            <a:endParaRPr lang="en-US"/>
          </a:p>
        </p:txBody>
      </p:sp>
    </p:spTree>
    <p:extLst>
      <p:ext uri="{BB962C8B-B14F-4D97-AF65-F5344CB8AC3E}">
        <p14:creationId xmlns:p14="http://schemas.microsoft.com/office/powerpoint/2010/main" val="2716182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53</a:t>
            </a:fld>
            <a:endParaRPr lang="en-US"/>
          </a:p>
        </p:txBody>
      </p:sp>
    </p:spTree>
    <p:extLst>
      <p:ext uri="{BB962C8B-B14F-4D97-AF65-F5344CB8AC3E}">
        <p14:creationId xmlns:p14="http://schemas.microsoft.com/office/powerpoint/2010/main" val="416749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54</a:t>
            </a:fld>
            <a:endParaRPr lang="en-US"/>
          </a:p>
        </p:txBody>
      </p:sp>
    </p:spTree>
    <p:extLst>
      <p:ext uri="{BB962C8B-B14F-4D97-AF65-F5344CB8AC3E}">
        <p14:creationId xmlns:p14="http://schemas.microsoft.com/office/powerpoint/2010/main" val="630047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56</a:t>
            </a:fld>
            <a:endParaRPr lang="en-US"/>
          </a:p>
        </p:txBody>
      </p:sp>
    </p:spTree>
    <p:extLst>
      <p:ext uri="{BB962C8B-B14F-4D97-AF65-F5344CB8AC3E}">
        <p14:creationId xmlns:p14="http://schemas.microsoft.com/office/powerpoint/2010/main" val="2141744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57</a:t>
            </a:fld>
            <a:endParaRPr lang="en-US"/>
          </a:p>
        </p:txBody>
      </p:sp>
    </p:spTree>
    <p:extLst>
      <p:ext uri="{BB962C8B-B14F-4D97-AF65-F5344CB8AC3E}">
        <p14:creationId xmlns:p14="http://schemas.microsoft.com/office/powerpoint/2010/main" val="1332556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58</a:t>
            </a:fld>
            <a:endParaRPr lang="en-US"/>
          </a:p>
        </p:txBody>
      </p:sp>
    </p:spTree>
    <p:extLst>
      <p:ext uri="{BB962C8B-B14F-4D97-AF65-F5344CB8AC3E}">
        <p14:creationId xmlns:p14="http://schemas.microsoft.com/office/powerpoint/2010/main" val="3208494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20</a:t>
            </a:fld>
            <a:endParaRPr lang="en-US"/>
          </a:p>
        </p:txBody>
      </p:sp>
    </p:spTree>
    <p:extLst>
      <p:ext uri="{BB962C8B-B14F-4D97-AF65-F5344CB8AC3E}">
        <p14:creationId xmlns:p14="http://schemas.microsoft.com/office/powerpoint/2010/main" val="978422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59</a:t>
            </a:fld>
            <a:endParaRPr lang="en-US"/>
          </a:p>
        </p:txBody>
      </p:sp>
    </p:spTree>
    <p:extLst>
      <p:ext uri="{BB962C8B-B14F-4D97-AF65-F5344CB8AC3E}">
        <p14:creationId xmlns:p14="http://schemas.microsoft.com/office/powerpoint/2010/main" val="1605825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62</a:t>
            </a:fld>
            <a:endParaRPr lang="en-US"/>
          </a:p>
        </p:txBody>
      </p:sp>
    </p:spTree>
    <p:extLst>
      <p:ext uri="{BB962C8B-B14F-4D97-AF65-F5344CB8AC3E}">
        <p14:creationId xmlns:p14="http://schemas.microsoft.com/office/powerpoint/2010/main" val="3421638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64</a:t>
            </a:fld>
            <a:endParaRPr lang="en-US"/>
          </a:p>
        </p:txBody>
      </p:sp>
    </p:spTree>
    <p:extLst>
      <p:ext uri="{BB962C8B-B14F-4D97-AF65-F5344CB8AC3E}">
        <p14:creationId xmlns:p14="http://schemas.microsoft.com/office/powerpoint/2010/main" val="3573287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65</a:t>
            </a:fld>
            <a:endParaRPr lang="en-US"/>
          </a:p>
        </p:txBody>
      </p:sp>
    </p:spTree>
    <p:extLst>
      <p:ext uri="{BB962C8B-B14F-4D97-AF65-F5344CB8AC3E}">
        <p14:creationId xmlns:p14="http://schemas.microsoft.com/office/powerpoint/2010/main" val="3855928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66</a:t>
            </a:fld>
            <a:endParaRPr lang="en-US"/>
          </a:p>
        </p:txBody>
      </p:sp>
    </p:spTree>
    <p:extLst>
      <p:ext uri="{BB962C8B-B14F-4D97-AF65-F5344CB8AC3E}">
        <p14:creationId xmlns:p14="http://schemas.microsoft.com/office/powerpoint/2010/main" val="438833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67</a:t>
            </a:fld>
            <a:endParaRPr lang="en-US"/>
          </a:p>
        </p:txBody>
      </p:sp>
    </p:spTree>
    <p:extLst>
      <p:ext uri="{BB962C8B-B14F-4D97-AF65-F5344CB8AC3E}">
        <p14:creationId xmlns:p14="http://schemas.microsoft.com/office/powerpoint/2010/main" val="2014284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68</a:t>
            </a:fld>
            <a:endParaRPr lang="en-US"/>
          </a:p>
        </p:txBody>
      </p:sp>
    </p:spTree>
    <p:extLst>
      <p:ext uri="{BB962C8B-B14F-4D97-AF65-F5344CB8AC3E}">
        <p14:creationId xmlns:p14="http://schemas.microsoft.com/office/powerpoint/2010/main" val="2522964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69</a:t>
            </a:fld>
            <a:endParaRPr lang="en-US"/>
          </a:p>
        </p:txBody>
      </p:sp>
    </p:spTree>
    <p:extLst>
      <p:ext uri="{BB962C8B-B14F-4D97-AF65-F5344CB8AC3E}">
        <p14:creationId xmlns:p14="http://schemas.microsoft.com/office/powerpoint/2010/main" val="83165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fld id="{1425D3CD-5C4D-4607-9E54-2C011BA8D6ED}"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6548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fld id="{1425D3CD-5C4D-4607-9E54-2C011BA8D6ED}"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52127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23</a:t>
            </a:fld>
            <a:endParaRPr lang="en-US"/>
          </a:p>
        </p:txBody>
      </p:sp>
    </p:spTree>
    <p:extLst>
      <p:ext uri="{BB962C8B-B14F-4D97-AF65-F5344CB8AC3E}">
        <p14:creationId xmlns:p14="http://schemas.microsoft.com/office/powerpoint/2010/main" val="1577893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fld id="{1425D3CD-5C4D-4607-9E54-2C011BA8D6ED}"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69365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fld id="{1425D3CD-5C4D-4607-9E54-2C011BA8D6ED}"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57045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fld id="{1425D3CD-5C4D-4607-9E54-2C011BA8D6ED}"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6856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fld id="{1425D3CD-5C4D-4607-9E54-2C011BA8D6ED}"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91199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fld id="{1425D3CD-5C4D-4607-9E54-2C011BA8D6ED}"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72178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fld id="{1425D3CD-5C4D-4607-9E54-2C011BA8D6ED}"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88283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fld id="{1425D3CD-5C4D-4607-9E54-2C011BA8D6ED}"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51034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fld id="{1425D3CD-5C4D-4607-9E54-2C011BA8D6ED}"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03031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fld id="{1425D3CD-5C4D-4607-9E54-2C011BA8D6ED}"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634856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fld id="{1425D3CD-5C4D-4607-9E54-2C011BA8D6ED}"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34542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42</a:t>
            </a:fld>
            <a:endParaRPr lang="en-US"/>
          </a:p>
        </p:txBody>
      </p:sp>
    </p:spTree>
    <p:extLst>
      <p:ext uri="{BB962C8B-B14F-4D97-AF65-F5344CB8AC3E}">
        <p14:creationId xmlns:p14="http://schemas.microsoft.com/office/powerpoint/2010/main" val="80624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43</a:t>
            </a:fld>
            <a:endParaRPr lang="en-US"/>
          </a:p>
        </p:txBody>
      </p:sp>
    </p:spTree>
    <p:extLst>
      <p:ext uri="{BB962C8B-B14F-4D97-AF65-F5344CB8AC3E}">
        <p14:creationId xmlns:p14="http://schemas.microsoft.com/office/powerpoint/2010/main" val="95437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44</a:t>
            </a:fld>
            <a:endParaRPr lang="en-US"/>
          </a:p>
        </p:txBody>
      </p:sp>
    </p:spTree>
    <p:extLst>
      <p:ext uri="{BB962C8B-B14F-4D97-AF65-F5344CB8AC3E}">
        <p14:creationId xmlns:p14="http://schemas.microsoft.com/office/powerpoint/2010/main" val="147010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45</a:t>
            </a:fld>
            <a:endParaRPr lang="en-US"/>
          </a:p>
        </p:txBody>
      </p:sp>
    </p:spTree>
    <p:extLst>
      <p:ext uri="{BB962C8B-B14F-4D97-AF65-F5344CB8AC3E}">
        <p14:creationId xmlns:p14="http://schemas.microsoft.com/office/powerpoint/2010/main" val="3139699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46</a:t>
            </a:fld>
            <a:endParaRPr lang="en-US"/>
          </a:p>
        </p:txBody>
      </p:sp>
    </p:spTree>
    <p:extLst>
      <p:ext uri="{BB962C8B-B14F-4D97-AF65-F5344CB8AC3E}">
        <p14:creationId xmlns:p14="http://schemas.microsoft.com/office/powerpoint/2010/main" val="2288911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47</a:t>
            </a:fld>
            <a:endParaRPr lang="en-US"/>
          </a:p>
        </p:txBody>
      </p:sp>
    </p:spTree>
    <p:extLst>
      <p:ext uri="{BB962C8B-B14F-4D97-AF65-F5344CB8AC3E}">
        <p14:creationId xmlns:p14="http://schemas.microsoft.com/office/powerpoint/2010/main" val="908027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9250" name="Rectangle 2"/>
          <p:cNvSpPr>
            <a:spLocks noChangeArrowheads="1"/>
          </p:cNvSpPr>
          <p:nvPr/>
        </p:nvSpPr>
        <p:spPr bwMode="auto">
          <a:xfrm>
            <a:off x="3094038" y="881063"/>
            <a:ext cx="6049962" cy="2011362"/>
          </a:xfrm>
          <a:prstGeom prst="rect">
            <a:avLst/>
          </a:prstGeom>
          <a:solidFill>
            <a:srgbClr val="7B7A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51" name="Rectangle 3"/>
          <p:cNvSpPr>
            <a:spLocks noGrp="1" noChangeArrowheads="1"/>
          </p:cNvSpPr>
          <p:nvPr>
            <p:ph type="ctrTitle"/>
          </p:nvPr>
        </p:nvSpPr>
        <p:spPr>
          <a:xfrm>
            <a:off x="3681413" y="903288"/>
            <a:ext cx="5399087" cy="608012"/>
          </a:xfrm>
        </p:spPr>
        <p:txBody>
          <a:bodyPr lIns="49235" tIns="237716" anchor="t"/>
          <a:lstStyle>
            <a:lvl1pPr>
              <a:defRPr sz="4200" b="0">
                <a:solidFill>
                  <a:schemeClr val="bg1"/>
                </a:solidFill>
              </a:defRPr>
            </a:lvl1pPr>
          </a:lstStyle>
          <a:p>
            <a:pPr lvl="0"/>
            <a:r>
              <a:rPr lang="en-US" noProof="0"/>
              <a:t>Click to edit Master title style</a:t>
            </a:r>
          </a:p>
        </p:txBody>
      </p:sp>
      <p:sp>
        <p:nvSpPr>
          <p:cNvPr id="309252" name="Rectangle 4"/>
          <p:cNvSpPr>
            <a:spLocks noChangeArrowheads="1"/>
          </p:cNvSpPr>
          <p:nvPr/>
        </p:nvSpPr>
        <p:spPr bwMode="auto">
          <a:xfrm>
            <a:off x="0" y="2892425"/>
            <a:ext cx="7299325" cy="1682750"/>
          </a:xfrm>
          <a:prstGeom prst="rect">
            <a:avLst/>
          </a:prstGeom>
          <a:solidFill>
            <a:srgbClr val="E9EBF4"/>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nchor="ctr"/>
          <a:lstStyle/>
          <a:p>
            <a:pPr algn="ctr"/>
            <a:endParaRPr lang="en-US"/>
          </a:p>
        </p:txBody>
      </p:sp>
      <p:sp>
        <p:nvSpPr>
          <p:cNvPr id="309253" name="Rectangle 5"/>
          <p:cNvSpPr>
            <a:spLocks noGrp="1" noChangeArrowheads="1"/>
          </p:cNvSpPr>
          <p:nvPr>
            <p:ph type="subTitle" idx="1"/>
          </p:nvPr>
        </p:nvSpPr>
        <p:spPr>
          <a:xfrm>
            <a:off x="3681413" y="1511300"/>
            <a:ext cx="5399087" cy="1146175"/>
          </a:xfrm>
        </p:spPr>
        <p:txBody>
          <a:bodyPr lIns="49235" tIns="49235"/>
          <a:lstStyle>
            <a:lvl1pPr>
              <a:lnSpc>
                <a:spcPct val="130000"/>
              </a:lnSpc>
              <a:spcAft>
                <a:spcPct val="25000"/>
              </a:spcAft>
              <a:defRPr sz="1800" b="0">
                <a:solidFill>
                  <a:schemeClr val="bg1"/>
                </a:solidFill>
              </a:defRPr>
            </a:lvl1pPr>
          </a:lstStyle>
          <a:p>
            <a:pPr lvl="0"/>
            <a:r>
              <a:rPr lang="en-US" noProof="0"/>
              <a:t>Click to edit Master subtitle style</a:t>
            </a:r>
          </a:p>
        </p:txBody>
      </p:sp>
      <p:sp>
        <p:nvSpPr>
          <p:cNvPr id="309255" name="Rectangle 7"/>
          <p:cNvSpPr>
            <a:spLocks noChangeArrowheads="1"/>
          </p:cNvSpPr>
          <p:nvPr/>
        </p:nvSpPr>
        <p:spPr bwMode="auto">
          <a:xfrm>
            <a:off x="1620838" y="881063"/>
            <a:ext cx="688975" cy="201136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56" name="Rectangle 8"/>
          <p:cNvSpPr>
            <a:spLocks noChangeArrowheads="1"/>
          </p:cNvSpPr>
          <p:nvPr/>
        </p:nvSpPr>
        <p:spPr bwMode="auto">
          <a:xfrm>
            <a:off x="2308225" y="881063"/>
            <a:ext cx="149225" cy="2011362"/>
          </a:xfrm>
          <a:prstGeom prst="rect">
            <a:avLst/>
          </a:prstGeom>
          <a:solidFill>
            <a:srgbClr val="AD002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57" name="Rectangle 9"/>
          <p:cNvSpPr>
            <a:spLocks noChangeArrowheads="1"/>
          </p:cNvSpPr>
          <p:nvPr/>
        </p:nvSpPr>
        <p:spPr bwMode="auto">
          <a:xfrm>
            <a:off x="2457450" y="881063"/>
            <a:ext cx="265113" cy="2011362"/>
          </a:xfrm>
          <a:prstGeom prst="rect">
            <a:avLst/>
          </a:prstGeom>
          <a:solidFill>
            <a:srgbClr val="6F211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58" name="Rectangle 10"/>
          <p:cNvSpPr>
            <a:spLocks noChangeArrowheads="1"/>
          </p:cNvSpPr>
          <p:nvPr/>
        </p:nvSpPr>
        <p:spPr bwMode="auto">
          <a:xfrm>
            <a:off x="2722563" y="881063"/>
            <a:ext cx="688975" cy="2011362"/>
          </a:xfrm>
          <a:prstGeom prst="rect">
            <a:avLst/>
          </a:prstGeom>
          <a:solidFill>
            <a:srgbClr val="BA313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143837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1651363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02475" y="574675"/>
            <a:ext cx="1968500" cy="55514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96975" y="574675"/>
            <a:ext cx="5753100" cy="55514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814371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96975" y="574675"/>
            <a:ext cx="7874000" cy="957263"/>
          </a:xfrm>
        </p:spPr>
        <p:txBody>
          <a:bodyPr/>
          <a:lstStyle/>
          <a:p>
            <a:r>
              <a:rPr lang="en-US"/>
              <a:t>Click to edit Master title style</a:t>
            </a:r>
          </a:p>
        </p:txBody>
      </p:sp>
      <p:sp>
        <p:nvSpPr>
          <p:cNvPr id="3" name="Table Placeholder 2"/>
          <p:cNvSpPr>
            <a:spLocks noGrp="1"/>
          </p:cNvSpPr>
          <p:nvPr>
            <p:ph type="tbl" idx="1"/>
          </p:nvPr>
        </p:nvSpPr>
        <p:spPr>
          <a:xfrm>
            <a:off x="1196975" y="1600200"/>
            <a:ext cx="7874000" cy="4525963"/>
          </a:xfrm>
        </p:spPr>
        <p:txBody>
          <a:bodyPr/>
          <a:lstStyle/>
          <a:p>
            <a:r>
              <a:rPr lang="en-US"/>
              <a:t>Click icon to add table</a:t>
            </a:r>
          </a:p>
        </p:txBody>
      </p:sp>
      <p:sp>
        <p:nvSpPr>
          <p:cNvPr id="4" name="Footer Placeholder 3"/>
          <p:cNvSpPr>
            <a:spLocks noGrp="1"/>
          </p:cNvSpPr>
          <p:nvPr>
            <p:ph type="ftr" sz="quarter" idx="10"/>
          </p:nvPr>
        </p:nvSpPr>
        <p:spPr>
          <a:xfrm>
            <a:off x="6019800" y="6248400"/>
            <a:ext cx="2895600" cy="457200"/>
          </a:xfrm>
        </p:spPr>
        <p:txBody>
          <a:bodyPr/>
          <a:lstStyle>
            <a:lvl1pPr>
              <a:defRPr/>
            </a:lvl1pPr>
          </a:lstStyle>
          <a:p>
            <a:endParaRPr lang="en-US"/>
          </a:p>
        </p:txBody>
      </p:sp>
    </p:spTree>
    <p:extLst>
      <p:ext uri="{BB962C8B-B14F-4D97-AF65-F5344CB8AC3E}">
        <p14:creationId xmlns:p14="http://schemas.microsoft.com/office/powerpoint/2010/main" val="1965795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157229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830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37077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3150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3726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880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5791200" y="6248400"/>
            <a:ext cx="3124200" cy="457200"/>
          </a:xfrm>
        </p:spPr>
        <p:txBody>
          <a:bodyPr/>
          <a:lstStyle>
            <a:lvl1pPr>
              <a:defRPr/>
            </a:lvl1pPr>
          </a:lstStyle>
          <a:p>
            <a:endParaRPr lang="en-US"/>
          </a:p>
        </p:txBody>
      </p:sp>
    </p:spTree>
    <p:extLst>
      <p:ext uri="{BB962C8B-B14F-4D97-AF65-F5344CB8AC3E}">
        <p14:creationId xmlns:p14="http://schemas.microsoft.com/office/powerpoint/2010/main" val="1511620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45603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7381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6668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5145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8175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0432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9256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876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2483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71414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58009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3041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13455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31105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44229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395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8693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293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9112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5275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2665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1621523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3383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6502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46624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9384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6078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9833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23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8261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8AB5A5-581C-4AC5-9A7A-7B9A2E6D0C32}" type="datetimeFigureOut">
              <a:rPr lang="en-US" smtClean="0"/>
              <a:pPr/>
              <a:t>7/1/2016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EB903-DFBC-4CD7-8174-F2FDDEBEDDA2}" type="slidenum">
              <a:rPr lang="en-US" smtClean="0"/>
              <a:pPr/>
              <a:t>‹#›</a:t>
            </a:fld>
            <a:endParaRPr lang="en-US"/>
          </a:p>
        </p:txBody>
      </p:sp>
    </p:spTree>
    <p:extLst>
      <p:ext uri="{BB962C8B-B14F-4D97-AF65-F5344CB8AC3E}">
        <p14:creationId xmlns:p14="http://schemas.microsoft.com/office/powerpoint/2010/main" val="39243880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AB5A5-581C-4AC5-9A7A-7B9A2E6D0C32}" type="datetimeFigureOut">
              <a:rPr lang="en-US" smtClean="0"/>
              <a:pPr/>
              <a:t>7/1/2016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EB903-DFBC-4CD7-8174-F2FDDEBEDDA2}" type="slidenum">
              <a:rPr lang="en-US" smtClean="0"/>
              <a:pPr/>
              <a:t>‹#›</a:t>
            </a:fld>
            <a:endParaRPr lang="en-US"/>
          </a:p>
        </p:txBody>
      </p:sp>
    </p:spTree>
    <p:extLst>
      <p:ext uri="{BB962C8B-B14F-4D97-AF65-F5344CB8AC3E}">
        <p14:creationId xmlns:p14="http://schemas.microsoft.com/office/powerpoint/2010/main" val="38098507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96975" y="1600200"/>
            <a:ext cx="3860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0175" y="1600200"/>
            <a:ext cx="3860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778842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8AB5A5-581C-4AC5-9A7A-7B9A2E6D0C32}" type="datetimeFigureOut">
              <a:rPr lang="en-US" smtClean="0"/>
              <a:pPr/>
              <a:t>7/1/2016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EB903-DFBC-4CD7-8174-F2FDDEBEDDA2}" type="slidenum">
              <a:rPr lang="en-US" smtClean="0"/>
              <a:pPr/>
              <a:t>‹#›</a:t>
            </a:fld>
            <a:endParaRPr lang="en-US"/>
          </a:p>
        </p:txBody>
      </p:sp>
    </p:spTree>
    <p:extLst>
      <p:ext uri="{BB962C8B-B14F-4D97-AF65-F5344CB8AC3E}">
        <p14:creationId xmlns:p14="http://schemas.microsoft.com/office/powerpoint/2010/main" val="28379270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8AB5A5-581C-4AC5-9A7A-7B9A2E6D0C32}" type="datetimeFigureOut">
              <a:rPr lang="en-US" smtClean="0"/>
              <a:pPr/>
              <a:t>7/1/2016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EB903-DFBC-4CD7-8174-F2FDDEBEDDA2}" type="slidenum">
              <a:rPr lang="en-US" smtClean="0"/>
              <a:pPr/>
              <a:t>‹#›</a:t>
            </a:fld>
            <a:endParaRPr lang="en-US"/>
          </a:p>
        </p:txBody>
      </p:sp>
    </p:spTree>
    <p:extLst>
      <p:ext uri="{BB962C8B-B14F-4D97-AF65-F5344CB8AC3E}">
        <p14:creationId xmlns:p14="http://schemas.microsoft.com/office/powerpoint/2010/main" val="33049007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8AB5A5-581C-4AC5-9A7A-7B9A2E6D0C32}" type="datetimeFigureOut">
              <a:rPr lang="en-US" smtClean="0"/>
              <a:pPr/>
              <a:t>7/1/2016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2EB903-DFBC-4CD7-8174-F2FDDEBEDDA2}" type="slidenum">
              <a:rPr lang="en-US" smtClean="0"/>
              <a:pPr/>
              <a:t>‹#›</a:t>
            </a:fld>
            <a:endParaRPr lang="en-US"/>
          </a:p>
        </p:txBody>
      </p:sp>
    </p:spTree>
    <p:extLst>
      <p:ext uri="{BB962C8B-B14F-4D97-AF65-F5344CB8AC3E}">
        <p14:creationId xmlns:p14="http://schemas.microsoft.com/office/powerpoint/2010/main" val="26096100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8AB5A5-581C-4AC5-9A7A-7B9A2E6D0C32}" type="datetimeFigureOut">
              <a:rPr lang="en-US" smtClean="0"/>
              <a:pPr/>
              <a:t>7/1/2016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2EB903-DFBC-4CD7-8174-F2FDDEBEDDA2}" type="slidenum">
              <a:rPr lang="en-US" smtClean="0"/>
              <a:pPr/>
              <a:t>‹#›</a:t>
            </a:fld>
            <a:endParaRPr lang="en-US"/>
          </a:p>
        </p:txBody>
      </p:sp>
    </p:spTree>
    <p:extLst>
      <p:ext uri="{BB962C8B-B14F-4D97-AF65-F5344CB8AC3E}">
        <p14:creationId xmlns:p14="http://schemas.microsoft.com/office/powerpoint/2010/main" val="7926542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8AB5A5-581C-4AC5-9A7A-7B9A2E6D0C32}" type="datetimeFigureOut">
              <a:rPr lang="en-US" smtClean="0"/>
              <a:pPr/>
              <a:t>7/1/2016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2EB903-DFBC-4CD7-8174-F2FDDEBEDDA2}" type="slidenum">
              <a:rPr lang="en-US" smtClean="0"/>
              <a:pPr/>
              <a:t>‹#›</a:t>
            </a:fld>
            <a:endParaRPr lang="en-US"/>
          </a:p>
        </p:txBody>
      </p:sp>
    </p:spTree>
    <p:extLst>
      <p:ext uri="{BB962C8B-B14F-4D97-AF65-F5344CB8AC3E}">
        <p14:creationId xmlns:p14="http://schemas.microsoft.com/office/powerpoint/2010/main" val="15478206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8AB5A5-581C-4AC5-9A7A-7B9A2E6D0C32}" type="datetimeFigureOut">
              <a:rPr lang="en-US" smtClean="0"/>
              <a:pPr/>
              <a:t>7/1/2016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EB903-DFBC-4CD7-8174-F2FDDEBEDDA2}" type="slidenum">
              <a:rPr lang="en-US" smtClean="0"/>
              <a:pPr/>
              <a:t>‹#›</a:t>
            </a:fld>
            <a:endParaRPr lang="en-US"/>
          </a:p>
        </p:txBody>
      </p:sp>
    </p:spTree>
    <p:extLst>
      <p:ext uri="{BB962C8B-B14F-4D97-AF65-F5344CB8AC3E}">
        <p14:creationId xmlns:p14="http://schemas.microsoft.com/office/powerpoint/2010/main" val="19490298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8AB5A5-581C-4AC5-9A7A-7B9A2E6D0C32}" type="datetimeFigureOut">
              <a:rPr lang="en-US" smtClean="0"/>
              <a:pPr/>
              <a:t>7/1/2016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EB903-DFBC-4CD7-8174-F2FDDEBEDDA2}" type="slidenum">
              <a:rPr lang="en-US" smtClean="0"/>
              <a:pPr/>
              <a:t>‹#›</a:t>
            </a:fld>
            <a:endParaRPr lang="en-US"/>
          </a:p>
        </p:txBody>
      </p:sp>
    </p:spTree>
    <p:extLst>
      <p:ext uri="{BB962C8B-B14F-4D97-AF65-F5344CB8AC3E}">
        <p14:creationId xmlns:p14="http://schemas.microsoft.com/office/powerpoint/2010/main" val="42883835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AB5A5-581C-4AC5-9A7A-7B9A2E6D0C32}" type="datetimeFigureOut">
              <a:rPr lang="en-US" smtClean="0"/>
              <a:pPr/>
              <a:t>7/1/2016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EB903-DFBC-4CD7-8174-F2FDDEBEDDA2}" type="slidenum">
              <a:rPr lang="en-US" smtClean="0"/>
              <a:pPr/>
              <a:t>‹#›</a:t>
            </a:fld>
            <a:endParaRPr lang="en-US"/>
          </a:p>
        </p:txBody>
      </p:sp>
    </p:spTree>
    <p:extLst>
      <p:ext uri="{BB962C8B-B14F-4D97-AF65-F5344CB8AC3E}">
        <p14:creationId xmlns:p14="http://schemas.microsoft.com/office/powerpoint/2010/main" val="22677227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AB5A5-581C-4AC5-9A7A-7B9A2E6D0C32}" type="datetimeFigureOut">
              <a:rPr lang="en-US" smtClean="0"/>
              <a:pPr/>
              <a:t>7/1/2016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EB903-DFBC-4CD7-8174-F2FDDEBEDDA2}" type="slidenum">
              <a:rPr lang="en-US" smtClean="0"/>
              <a:pPr/>
              <a:t>‹#›</a:t>
            </a:fld>
            <a:endParaRPr lang="en-US"/>
          </a:p>
        </p:txBody>
      </p:sp>
    </p:spTree>
    <p:extLst>
      <p:ext uri="{BB962C8B-B14F-4D97-AF65-F5344CB8AC3E}">
        <p14:creationId xmlns:p14="http://schemas.microsoft.com/office/powerpoint/2010/main" val="3756116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2424545" y="881063"/>
            <a:ext cx="6719455" cy="2011456"/>
          </a:xfrm>
          <a:prstGeom prst="rect">
            <a:avLst/>
          </a:prstGeom>
          <a:solidFill>
            <a:srgbClr val="7B7A7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en-US" altLang="en-US" sz="1765"/>
          </a:p>
        </p:txBody>
      </p:sp>
      <p:sp>
        <p:nvSpPr>
          <p:cNvPr id="5" name="Rectangle 13"/>
          <p:cNvSpPr>
            <a:spLocks noChangeArrowheads="1"/>
          </p:cNvSpPr>
          <p:nvPr/>
        </p:nvSpPr>
        <p:spPr bwMode="auto">
          <a:xfrm>
            <a:off x="0" y="2892519"/>
            <a:ext cx="7299614" cy="1682283"/>
          </a:xfrm>
          <a:prstGeom prst="rect">
            <a:avLst/>
          </a:prstGeom>
          <a:solidFill>
            <a:srgbClr val="EAEAEA"/>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defTabSz="1019175" eaLnBrk="0" hangingPunct="0">
              <a:defRPr sz="2000">
                <a:solidFill>
                  <a:schemeClr val="tx1"/>
                </a:solidFill>
                <a:latin typeface="Arial" panose="020B0604020202020204" pitchFamily="34" charset="0"/>
              </a:defRPr>
            </a:lvl1pPr>
            <a:lvl2pPr marL="742950" indent="-285750" defTabSz="1019175" eaLnBrk="0" hangingPunct="0">
              <a:defRPr sz="2000">
                <a:solidFill>
                  <a:schemeClr val="tx1"/>
                </a:solidFill>
                <a:latin typeface="Arial" panose="020B0604020202020204" pitchFamily="34" charset="0"/>
              </a:defRPr>
            </a:lvl2pPr>
            <a:lvl3pPr marL="1143000" indent="-228600" defTabSz="1019175" eaLnBrk="0" hangingPunct="0">
              <a:defRPr sz="2000">
                <a:solidFill>
                  <a:schemeClr val="tx1"/>
                </a:solidFill>
                <a:latin typeface="Arial" panose="020B0604020202020204" pitchFamily="34" charset="0"/>
              </a:defRPr>
            </a:lvl3pPr>
            <a:lvl4pPr marL="1600200" indent="-228600" defTabSz="1019175" eaLnBrk="0" hangingPunct="0">
              <a:defRPr sz="2000">
                <a:solidFill>
                  <a:schemeClr val="tx1"/>
                </a:solidFill>
                <a:latin typeface="Arial" panose="020B0604020202020204" pitchFamily="34" charset="0"/>
              </a:defRPr>
            </a:lvl4pPr>
            <a:lvl5pPr marL="2057400" indent="-228600" defTabSz="1019175" eaLnBrk="0" hangingPunct="0">
              <a:defRPr sz="2000">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en-US" altLang="en-US" sz="1765"/>
          </a:p>
        </p:txBody>
      </p:sp>
      <p:grpSp>
        <p:nvGrpSpPr>
          <p:cNvPr id="6" name="Group 28"/>
          <p:cNvGrpSpPr>
            <a:grpSpLocks/>
          </p:cNvGrpSpPr>
          <p:nvPr/>
        </p:nvGrpSpPr>
        <p:grpSpPr bwMode="auto">
          <a:xfrm>
            <a:off x="692727" y="874059"/>
            <a:ext cx="1790989" cy="2011456"/>
            <a:chOff x="426" y="208"/>
            <a:chExt cx="1241" cy="207"/>
          </a:xfrm>
        </p:grpSpPr>
        <p:sp>
          <p:nvSpPr>
            <p:cNvPr id="7" name="Rectangle 24"/>
            <p:cNvSpPr>
              <a:spLocks noChangeArrowheads="1"/>
            </p:cNvSpPr>
            <p:nvPr userDrawn="1"/>
          </p:nvSpPr>
          <p:spPr bwMode="auto">
            <a:xfrm>
              <a:off x="426" y="208"/>
              <a:ext cx="478" cy="20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en-US" altLang="en-US" sz="1765"/>
            </a:p>
          </p:txBody>
        </p:sp>
        <p:sp>
          <p:nvSpPr>
            <p:cNvPr id="8" name="Rectangle 25"/>
            <p:cNvSpPr>
              <a:spLocks noChangeArrowheads="1"/>
            </p:cNvSpPr>
            <p:nvPr userDrawn="1"/>
          </p:nvSpPr>
          <p:spPr bwMode="auto">
            <a:xfrm>
              <a:off x="902" y="208"/>
              <a:ext cx="104" cy="207"/>
            </a:xfrm>
            <a:prstGeom prst="rect">
              <a:avLst/>
            </a:prstGeom>
            <a:solidFill>
              <a:srgbClr val="AD002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en-US" altLang="en-US" sz="1765"/>
            </a:p>
          </p:txBody>
        </p:sp>
        <p:sp>
          <p:nvSpPr>
            <p:cNvPr id="9" name="Rectangle 26"/>
            <p:cNvSpPr>
              <a:spLocks noChangeArrowheads="1"/>
            </p:cNvSpPr>
            <p:nvPr userDrawn="1"/>
          </p:nvSpPr>
          <p:spPr bwMode="auto">
            <a:xfrm>
              <a:off x="1006" y="208"/>
              <a:ext cx="184" cy="207"/>
            </a:xfrm>
            <a:prstGeom prst="rect">
              <a:avLst/>
            </a:prstGeom>
            <a:solidFill>
              <a:srgbClr val="6F211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en-US" altLang="en-US" sz="1765"/>
            </a:p>
          </p:txBody>
        </p:sp>
        <p:sp>
          <p:nvSpPr>
            <p:cNvPr id="10" name="Rectangle 27"/>
            <p:cNvSpPr>
              <a:spLocks noChangeArrowheads="1"/>
            </p:cNvSpPr>
            <p:nvPr userDrawn="1"/>
          </p:nvSpPr>
          <p:spPr bwMode="auto">
            <a:xfrm>
              <a:off x="1189" y="208"/>
              <a:ext cx="478" cy="207"/>
            </a:xfrm>
            <a:prstGeom prst="rect">
              <a:avLst/>
            </a:prstGeom>
            <a:solidFill>
              <a:srgbClr val="BA313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en-US" altLang="en-US" sz="1765"/>
            </a:p>
          </p:txBody>
        </p:sp>
      </p:grpSp>
      <p:sp>
        <p:nvSpPr>
          <p:cNvPr id="11" name="Text Box 51"/>
          <p:cNvSpPr txBox="1">
            <a:spLocks noChangeArrowheads="1"/>
          </p:cNvSpPr>
          <p:nvPr userDrawn="1"/>
        </p:nvSpPr>
        <p:spPr bwMode="auto">
          <a:xfrm>
            <a:off x="6165273" y="6521823"/>
            <a:ext cx="2840182" cy="25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r" eaLnBrk="1" hangingPunct="1">
              <a:spcBef>
                <a:spcPct val="50000"/>
              </a:spcBef>
              <a:defRPr/>
            </a:pPr>
            <a:r>
              <a:rPr lang="en-US" sz="1059" i="1">
                <a:latin typeface="Arial Narrow" pitchFamily="34" charset="0"/>
              </a:rPr>
              <a:t>Revision  9/9/09</a:t>
            </a:r>
          </a:p>
        </p:txBody>
      </p:sp>
      <p:sp>
        <p:nvSpPr>
          <p:cNvPr id="3074" name="Rectangle 2"/>
          <p:cNvSpPr>
            <a:spLocks noGrp="1" noChangeArrowheads="1"/>
          </p:cNvSpPr>
          <p:nvPr>
            <p:ph type="ctrTitle"/>
          </p:nvPr>
        </p:nvSpPr>
        <p:spPr>
          <a:xfrm>
            <a:off x="2563091" y="874059"/>
            <a:ext cx="6432262" cy="607919"/>
          </a:xfrm>
        </p:spPr>
        <p:txBody>
          <a:bodyPr lIns="54864" tIns="264894" anchor="t"/>
          <a:lstStyle>
            <a:lvl1pPr>
              <a:defRPr sz="2824" b="0">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2563091" y="1511395"/>
            <a:ext cx="6362989" cy="1145801"/>
          </a:xfrm>
        </p:spPr>
        <p:txBody>
          <a:bodyPr lIns="54864" tIns="54864"/>
          <a:lstStyle>
            <a:lvl1pPr>
              <a:lnSpc>
                <a:spcPct val="130000"/>
              </a:lnSpc>
              <a:spcAft>
                <a:spcPct val="25000"/>
              </a:spcAft>
              <a:defRPr b="0">
                <a:solidFill>
                  <a:schemeClr val="bg1"/>
                </a:solidFill>
              </a:defRPr>
            </a:lvl1pPr>
          </a:lstStyle>
          <a:p>
            <a:r>
              <a:rPr lang="en-US"/>
              <a:t>CLICK TO EDIT MASTER SUBTITLE STYLE</a:t>
            </a:r>
          </a:p>
        </p:txBody>
      </p:sp>
    </p:spTree>
    <p:extLst>
      <p:ext uri="{BB962C8B-B14F-4D97-AF65-F5344CB8AC3E}">
        <p14:creationId xmlns:p14="http://schemas.microsoft.com/office/powerpoint/2010/main" val="2185907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8358496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77"/>
            </a:lvl1pPr>
          </a:lstStyle>
          <a:p>
            <a:r>
              <a:rPr lang="en-US" dirty="0"/>
              <a:t>Click to edit Master title style</a:t>
            </a:r>
          </a:p>
        </p:txBody>
      </p:sp>
      <p:sp>
        <p:nvSpPr>
          <p:cNvPr id="3" name="Content Placeholder 2"/>
          <p:cNvSpPr>
            <a:spLocks noGrp="1"/>
          </p:cNvSpPr>
          <p:nvPr>
            <p:ph idx="1"/>
          </p:nvPr>
        </p:nvSpPr>
        <p:spPr/>
        <p:txBody>
          <a:bodyPr/>
          <a:lstStyle>
            <a:lvl1pPr>
              <a:defRPr sz="2118"/>
            </a:lvl1pPr>
            <a:lvl2pPr>
              <a:defRPr sz="1765"/>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29693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5" y="4406713"/>
            <a:ext cx="7771534" cy="1362916"/>
          </a:xfrm>
        </p:spPr>
        <p:txBody>
          <a:bodyPr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5" y="2906526"/>
            <a:ext cx="7771534" cy="1500187"/>
          </a:xfrm>
        </p:spPr>
        <p:txBody>
          <a:bodyPr anchor="b"/>
          <a:lstStyle>
            <a:lvl1pPr marL="0" indent="0">
              <a:buNone/>
              <a:defRPr sz="1765"/>
            </a:lvl1pPr>
            <a:lvl2pPr marL="403433" indent="0">
              <a:buNone/>
              <a:defRPr sz="1588"/>
            </a:lvl2pPr>
            <a:lvl3pPr marL="806867" indent="0">
              <a:buNone/>
              <a:defRPr sz="1412"/>
            </a:lvl3pPr>
            <a:lvl4pPr marL="1210300" indent="0">
              <a:buNone/>
              <a:defRPr sz="1235"/>
            </a:lvl4pPr>
            <a:lvl5pPr marL="1613733" indent="0">
              <a:buNone/>
              <a:defRPr sz="1235"/>
            </a:lvl5pPr>
            <a:lvl6pPr marL="2017166" indent="0">
              <a:buNone/>
              <a:defRPr sz="1235"/>
            </a:lvl6pPr>
            <a:lvl7pPr marL="2420600" indent="0">
              <a:buNone/>
              <a:defRPr sz="1235"/>
            </a:lvl7pPr>
            <a:lvl8pPr marL="2824033" indent="0">
              <a:buNone/>
              <a:defRPr sz="1235"/>
            </a:lvl8pPr>
            <a:lvl9pPr marL="3227466" indent="0">
              <a:buNone/>
              <a:defRPr sz="1235"/>
            </a:lvl9pPr>
          </a:lstStyle>
          <a:p>
            <a:pPr lvl="0"/>
            <a:r>
              <a:rPr lang="en-US"/>
              <a:t>Click to edit Master text styles</a:t>
            </a:r>
          </a:p>
        </p:txBody>
      </p:sp>
    </p:spTree>
    <p:extLst>
      <p:ext uri="{BB962C8B-B14F-4D97-AF65-F5344CB8AC3E}">
        <p14:creationId xmlns:p14="http://schemas.microsoft.com/office/powerpoint/2010/main" val="27074657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96398" y="1599640"/>
            <a:ext cx="3867727" cy="4527176"/>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02671" y="1599640"/>
            <a:ext cx="3867727" cy="4527176"/>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2359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3"/>
            <a:ext cx="4039465" cy="3951474"/>
          </a:xfrm>
        </p:spPr>
        <p:txBody>
          <a:bodyPr/>
          <a:lstStyle>
            <a:lvl1pPr>
              <a:defRPr sz="2118"/>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3" y="1535206"/>
            <a:ext cx="4040909" cy="640136"/>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3" y="2175343"/>
            <a:ext cx="4040909" cy="3951474"/>
          </a:xfrm>
        </p:spPr>
        <p:txBody>
          <a:bodyPr/>
          <a:lstStyle>
            <a:lvl1pPr>
              <a:defRPr sz="2118"/>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089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43009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1342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89" y="273144"/>
            <a:ext cx="3007591" cy="1162610"/>
          </a:xfrm>
        </p:spPr>
        <p:txBody>
          <a:bodyPr anchor="b"/>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89" y="1435755"/>
            <a:ext cx="3007591" cy="4691062"/>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a:t>Click to edit Master text styles</a:t>
            </a:r>
          </a:p>
        </p:txBody>
      </p:sp>
    </p:spTree>
    <p:extLst>
      <p:ext uri="{BB962C8B-B14F-4D97-AF65-F5344CB8AC3E}">
        <p14:creationId xmlns:p14="http://schemas.microsoft.com/office/powerpoint/2010/main" val="31495922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32" y="4800321"/>
            <a:ext cx="5486977" cy="567297"/>
          </a:xfrm>
        </p:spPr>
        <p:txBody>
          <a:bodyPr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32" y="612122"/>
            <a:ext cx="5486977" cy="4115360"/>
          </a:xfrm>
        </p:spPr>
        <p:txBody>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pPr lvl="0"/>
            <a:endParaRPr lang="en-US" noProof="0"/>
          </a:p>
        </p:txBody>
      </p:sp>
      <p:sp>
        <p:nvSpPr>
          <p:cNvPr id="4" name="Text Placeholder 3"/>
          <p:cNvSpPr>
            <a:spLocks noGrp="1"/>
          </p:cNvSpPr>
          <p:nvPr>
            <p:ph type="body" sz="half" idx="2"/>
          </p:nvPr>
        </p:nvSpPr>
        <p:spPr>
          <a:xfrm>
            <a:off x="1792432" y="5367618"/>
            <a:ext cx="5486977" cy="804022"/>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a:t>Click to edit Master text styles</a:t>
            </a:r>
          </a:p>
        </p:txBody>
      </p:sp>
    </p:spTree>
    <p:extLst>
      <p:ext uri="{BB962C8B-B14F-4D97-AF65-F5344CB8AC3E}">
        <p14:creationId xmlns:p14="http://schemas.microsoft.com/office/powerpoint/2010/main" val="17460767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910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01898" y="574301"/>
            <a:ext cx="1968500" cy="555251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96398" y="574301"/>
            <a:ext cx="5766955" cy="55525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6350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25884970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96398" y="574301"/>
            <a:ext cx="7874000" cy="958103"/>
          </a:xfrm>
        </p:spPr>
        <p:txBody>
          <a:bodyPr/>
          <a:lstStyle/>
          <a:p>
            <a:r>
              <a:rPr lang="en-US"/>
              <a:t>Click to edit Master title style</a:t>
            </a:r>
          </a:p>
        </p:txBody>
      </p:sp>
      <p:sp>
        <p:nvSpPr>
          <p:cNvPr id="3" name="Text Placeholder 2"/>
          <p:cNvSpPr>
            <a:spLocks noGrp="1"/>
          </p:cNvSpPr>
          <p:nvPr>
            <p:ph type="body" sz="half" idx="1"/>
          </p:nvPr>
        </p:nvSpPr>
        <p:spPr>
          <a:xfrm>
            <a:off x="1196398" y="1599640"/>
            <a:ext cx="3867727" cy="4527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02671" y="1599640"/>
            <a:ext cx="3867727" cy="4527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730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1454358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1086755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27" name="Rectangle 3"/>
          <p:cNvSpPr>
            <a:spLocks noGrp="1" noChangeArrowheads="1"/>
          </p:cNvSpPr>
          <p:nvPr>
            <p:ph type="title"/>
          </p:nvPr>
        </p:nvSpPr>
        <p:spPr bwMode="auto">
          <a:xfrm>
            <a:off x="1196975" y="574675"/>
            <a:ext cx="78740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308228" name="Rectangle 4"/>
          <p:cNvSpPr>
            <a:spLocks noGrp="1" noChangeArrowheads="1"/>
          </p:cNvSpPr>
          <p:nvPr>
            <p:ph type="body" idx="1"/>
          </p:nvPr>
        </p:nvSpPr>
        <p:spPr bwMode="auto">
          <a:xfrm>
            <a:off x="1196975" y="1600200"/>
            <a:ext cx="78740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229" name="Rectangle 5"/>
          <p:cNvSpPr>
            <a:spLocks noChangeArrowheads="1"/>
          </p:cNvSpPr>
          <p:nvPr/>
        </p:nvSpPr>
        <p:spPr bwMode="auto">
          <a:xfrm>
            <a:off x="2278063" y="292100"/>
            <a:ext cx="6865937" cy="288925"/>
          </a:xfrm>
          <a:prstGeom prst="rect">
            <a:avLst/>
          </a:prstGeom>
          <a:solidFill>
            <a:srgbClr val="7B7A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30" name="Rectangle 6"/>
          <p:cNvSpPr>
            <a:spLocks noChangeArrowheads="1"/>
          </p:cNvSpPr>
          <p:nvPr/>
        </p:nvSpPr>
        <p:spPr bwMode="auto">
          <a:xfrm>
            <a:off x="614363" y="292100"/>
            <a:ext cx="690562" cy="28892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31" name="Rectangle 7"/>
          <p:cNvSpPr>
            <a:spLocks noChangeArrowheads="1"/>
          </p:cNvSpPr>
          <p:nvPr/>
        </p:nvSpPr>
        <p:spPr bwMode="auto">
          <a:xfrm>
            <a:off x="1301750" y="292100"/>
            <a:ext cx="150813" cy="288925"/>
          </a:xfrm>
          <a:prstGeom prst="rect">
            <a:avLst/>
          </a:prstGeom>
          <a:solidFill>
            <a:srgbClr val="AD002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32" name="Rectangle 8"/>
          <p:cNvSpPr>
            <a:spLocks noChangeArrowheads="1"/>
          </p:cNvSpPr>
          <p:nvPr/>
        </p:nvSpPr>
        <p:spPr bwMode="auto">
          <a:xfrm>
            <a:off x="1452563" y="292100"/>
            <a:ext cx="265112" cy="288925"/>
          </a:xfrm>
          <a:prstGeom prst="rect">
            <a:avLst/>
          </a:prstGeom>
          <a:solidFill>
            <a:srgbClr val="6F211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33" name="Rectangle 9"/>
          <p:cNvSpPr>
            <a:spLocks noChangeArrowheads="1"/>
          </p:cNvSpPr>
          <p:nvPr/>
        </p:nvSpPr>
        <p:spPr bwMode="auto">
          <a:xfrm>
            <a:off x="1716088" y="292100"/>
            <a:ext cx="688975" cy="288925"/>
          </a:xfrm>
          <a:prstGeom prst="rect">
            <a:avLst/>
          </a:prstGeom>
          <a:solidFill>
            <a:srgbClr val="BA313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34" name="Text Box 10"/>
          <p:cNvSpPr txBox="1">
            <a:spLocks noChangeArrowheads="1"/>
          </p:cNvSpPr>
          <p:nvPr/>
        </p:nvSpPr>
        <p:spPr bwMode="auto">
          <a:xfrm>
            <a:off x="203200" y="6443663"/>
            <a:ext cx="585788"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spAutoFit/>
          </a:bodyPr>
          <a:lstStyle>
            <a:lvl1pPr eaLnBrk="0" hangingPunct="0">
              <a:defRPr sz="2400">
                <a:solidFill>
                  <a:schemeClr val="tx1"/>
                </a:solidFill>
                <a:latin typeface="Times" pitchFamily="18" charset="0"/>
              </a:defRPr>
            </a:lvl1pPr>
            <a:lvl2pPr marL="409575" eaLnBrk="0" hangingPunct="0">
              <a:defRPr sz="2400">
                <a:solidFill>
                  <a:schemeClr val="tx1"/>
                </a:solidFill>
                <a:latin typeface="Times" pitchFamily="18" charset="0"/>
              </a:defRPr>
            </a:lvl2pPr>
            <a:lvl3pPr marL="820738" eaLnBrk="0" hangingPunct="0">
              <a:defRPr sz="2400">
                <a:solidFill>
                  <a:schemeClr val="tx1"/>
                </a:solidFill>
                <a:latin typeface="Times" pitchFamily="18" charset="0"/>
              </a:defRPr>
            </a:lvl3pPr>
            <a:lvl4pPr marL="1230313" eaLnBrk="0" hangingPunct="0">
              <a:defRPr sz="2400">
                <a:solidFill>
                  <a:schemeClr val="tx1"/>
                </a:solidFill>
                <a:latin typeface="Times" pitchFamily="18" charset="0"/>
              </a:defRPr>
            </a:lvl4pPr>
            <a:lvl5pPr marL="1641475" eaLnBrk="0" hangingPunct="0">
              <a:defRPr sz="2400">
                <a:solidFill>
                  <a:schemeClr val="tx1"/>
                </a:solidFill>
                <a:latin typeface="Times" pitchFamily="18" charset="0"/>
              </a:defRPr>
            </a:lvl5pPr>
            <a:lvl6pPr marL="2098675" eaLnBrk="0" fontAlgn="base" hangingPunct="0">
              <a:spcBef>
                <a:spcPct val="0"/>
              </a:spcBef>
              <a:spcAft>
                <a:spcPct val="0"/>
              </a:spcAft>
              <a:defRPr sz="2400">
                <a:solidFill>
                  <a:schemeClr val="tx1"/>
                </a:solidFill>
                <a:latin typeface="Times" pitchFamily="18" charset="0"/>
              </a:defRPr>
            </a:lvl6pPr>
            <a:lvl7pPr marL="2555875" eaLnBrk="0" fontAlgn="base" hangingPunct="0">
              <a:spcBef>
                <a:spcPct val="0"/>
              </a:spcBef>
              <a:spcAft>
                <a:spcPct val="0"/>
              </a:spcAft>
              <a:defRPr sz="2400">
                <a:solidFill>
                  <a:schemeClr val="tx1"/>
                </a:solidFill>
                <a:latin typeface="Times" pitchFamily="18" charset="0"/>
              </a:defRPr>
            </a:lvl7pPr>
            <a:lvl8pPr marL="3013075" eaLnBrk="0" fontAlgn="base" hangingPunct="0">
              <a:spcBef>
                <a:spcPct val="0"/>
              </a:spcBef>
              <a:spcAft>
                <a:spcPct val="0"/>
              </a:spcAft>
              <a:defRPr sz="2400">
                <a:solidFill>
                  <a:schemeClr val="tx1"/>
                </a:solidFill>
                <a:latin typeface="Times" pitchFamily="18" charset="0"/>
              </a:defRPr>
            </a:lvl8pPr>
            <a:lvl9pPr marL="3470275" eaLnBrk="0" fontAlgn="base" hangingPunct="0">
              <a:spcBef>
                <a:spcPct val="0"/>
              </a:spcBef>
              <a:spcAft>
                <a:spcPct val="0"/>
              </a:spcAft>
              <a:defRPr sz="2400">
                <a:solidFill>
                  <a:schemeClr val="tx1"/>
                </a:solidFill>
                <a:latin typeface="Times" pitchFamily="18" charset="0"/>
              </a:defRPr>
            </a:lvl9pPr>
          </a:lstStyle>
          <a:p>
            <a:pPr eaLnBrk="1" hangingPunct="1"/>
            <a:fld id="{62637128-3BC6-40A0-811E-A39E82905099}" type="datetime1">
              <a:rPr lang="en-US" sz="700">
                <a:solidFill>
                  <a:schemeClr val="hlink"/>
                </a:solidFill>
                <a:latin typeface="Arial" charset="0"/>
              </a:rPr>
              <a:pPr eaLnBrk="1" hangingPunct="1"/>
              <a:t>7/1/2016</a:t>
            </a:fld>
            <a:r>
              <a:rPr lang="en-US" sz="700">
                <a:solidFill>
                  <a:schemeClr val="hlink"/>
                </a:solidFill>
                <a:latin typeface="Arial" charset="0"/>
              </a:rPr>
              <a:t> </a:t>
            </a:r>
            <a:endParaRPr lang="en-US" sz="700">
              <a:solidFill>
                <a:schemeClr val="bg2"/>
              </a:solidFill>
              <a:latin typeface="Arial" charset="0"/>
            </a:endParaRPr>
          </a:p>
        </p:txBody>
      </p:sp>
      <p:sp>
        <p:nvSpPr>
          <p:cNvPr id="308235" name="Rectangle 11"/>
          <p:cNvSpPr>
            <a:spLocks noChangeArrowheads="1"/>
          </p:cNvSpPr>
          <p:nvPr/>
        </p:nvSpPr>
        <p:spPr bwMode="auto">
          <a:xfrm>
            <a:off x="8512175" y="292100"/>
            <a:ext cx="465138"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ctr"/>
          <a:lstStyle/>
          <a:p>
            <a:pPr algn="r"/>
            <a:fld id="{3E011702-7D9C-490B-9D6D-D936661205AC}" type="slidenum">
              <a:rPr lang="en-US" sz="1100">
                <a:solidFill>
                  <a:schemeClr val="bg1"/>
                </a:solidFill>
              </a:rPr>
              <a:pPr algn="r"/>
              <a:t>‹#›</a:t>
            </a:fld>
            <a:endParaRPr lang="en-US" sz="1100">
              <a:solidFill>
                <a:schemeClr val="bg1"/>
              </a:solidFill>
            </a:endParaRPr>
          </a:p>
        </p:txBody>
      </p:sp>
      <p:sp>
        <p:nvSpPr>
          <p:cNvPr id="308236" name="Rectangle 12"/>
          <p:cNvSpPr>
            <a:spLocks noGrp="1" noChangeArrowheads="1"/>
          </p:cNvSpPr>
          <p:nvPr>
            <p:ph type="ftr" sz="quarter" idx="3"/>
          </p:nvPr>
        </p:nvSpPr>
        <p:spPr bwMode="auto">
          <a:xfrm>
            <a:off x="60198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vl1pPr>
          </a:lstStyle>
          <a:p>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600" b="1">
          <a:solidFill>
            <a:schemeClr val="tx2"/>
          </a:solidFill>
          <a:latin typeface="Arial" charset="0"/>
        </a:defRPr>
      </a:lvl6pPr>
      <a:lvl7pPr marL="914400" algn="l" rtl="0" eaLnBrk="1" fontAlgn="base" hangingPunct="1">
        <a:spcBef>
          <a:spcPct val="0"/>
        </a:spcBef>
        <a:spcAft>
          <a:spcPct val="0"/>
        </a:spcAft>
        <a:defRPr sz="3600" b="1">
          <a:solidFill>
            <a:schemeClr val="tx2"/>
          </a:solidFill>
          <a:latin typeface="Arial" charset="0"/>
        </a:defRPr>
      </a:lvl7pPr>
      <a:lvl8pPr marL="1371600" algn="l" rtl="0" eaLnBrk="1" fontAlgn="base" hangingPunct="1">
        <a:spcBef>
          <a:spcPct val="0"/>
        </a:spcBef>
        <a:spcAft>
          <a:spcPct val="0"/>
        </a:spcAft>
        <a:defRPr sz="3600" b="1">
          <a:solidFill>
            <a:schemeClr val="tx2"/>
          </a:solidFill>
          <a:latin typeface="Arial" charset="0"/>
        </a:defRPr>
      </a:lvl8pPr>
      <a:lvl9pPr marL="1828800" algn="l" rtl="0" eaLnBrk="1" fontAlgn="base" hangingPunct="1">
        <a:spcBef>
          <a:spcPct val="0"/>
        </a:spcBef>
        <a:spcAft>
          <a:spcPct val="0"/>
        </a:spcAft>
        <a:defRPr sz="3600" b="1">
          <a:solidFill>
            <a:schemeClr val="tx2"/>
          </a:solidFill>
          <a:latin typeface="Arial" charset="0"/>
        </a:defRPr>
      </a:lvl9pPr>
    </p:titleStyle>
    <p:bodyStyle>
      <a:lvl1pPr algn="l" rtl="0" eaLnBrk="1" fontAlgn="base" hangingPunct="1">
        <a:spcBef>
          <a:spcPct val="25000"/>
        </a:spcBef>
        <a:spcAft>
          <a:spcPct val="20000"/>
        </a:spcAft>
        <a:defRPr sz="2800" b="1">
          <a:solidFill>
            <a:srgbClr val="7B7A7A"/>
          </a:solidFill>
          <a:latin typeface="+mn-lt"/>
          <a:ea typeface="+mn-ea"/>
          <a:cs typeface="+mn-cs"/>
        </a:defRPr>
      </a:lvl1pPr>
      <a:lvl2pPr marL="409575" indent="-204788" algn="l" rtl="0" eaLnBrk="1" fontAlgn="base" hangingPunct="1">
        <a:spcBef>
          <a:spcPct val="25000"/>
        </a:spcBef>
        <a:spcAft>
          <a:spcPct val="20000"/>
        </a:spcAft>
        <a:buClr>
          <a:schemeClr val="hlink"/>
        </a:buClr>
        <a:buChar char="•"/>
        <a:defRPr sz="2400">
          <a:solidFill>
            <a:srgbClr val="7B7A7A"/>
          </a:solidFill>
          <a:latin typeface="+mn-lt"/>
        </a:defRPr>
      </a:lvl2pPr>
      <a:lvl3pPr marL="741363" indent="-228600" algn="l" rtl="0" eaLnBrk="1" fontAlgn="base" hangingPunct="1">
        <a:spcBef>
          <a:spcPct val="20000"/>
        </a:spcBef>
        <a:spcAft>
          <a:spcPct val="20000"/>
        </a:spcAft>
        <a:buClr>
          <a:schemeClr val="hlink"/>
        </a:buClr>
        <a:buChar char="•"/>
        <a:defRPr sz="2000">
          <a:solidFill>
            <a:srgbClr val="7B7A7A"/>
          </a:solidFill>
          <a:latin typeface="+mn-lt"/>
        </a:defRPr>
      </a:lvl3pPr>
      <a:lvl4pPr marL="1071563" indent="-228600" algn="l" rtl="0" eaLnBrk="1" fontAlgn="base" hangingPunct="1">
        <a:spcBef>
          <a:spcPct val="20000"/>
        </a:spcBef>
        <a:spcAft>
          <a:spcPct val="20000"/>
        </a:spcAft>
        <a:buClr>
          <a:schemeClr val="hlink"/>
        </a:buClr>
        <a:buChar char="•"/>
        <a:defRPr sz="1600">
          <a:solidFill>
            <a:srgbClr val="7B7A7A"/>
          </a:solidFill>
          <a:latin typeface="+mn-lt"/>
        </a:defRPr>
      </a:lvl4pPr>
      <a:lvl5pPr marL="1401763" indent="-228600" algn="l" rtl="0" eaLnBrk="1" fontAlgn="base" hangingPunct="1">
        <a:spcBef>
          <a:spcPct val="20000"/>
        </a:spcBef>
        <a:spcAft>
          <a:spcPct val="20000"/>
        </a:spcAft>
        <a:buClr>
          <a:schemeClr val="hlink"/>
        </a:buClr>
        <a:buChar char="•"/>
        <a:defRPr sz="1400">
          <a:solidFill>
            <a:srgbClr val="7B7A7A"/>
          </a:solidFill>
          <a:latin typeface="+mn-lt"/>
        </a:defRPr>
      </a:lvl5pPr>
      <a:lvl6pPr marL="1858963" indent="-228600" algn="l" rtl="0" eaLnBrk="1" fontAlgn="base" hangingPunct="1">
        <a:spcBef>
          <a:spcPct val="20000"/>
        </a:spcBef>
        <a:spcAft>
          <a:spcPct val="20000"/>
        </a:spcAft>
        <a:buClr>
          <a:schemeClr val="hlink"/>
        </a:buClr>
        <a:buChar char="•"/>
        <a:defRPr sz="1400">
          <a:solidFill>
            <a:srgbClr val="7B7A7A"/>
          </a:solidFill>
          <a:latin typeface="+mn-lt"/>
        </a:defRPr>
      </a:lvl6pPr>
      <a:lvl7pPr marL="2316163" indent="-228600" algn="l" rtl="0" eaLnBrk="1" fontAlgn="base" hangingPunct="1">
        <a:spcBef>
          <a:spcPct val="20000"/>
        </a:spcBef>
        <a:spcAft>
          <a:spcPct val="20000"/>
        </a:spcAft>
        <a:buClr>
          <a:schemeClr val="hlink"/>
        </a:buClr>
        <a:buChar char="•"/>
        <a:defRPr sz="1400">
          <a:solidFill>
            <a:srgbClr val="7B7A7A"/>
          </a:solidFill>
          <a:latin typeface="+mn-lt"/>
        </a:defRPr>
      </a:lvl7pPr>
      <a:lvl8pPr marL="2773363" indent="-228600" algn="l" rtl="0" eaLnBrk="1" fontAlgn="base" hangingPunct="1">
        <a:spcBef>
          <a:spcPct val="20000"/>
        </a:spcBef>
        <a:spcAft>
          <a:spcPct val="20000"/>
        </a:spcAft>
        <a:buClr>
          <a:schemeClr val="hlink"/>
        </a:buClr>
        <a:buChar char="•"/>
        <a:defRPr sz="1400">
          <a:solidFill>
            <a:srgbClr val="7B7A7A"/>
          </a:solidFill>
          <a:latin typeface="+mn-lt"/>
        </a:defRPr>
      </a:lvl8pPr>
      <a:lvl9pPr marL="3230563" indent="-228600" algn="l" rtl="0" eaLnBrk="1" fontAlgn="base" hangingPunct="1">
        <a:spcBef>
          <a:spcPct val="20000"/>
        </a:spcBef>
        <a:spcAft>
          <a:spcPct val="20000"/>
        </a:spcAft>
        <a:buClr>
          <a:schemeClr val="hlink"/>
        </a:buClr>
        <a:buChar char="•"/>
        <a:defRPr sz="1400">
          <a:solidFill>
            <a:srgbClr val="7B7A7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5689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3874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8AB5A5-581C-4AC5-9A7A-7B9A2E6D0C32}" type="datetimeFigureOut">
              <a:rPr lang="en-US" smtClean="0">
                <a:solidFill>
                  <a:prstClr val="black">
                    <a:tint val="75000"/>
                  </a:prstClr>
                </a:solidFill>
              </a:rPr>
              <a:pPr/>
              <a:t>7/1/2016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EB903-DFBC-4CD7-8174-F2FDDEBEDD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21649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8AB5A5-581C-4AC5-9A7A-7B9A2E6D0C32}" type="datetimeFigureOut">
              <a:rPr lang="en-US" smtClean="0"/>
              <a:pPr/>
              <a:t>7/1/2016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EB903-DFBC-4CD7-8174-F2FDDEBEDDA2}" type="slidenum">
              <a:rPr lang="en-US" smtClean="0"/>
              <a:pPr/>
              <a:t>‹#›</a:t>
            </a:fld>
            <a:endParaRPr lang="en-US"/>
          </a:p>
        </p:txBody>
      </p:sp>
    </p:spTree>
    <p:extLst>
      <p:ext uri="{BB962C8B-B14F-4D97-AF65-F5344CB8AC3E}">
        <p14:creationId xmlns:p14="http://schemas.microsoft.com/office/powerpoint/2010/main" val="147648314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96398" y="574301"/>
            <a:ext cx="7874000" cy="95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196398" y="1599640"/>
            <a:ext cx="7874000" cy="45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7"/>
          <p:cNvSpPr>
            <a:spLocks noChangeArrowheads="1"/>
          </p:cNvSpPr>
          <p:nvPr/>
        </p:nvSpPr>
        <p:spPr bwMode="auto">
          <a:xfrm>
            <a:off x="2278785" y="291353"/>
            <a:ext cx="6865215" cy="289953"/>
          </a:xfrm>
          <a:prstGeom prst="rect">
            <a:avLst/>
          </a:prstGeom>
          <a:solidFill>
            <a:srgbClr val="7B7A7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en-US" altLang="en-US" sz="1765"/>
          </a:p>
        </p:txBody>
      </p:sp>
      <p:sp>
        <p:nvSpPr>
          <p:cNvPr id="1029" name="Rectangle 8"/>
          <p:cNvSpPr>
            <a:spLocks noChangeArrowheads="1"/>
          </p:cNvSpPr>
          <p:nvPr/>
        </p:nvSpPr>
        <p:spPr bwMode="auto">
          <a:xfrm>
            <a:off x="614796" y="291353"/>
            <a:ext cx="689841" cy="28995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en-US" altLang="en-US" sz="1765"/>
          </a:p>
        </p:txBody>
      </p:sp>
      <p:sp>
        <p:nvSpPr>
          <p:cNvPr id="1030" name="Rectangle 9"/>
          <p:cNvSpPr>
            <a:spLocks noChangeArrowheads="1"/>
          </p:cNvSpPr>
          <p:nvPr/>
        </p:nvSpPr>
        <p:spPr bwMode="auto">
          <a:xfrm>
            <a:off x="1301750" y="291353"/>
            <a:ext cx="150091" cy="289953"/>
          </a:xfrm>
          <a:prstGeom prst="rect">
            <a:avLst/>
          </a:prstGeom>
          <a:solidFill>
            <a:srgbClr val="AD002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en-US" altLang="en-US" sz="1765"/>
          </a:p>
        </p:txBody>
      </p:sp>
      <p:sp>
        <p:nvSpPr>
          <p:cNvPr id="1031" name="Rectangle 10"/>
          <p:cNvSpPr>
            <a:spLocks noChangeArrowheads="1"/>
          </p:cNvSpPr>
          <p:nvPr/>
        </p:nvSpPr>
        <p:spPr bwMode="auto">
          <a:xfrm>
            <a:off x="1451841" y="291353"/>
            <a:ext cx="265545" cy="289953"/>
          </a:xfrm>
          <a:prstGeom prst="rect">
            <a:avLst/>
          </a:prstGeom>
          <a:solidFill>
            <a:srgbClr val="6F211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en-US" altLang="en-US" sz="1765"/>
          </a:p>
        </p:txBody>
      </p:sp>
      <p:sp>
        <p:nvSpPr>
          <p:cNvPr id="1032" name="Rectangle 11"/>
          <p:cNvSpPr>
            <a:spLocks noChangeArrowheads="1"/>
          </p:cNvSpPr>
          <p:nvPr/>
        </p:nvSpPr>
        <p:spPr bwMode="auto">
          <a:xfrm>
            <a:off x="1715944" y="291353"/>
            <a:ext cx="689841" cy="289953"/>
          </a:xfrm>
          <a:prstGeom prst="rect">
            <a:avLst/>
          </a:prstGeom>
          <a:solidFill>
            <a:srgbClr val="BA313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en-US" altLang="en-US" sz="1765"/>
          </a:p>
        </p:txBody>
      </p:sp>
      <p:sp>
        <p:nvSpPr>
          <p:cNvPr id="1033" name="Rectangle 29"/>
          <p:cNvSpPr>
            <a:spLocks noChangeArrowheads="1"/>
          </p:cNvSpPr>
          <p:nvPr/>
        </p:nvSpPr>
        <p:spPr bwMode="auto">
          <a:xfrm>
            <a:off x="8511887" y="292754"/>
            <a:ext cx="464705" cy="28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nchor="ctr"/>
          <a:lstStyle>
            <a:lvl1pPr defTabSz="1019175" eaLnBrk="0" hangingPunct="0">
              <a:defRPr sz="2000">
                <a:solidFill>
                  <a:schemeClr val="tx1"/>
                </a:solidFill>
                <a:latin typeface="Arial" panose="020B0604020202020204" pitchFamily="34" charset="0"/>
              </a:defRPr>
            </a:lvl1pPr>
            <a:lvl2pPr marL="742950" indent="-285750" defTabSz="1019175" eaLnBrk="0" hangingPunct="0">
              <a:defRPr sz="2000">
                <a:solidFill>
                  <a:schemeClr val="tx1"/>
                </a:solidFill>
                <a:latin typeface="Arial" panose="020B0604020202020204" pitchFamily="34" charset="0"/>
              </a:defRPr>
            </a:lvl2pPr>
            <a:lvl3pPr marL="1143000" indent="-228600" defTabSz="1019175" eaLnBrk="0" hangingPunct="0">
              <a:defRPr sz="2000">
                <a:solidFill>
                  <a:schemeClr val="tx1"/>
                </a:solidFill>
                <a:latin typeface="Arial" panose="020B0604020202020204" pitchFamily="34" charset="0"/>
              </a:defRPr>
            </a:lvl3pPr>
            <a:lvl4pPr marL="1600200" indent="-228600" defTabSz="1019175" eaLnBrk="0" hangingPunct="0">
              <a:defRPr sz="2000">
                <a:solidFill>
                  <a:schemeClr val="tx1"/>
                </a:solidFill>
                <a:latin typeface="Arial" panose="020B0604020202020204" pitchFamily="34" charset="0"/>
              </a:defRPr>
            </a:lvl4pPr>
            <a:lvl5pPr marL="2057400" indent="-228600" defTabSz="1019175" eaLnBrk="0" hangingPunct="0">
              <a:defRPr sz="2000">
                <a:solidFill>
                  <a:schemeClr val="tx1"/>
                </a:solidFill>
                <a:latin typeface="Arial" panose="020B0604020202020204" pitchFamily="34" charset="0"/>
              </a:defRPr>
            </a:lvl5pPr>
            <a:lvl6pPr marL="2514600" indent="-228600" defTabSz="1019175"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1019175"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1019175"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1019175" eaLnBrk="0" fontAlgn="base" hangingPunct="0">
              <a:spcBef>
                <a:spcPct val="0"/>
              </a:spcBef>
              <a:spcAft>
                <a:spcPct val="0"/>
              </a:spcAft>
              <a:defRPr sz="2000">
                <a:solidFill>
                  <a:schemeClr val="tx1"/>
                </a:solidFill>
                <a:latin typeface="Arial" panose="020B0604020202020204" pitchFamily="34" charset="0"/>
              </a:defRPr>
            </a:lvl9pPr>
          </a:lstStyle>
          <a:p>
            <a:pPr algn="r" eaLnBrk="1" hangingPunct="1"/>
            <a:fld id="{162BBF52-FA3A-4F07-8925-5931E94E6F33}" type="slidenum">
              <a:rPr lang="en-US" altLang="en-US" sz="1059">
                <a:solidFill>
                  <a:schemeClr val="bg1"/>
                </a:solidFill>
              </a:rPr>
              <a:pPr algn="r" eaLnBrk="1" hangingPunct="1"/>
              <a:t>‹#›</a:t>
            </a:fld>
            <a:endParaRPr lang="en-US" altLang="en-US" sz="1059">
              <a:solidFill>
                <a:schemeClr val="bg1"/>
              </a:solidFill>
            </a:endParaRPr>
          </a:p>
        </p:txBody>
      </p:sp>
    </p:spTree>
    <p:extLst>
      <p:ext uri="{BB962C8B-B14F-4D97-AF65-F5344CB8AC3E}">
        <p14:creationId xmlns:p14="http://schemas.microsoft.com/office/powerpoint/2010/main" val="95031346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hf hdr="0" ftr="0"/>
  <p:txStyles>
    <p:titleStyle>
      <a:lvl1pPr algn="l" defTabSz="899320" rtl="0" eaLnBrk="0" fontAlgn="base" hangingPunct="0">
        <a:spcBef>
          <a:spcPct val="0"/>
        </a:spcBef>
        <a:spcAft>
          <a:spcPct val="0"/>
        </a:spcAft>
        <a:defRPr sz="2471" b="1">
          <a:solidFill>
            <a:schemeClr val="tx2"/>
          </a:solidFill>
          <a:latin typeface="+mj-lt"/>
          <a:ea typeface="+mj-ea"/>
          <a:cs typeface="+mj-cs"/>
        </a:defRPr>
      </a:lvl1pPr>
      <a:lvl2pPr algn="l" defTabSz="899320" rtl="0" eaLnBrk="0" fontAlgn="base" hangingPunct="0">
        <a:spcBef>
          <a:spcPct val="0"/>
        </a:spcBef>
        <a:spcAft>
          <a:spcPct val="0"/>
        </a:spcAft>
        <a:defRPr sz="2471" b="1">
          <a:solidFill>
            <a:schemeClr val="tx2"/>
          </a:solidFill>
          <a:latin typeface="Arial" charset="0"/>
        </a:defRPr>
      </a:lvl2pPr>
      <a:lvl3pPr algn="l" defTabSz="899320" rtl="0" eaLnBrk="0" fontAlgn="base" hangingPunct="0">
        <a:spcBef>
          <a:spcPct val="0"/>
        </a:spcBef>
        <a:spcAft>
          <a:spcPct val="0"/>
        </a:spcAft>
        <a:defRPr sz="2471" b="1">
          <a:solidFill>
            <a:schemeClr val="tx2"/>
          </a:solidFill>
          <a:latin typeface="Arial" charset="0"/>
        </a:defRPr>
      </a:lvl3pPr>
      <a:lvl4pPr algn="l" defTabSz="899320" rtl="0" eaLnBrk="0" fontAlgn="base" hangingPunct="0">
        <a:spcBef>
          <a:spcPct val="0"/>
        </a:spcBef>
        <a:spcAft>
          <a:spcPct val="0"/>
        </a:spcAft>
        <a:defRPr sz="2471" b="1">
          <a:solidFill>
            <a:schemeClr val="tx2"/>
          </a:solidFill>
          <a:latin typeface="Arial" charset="0"/>
        </a:defRPr>
      </a:lvl4pPr>
      <a:lvl5pPr algn="l" defTabSz="899320" rtl="0" eaLnBrk="0" fontAlgn="base" hangingPunct="0">
        <a:spcBef>
          <a:spcPct val="0"/>
        </a:spcBef>
        <a:spcAft>
          <a:spcPct val="0"/>
        </a:spcAft>
        <a:defRPr sz="2471" b="1">
          <a:solidFill>
            <a:schemeClr val="tx2"/>
          </a:solidFill>
          <a:latin typeface="Arial" charset="0"/>
        </a:defRPr>
      </a:lvl5pPr>
      <a:lvl6pPr marL="403433" algn="l" defTabSz="899320" rtl="0" fontAlgn="base">
        <a:spcBef>
          <a:spcPct val="0"/>
        </a:spcBef>
        <a:spcAft>
          <a:spcPct val="0"/>
        </a:spcAft>
        <a:defRPr sz="2471" b="1">
          <a:solidFill>
            <a:schemeClr val="tx2"/>
          </a:solidFill>
          <a:latin typeface="Arial" charset="0"/>
        </a:defRPr>
      </a:lvl6pPr>
      <a:lvl7pPr marL="806867" algn="l" defTabSz="899320" rtl="0" fontAlgn="base">
        <a:spcBef>
          <a:spcPct val="0"/>
        </a:spcBef>
        <a:spcAft>
          <a:spcPct val="0"/>
        </a:spcAft>
        <a:defRPr sz="2471" b="1">
          <a:solidFill>
            <a:schemeClr val="tx2"/>
          </a:solidFill>
          <a:latin typeface="Arial" charset="0"/>
        </a:defRPr>
      </a:lvl7pPr>
      <a:lvl8pPr marL="1210300" algn="l" defTabSz="899320" rtl="0" fontAlgn="base">
        <a:spcBef>
          <a:spcPct val="0"/>
        </a:spcBef>
        <a:spcAft>
          <a:spcPct val="0"/>
        </a:spcAft>
        <a:defRPr sz="2471" b="1">
          <a:solidFill>
            <a:schemeClr val="tx2"/>
          </a:solidFill>
          <a:latin typeface="Arial" charset="0"/>
        </a:defRPr>
      </a:lvl8pPr>
      <a:lvl9pPr marL="1613733" algn="l" defTabSz="899320" rtl="0" fontAlgn="base">
        <a:spcBef>
          <a:spcPct val="0"/>
        </a:spcBef>
        <a:spcAft>
          <a:spcPct val="0"/>
        </a:spcAft>
        <a:defRPr sz="2471" b="1">
          <a:solidFill>
            <a:schemeClr val="tx2"/>
          </a:solidFill>
          <a:latin typeface="Arial" charset="0"/>
        </a:defRPr>
      </a:lvl9pPr>
    </p:titleStyle>
    <p:bodyStyle>
      <a:lvl1pPr marL="302575" indent="-302575" algn="l" defTabSz="899320" rtl="0" eaLnBrk="0" fontAlgn="base" hangingPunct="0">
        <a:spcBef>
          <a:spcPct val="25000"/>
        </a:spcBef>
        <a:spcAft>
          <a:spcPct val="20000"/>
        </a:spcAft>
        <a:defRPr b="1">
          <a:solidFill>
            <a:srgbClr val="3E3866"/>
          </a:solidFill>
          <a:latin typeface="+mn-lt"/>
          <a:ea typeface="+mn-ea"/>
          <a:cs typeface="+mn-cs"/>
        </a:defRPr>
      </a:lvl1pPr>
      <a:lvl2pPr marL="403433" indent="-201717" algn="l" defTabSz="899320" rtl="0" eaLnBrk="0" fontAlgn="base" hangingPunct="0">
        <a:spcBef>
          <a:spcPct val="25000"/>
        </a:spcBef>
        <a:spcAft>
          <a:spcPct val="20000"/>
        </a:spcAft>
        <a:buClr>
          <a:schemeClr val="hlink"/>
        </a:buClr>
        <a:buChar char="•"/>
        <a:defRPr>
          <a:solidFill>
            <a:srgbClr val="3242B8"/>
          </a:solidFill>
          <a:latin typeface="+mn-lt"/>
        </a:defRPr>
      </a:lvl2pPr>
      <a:lvl3pPr marL="728421" indent="-224130" algn="l" defTabSz="899320" rtl="0" eaLnBrk="0" fontAlgn="base" hangingPunct="0">
        <a:spcBef>
          <a:spcPct val="20000"/>
        </a:spcBef>
        <a:spcAft>
          <a:spcPct val="20000"/>
        </a:spcAft>
        <a:buClr>
          <a:schemeClr val="hlink"/>
        </a:buClr>
        <a:buChar char="•"/>
        <a:defRPr sz="1412">
          <a:solidFill>
            <a:srgbClr val="CC3C46"/>
          </a:solidFill>
          <a:latin typeface="+mn-lt"/>
        </a:defRPr>
      </a:lvl3pPr>
      <a:lvl4pPr marL="1053409" indent="-224130" algn="l" defTabSz="899320" rtl="0" eaLnBrk="0" fontAlgn="base" hangingPunct="0">
        <a:spcBef>
          <a:spcPct val="20000"/>
        </a:spcBef>
        <a:spcAft>
          <a:spcPct val="20000"/>
        </a:spcAft>
        <a:buClr>
          <a:schemeClr val="hlink"/>
        </a:buClr>
        <a:buChar char="•"/>
        <a:defRPr sz="1235">
          <a:solidFill>
            <a:schemeClr val="tx1"/>
          </a:solidFill>
          <a:latin typeface="Comic Sans MS" pitchFamily="66" charset="0"/>
        </a:defRPr>
      </a:lvl4pPr>
      <a:lvl5pPr marL="1378397" indent="-224130" algn="l" defTabSz="899320" rtl="0" eaLnBrk="0" fontAlgn="base" hangingPunct="0">
        <a:spcBef>
          <a:spcPct val="20000"/>
        </a:spcBef>
        <a:spcAft>
          <a:spcPct val="20000"/>
        </a:spcAft>
        <a:buClr>
          <a:schemeClr val="hlink"/>
        </a:buClr>
        <a:buChar char="•"/>
        <a:defRPr sz="1235">
          <a:solidFill>
            <a:srgbClr val="302575"/>
          </a:solidFill>
          <a:latin typeface="Comic Sans MS" pitchFamily="66" charset="0"/>
        </a:defRPr>
      </a:lvl5pPr>
      <a:lvl6pPr marL="1781830" indent="-224130" algn="l" defTabSz="899320" rtl="0" fontAlgn="base">
        <a:spcBef>
          <a:spcPct val="20000"/>
        </a:spcBef>
        <a:spcAft>
          <a:spcPct val="20000"/>
        </a:spcAft>
        <a:buClr>
          <a:schemeClr val="hlink"/>
        </a:buClr>
        <a:buChar char="•"/>
        <a:defRPr sz="1235">
          <a:solidFill>
            <a:srgbClr val="302575"/>
          </a:solidFill>
          <a:latin typeface="Comic Sans MS" pitchFamily="66" charset="0"/>
        </a:defRPr>
      </a:lvl6pPr>
      <a:lvl7pPr marL="2185264" indent="-224130" algn="l" defTabSz="899320" rtl="0" fontAlgn="base">
        <a:spcBef>
          <a:spcPct val="20000"/>
        </a:spcBef>
        <a:spcAft>
          <a:spcPct val="20000"/>
        </a:spcAft>
        <a:buClr>
          <a:schemeClr val="hlink"/>
        </a:buClr>
        <a:buChar char="•"/>
        <a:defRPr sz="1235">
          <a:solidFill>
            <a:srgbClr val="302575"/>
          </a:solidFill>
          <a:latin typeface="Comic Sans MS" pitchFamily="66" charset="0"/>
        </a:defRPr>
      </a:lvl7pPr>
      <a:lvl8pPr marL="2588697" indent="-224130" algn="l" defTabSz="899320" rtl="0" fontAlgn="base">
        <a:spcBef>
          <a:spcPct val="20000"/>
        </a:spcBef>
        <a:spcAft>
          <a:spcPct val="20000"/>
        </a:spcAft>
        <a:buClr>
          <a:schemeClr val="hlink"/>
        </a:buClr>
        <a:buChar char="•"/>
        <a:defRPr sz="1235">
          <a:solidFill>
            <a:srgbClr val="302575"/>
          </a:solidFill>
          <a:latin typeface="Comic Sans MS" pitchFamily="66" charset="0"/>
        </a:defRPr>
      </a:lvl8pPr>
      <a:lvl9pPr marL="2992130" indent="-224130" algn="l" defTabSz="899320" rtl="0" fontAlgn="base">
        <a:spcBef>
          <a:spcPct val="20000"/>
        </a:spcBef>
        <a:spcAft>
          <a:spcPct val="20000"/>
        </a:spcAft>
        <a:buClr>
          <a:schemeClr val="hlink"/>
        </a:buClr>
        <a:buChar char="•"/>
        <a:defRPr sz="1235">
          <a:solidFill>
            <a:srgbClr val="302575"/>
          </a:solidFill>
          <a:latin typeface="Comic Sans MS" pitchFamily="66" charset="0"/>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10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10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6.xml"/></Relationships>
</file>

<file path=ppt/slides/_rels/slide10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0.xml"/></Relationships>
</file>

<file path=ppt/slides/_rels/slide10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0.xml"/></Relationships>
</file>

<file path=ppt/slides/_rels/slide10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0.xml"/></Relationships>
</file>

<file path=ppt/slides/_rels/slide11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0.xml"/></Relationships>
</file>

<file path=ppt/slides/_rels/slide11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4.xml"/></Relationships>
</file>

<file path=ppt/slides/_rels/slide1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1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1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11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5.xml"/></Relationships>
</file>

<file path=ppt/slides/_rels/slide11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0.xml"/></Relationships>
</file>

<file path=ppt/slides/_rels/slide1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5.jpeg"/><Relationship Id="rId1" Type="http://schemas.openxmlformats.org/officeDocument/2006/relationships/slideLayout" Target="../slideLayouts/slideLayout4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34.jpeg"/><Relationship Id="rId4" Type="http://schemas.openxmlformats.org/officeDocument/2006/relationships/image" Target="../media/image33.jpeg"/></Relationships>
</file>

<file path=ppt/slides/_rels/slide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5.jpeg"/></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5201" y="903288"/>
            <a:ext cx="5575300" cy="1992312"/>
          </a:xfrm>
        </p:spPr>
        <p:txBody>
          <a:bodyPr/>
          <a:lstStyle/>
          <a:p>
            <a:pPr algn="ctr"/>
            <a:r>
              <a:rPr lang="en-US" dirty="0"/>
              <a:t>Jeremiah – </a:t>
            </a:r>
            <a:r>
              <a:rPr lang="en-US" sz="4000" dirty="0"/>
              <a:t>the Prophet and Man of God</a:t>
            </a:r>
          </a:p>
        </p:txBody>
      </p:sp>
      <p:sp>
        <p:nvSpPr>
          <p:cNvPr id="3" name="Subtitle 2"/>
          <p:cNvSpPr>
            <a:spLocks noGrp="1"/>
          </p:cNvSpPr>
          <p:nvPr>
            <p:ph type="subTitle" idx="1"/>
          </p:nvPr>
        </p:nvSpPr>
        <p:spPr>
          <a:xfrm>
            <a:off x="685800" y="3200400"/>
            <a:ext cx="5791200" cy="1146175"/>
          </a:xfrm>
        </p:spPr>
        <p:txBody>
          <a:bodyPr/>
          <a:lstStyle/>
          <a:p>
            <a:pPr algn="ctr"/>
            <a:r>
              <a:rPr lang="en-US" b="1" dirty="0">
                <a:solidFill>
                  <a:schemeClr val="tx1"/>
                </a:solidFill>
              </a:rPr>
              <a:t>Kentucky Christadelphian Bible School</a:t>
            </a:r>
          </a:p>
          <a:p>
            <a:pPr algn="ctr"/>
            <a:r>
              <a:rPr lang="en-US" b="1" dirty="0">
                <a:solidFill>
                  <a:schemeClr val="tx1"/>
                </a:solidFill>
              </a:rPr>
              <a:t> June 25 - July 1, 2016</a:t>
            </a:r>
          </a:p>
        </p:txBody>
      </p:sp>
    </p:spTree>
    <p:extLst>
      <p:ext uri="{BB962C8B-B14F-4D97-AF65-F5344CB8AC3E}">
        <p14:creationId xmlns:p14="http://schemas.microsoft.com/office/powerpoint/2010/main" val="3103186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340734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https://encrypted-tbn1.gstatic.com/images?q=tbn:ANd9GcTzujZn_VwGBHoW0HuADKtCBp8CFIs_wTzdniHgSqu1CYZGyw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273" y="2050473"/>
            <a:ext cx="2743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do hard things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419600"/>
            <a:ext cx="3333750" cy="137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621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838200"/>
          </a:xfrm>
        </p:spPr>
        <p:txBody>
          <a:bodyPr/>
          <a:lstStyle/>
          <a:p>
            <a:pPr eaLnBrk="1" hangingPunct="1"/>
            <a:r>
              <a:rPr lang="en-US" sz="4000" b="1" dirty="0">
                <a:solidFill>
                  <a:srgbClr val="FF0000"/>
                </a:solidFill>
              </a:rPr>
              <a:t>The Family of the </a:t>
            </a:r>
            <a:r>
              <a:rPr lang="en-US" sz="4000" b="1" dirty="0" err="1">
                <a:solidFill>
                  <a:srgbClr val="FF0000"/>
                </a:solidFill>
              </a:rPr>
              <a:t>Rechabites</a:t>
            </a:r>
            <a:endParaRPr lang="en-US" sz="4000" b="1" dirty="0">
              <a:solidFill>
                <a:srgbClr val="FF0000"/>
              </a:solidFill>
            </a:endParaRPr>
          </a:p>
        </p:txBody>
      </p:sp>
      <p:sp>
        <p:nvSpPr>
          <p:cNvPr id="4099" name="Rectangle 3"/>
          <p:cNvSpPr>
            <a:spLocks noGrp="1" noChangeArrowheads="1"/>
          </p:cNvSpPr>
          <p:nvPr>
            <p:ph type="body" idx="1"/>
          </p:nvPr>
        </p:nvSpPr>
        <p:spPr>
          <a:xfrm>
            <a:off x="457200" y="1143000"/>
            <a:ext cx="7924800" cy="4343400"/>
          </a:xfrm>
        </p:spPr>
        <p:txBody>
          <a:bodyPr/>
          <a:lstStyle/>
          <a:p>
            <a:pPr eaLnBrk="1" hangingPunct="1">
              <a:lnSpc>
                <a:spcPct val="90000"/>
              </a:lnSpc>
            </a:pPr>
            <a:r>
              <a:rPr lang="en-US" dirty="0"/>
              <a:t>S</a:t>
            </a:r>
          </a:p>
        </p:txBody>
      </p:sp>
      <p:sp>
        <p:nvSpPr>
          <p:cNvPr id="4100" name="Text Box 5"/>
          <p:cNvSpPr txBox="1">
            <a:spLocks noChangeArrowheads="1"/>
          </p:cNvSpPr>
          <p:nvPr/>
        </p:nvSpPr>
        <p:spPr bwMode="auto">
          <a:xfrm>
            <a:off x="457200" y="5562600"/>
            <a:ext cx="8229600" cy="701675"/>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4000" b="1" i="0" u="none" strike="noStrike" kern="0" cap="none" spc="0" normalizeH="0" baseline="0" noProof="0" dirty="0">
                <a:ln>
                  <a:noFill/>
                </a:ln>
                <a:solidFill>
                  <a:srgbClr val="0000CC"/>
                </a:solidFill>
                <a:effectLst/>
                <a:uLnTx/>
                <a:uFillTx/>
                <a:latin typeface="Comic Sans MS" pitchFamily="66" charset="0"/>
              </a:rPr>
              <a:t>G</a:t>
            </a:r>
          </a:p>
        </p:txBody>
      </p:sp>
      <p:pic>
        <p:nvPicPr>
          <p:cNvPr id="55297" name="Picture 1"/>
          <p:cNvPicPr>
            <a:picLocks noChangeAspect="1" noChangeArrowheads="1"/>
          </p:cNvPicPr>
          <p:nvPr/>
        </p:nvPicPr>
        <p:blipFill>
          <a:blip r:embed="rId3" cstate="print"/>
          <a:srcRect l="12917" t="28667" r="29167" b="8667"/>
          <a:stretch>
            <a:fillRect/>
          </a:stretch>
        </p:blipFill>
        <p:spPr bwMode="auto">
          <a:xfrm>
            <a:off x="152400" y="762000"/>
            <a:ext cx="8763000" cy="5926058"/>
          </a:xfrm>
          <a:prstGeom prst="rect">
            <a:avLst/>
          </a:prstGeom>
          <a:noFill/>
          <a:ln w="9525">
            <a:noFill/>
            <a:miter lim="800000"/>
            <a:headEnd/>
            <a:tailEnd/>
          </a:ln>
        </p:spPr>
      </p:pic>
    </p:spTree>
    <p:extLst>
      <p:ext uri="{BB962C8B-B14F-4D97-AF65-F5344CB8AC3E}">
        <p14:creationId xmlns:p14="http://schemas.microsoft.com/office/powerpoint/2010/main" val="5547033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74675"/>
            <a:ext cx="8385175" cy="957263"/>
          </a:xfrm>
        </p:spPr>
        <p:txBody>
          <a:bodyPr>
            <a:noAutofit/>
          </a:bodyPr>
          <a:lstStyle/>
          <a:p>
            <a:r>
              <a:rPr lang="en-US" sz="4000" dirty="0"/>
              <a:t>Jethro’s Wise Counsel to Moses</a:t>
            </a:r>
          </a:p>
        </p:txBody>
      </p:sp>
      <p:pic>
        <p:nvPicPr>
          <p:cNvPr id="5" name="Content Placeholder 4"/>
          <p:cNvPicPr>
            <a:picLocks noGrp="1" noChangeAspect="1"/>
          </p:cNvPicPr>
          <p:nvPr>
            <p:ph sz="half" idx="1"/>
          </p:nvPr>
        </p:nvPicPr>
        <p:blipFill>
          <a:blip r:embed="rId2"/>
          <a:stretch>
            <a:fillRect/>
          </a:stretch>
        </p:blipFill>
        <p:spPr>
          <a:xfrm>
            <a:off x="1473581" y="1600200"/>
            <a:ext cx="3307588" cy="4525963"/>
          </a:xfrm>
          <a:prstGeom prst="rect">
            <a:avLst/>
          </a:prstGeom>
        </p:spPr>
      </p:pic>
      <p:sp>
        <p:nvSpPr>
          <p:cNvPr id="6" name="Content Placeholder 5"/>
          <p:cNvSpPr>
            <a:spLocks noGrp="1"/>
          </p:cNvSpPr>
          <p:nvPr>
            <p:ph sz="half" idx="2"/>
          </p:nvPr>
        </p:nvSpPr>
        <p:spPr/>
        <p:txBody>
          <a:bodyPr/>
          <a:lstStyle/>
          <a:p>
            <a:r>
              <a:rPr lang="en-US" sz="3600" dirty="0">
                <a:solidFill>
                  <a:srgbClr val="C00000"/>
                </a:solidFill>
              </a:rPr>
              <a:t>Exodus 18:17-24</a:t>
            </a:r>
          </a:p>
          <a:p>
            <a:pPr>
              <a:buFontTx/>
              <a:buChar char="-"/>
            </a:pPr>
            <a:r>
              <a:rPr lang="en-US" dirty="0"/>
              <a:t>Delegate your responsibilities </a:t>
            </a:r>
          </a:p>
          <a:p>
            <a:pPr>
              <a:buFontTx/>
              <a:buChar char="-"/>
            </a:pPr>
            <a:r>
              <a:rPr lang="en-US" dirty="0"/>
              <a:t>Let them judge the smaller matters</a:t>
            </a:r>
          </a:p>
        </p:txBody>
      </p:sp>
    </p:spTree>
    <p:extLst>
      <p:ext uri="{BB962C8B-B14F-4D97-AF65-F5344CB8AC3E}">
        <p14:creationId xmlns:p14="http://schemas.microsoft.com/office/powerpoint/2010/main" val="21144443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http://www.bible.ca/archeology/maps-bible-archeology-exodus-ishmaelites-midianites-kenites-amalekit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0"/>
            <a:ext cx="4074739" cy="864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3200" dirty="0"/>
              <a:t>Judges 1:16</a:t>
            </a: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a:xfrm>
            <a:off x="464523" y="1708898"/>
            <a:ext cx="3895147" cy="4691062"/>
          </a:xfrm>
        </p:spPr>
        <p:txBody>
          <a:bodyPr/>
          <a:lstStyle/>
          <a:p>
            <a:r>
              <a:rPr lang="en-US" sz="2000" i="1" dirty="0">
                <a:solidFill>
                  <a:srgbClr val="C00000"/>
                </a:solidFill>
              </a:rPr>
              <a:t>And the children of the </a:t>
            </a:r>
            <a:r>
              <a:rPr lang="en-US" sz="2000" i="1" dirty="0" err="1">
                <a:solidFill>
                  <a:srgbClr val="C00000"/>
                </a:solidFill>
              </a:rPr>
              <a:t>Kenite</a:t>
            </a:r>
            <a:r>
              <a:rPr lang="en-US" sz="2000" i="1" dirty="0">
                <a:solidFill>
                  <a:srgbClr val="C00000"/>
                </a:solidFill>
              </a:rPr>
              <a:t>, Moses’ father-in-law, </a:t>
            </a:r>
            <a:r>
              <a:rPr lang="en-US" sz="2000" b="0" i="1" u="sng" dirty="0">
                <a:solidFill>
                  <a:srgbClr val="C00000"/>
                </a:solidFill>
              </a:rPr>
              <a:t>went up </a:t>
            </a:r>
            <a:r>
              <a:rPr lang="en-US" sz="2000" b="0" i="1" dirty="0">
                <a:solidFill>
                  <a:srgbClr val="C00000"/>
                </a:solidFill>
              </a:rPr>
              <a:t>out of the city of palm trees </a:t>
            </a:r>
            <a:r>
              <a:rPr lang="en-US" sz="2000" b="0" i="1" u="sng" dirty="0">
                <a:solidFill>
                  <a:srgbClr val="C00000"/>
                </a:solidFill>
              </a:rPr>
              <a:t>with the children of Judah into the wilderness of Judah</a:t>
            </a:r>
            <a:r>
              <a:rPr lang="en-US" sz="2000" b="0" i="1" dirty="0">
                <a:solidFill>
                  <a:srgbClr val="C00000"/>
                </a:solidFill>
              </a:rPr>
              <a:t>, which </a:t>
            </a:r>
            <a:r>
              <a:rPr lang="en-US" sz="2000" b="0" i="1" dirty="0" err="1">
                <a:solidFill>
                  <a:srgbClr val="C00000"/>
                </a:solidFill>
              </a:rPr>
              <a:t>lieth</a:t>
            </a:r>
            <a:r>
              <a:rPr lang="en-US" sz="2000" b="0" i="1" dirty="0">
                <a:solidFill>
                  <a:srgbClr val="C00000"/>
                </a:solidFill>
              </a:rPr>
              <a:t> in the south of Arad; and they went </a:t>
            </a:r>
            <a:r>
              <a:rPr lang="en-US" sz="2000" b="0" i="1" u="sng" dirty="0">
                <a:solidFill>
                  <a:srgbClr val="C00000"/>
                </a:solidFill>
              </a:rPr>
              <a:t>and dwelt among the people.</a:t>
            </a:r>
          </a:p>
        </p:txBody>
      </p:sp>
    </p:spTree>
    <p:extLst>
      <p:ext uri="{BB962C8B-B14F-4D97-AF65-F5344CB8AC3E}">
        <p14:creationId xmlns:p14="http://schemas.microsoft.com/office/powerpoint/2010/main" val="40455623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90600" y="574675"/>
            <a:ext cx="8080375" cy="957263"/>
          </a:xfrm>
        </p:spPr>
        <p:txBody>
          <a:bodyPr/>
          <a:lstStyle/>
          <a:p>
            <a:r>
              <a:rPr lang="en-US" dirty="0" err="1"/>
              <a:t>Baalam’s</a:t>
            </a:r>
            <a:r>
              <a:rPr lang="en-US" dirty="0"/>
              <a:t> Parable (</a:t>
            </a:r>
            <a:r>
              <a:rPr lang="en-US" sz="3200" dirty="0"/>
              <a:t>Numbers 24:21-22) </a:t>
            </a:r>
            <a:endParaRPr lang="en-US" dirty="0"/>
          </a:p>
        </p:txBody>
      </p:sp>
      <p:sp>
        <p:nvSpPr>
          <p:cNvPr id="2" name="Content Placeholder 1"/>
          <p:cNvSpPr>
            <a:spLocks noGrp="1"/>
          </p:cNvSpPr>
          <p:nvPr>
            <p:ph idx="1"/>
          </p:nvPr>
        </p:nvSpPr>
        <p:spPr>
          <a:xfrm>
            <a:off x="609600" y="2514600"/>
            <a:ext cx="3733800" cy="3763963"/>
          </a:xfrm>
        </p:spPr>
        <p:txBody>
          <a:bodyPr/>
          <a:lstStyle/>
          <a:p>
            <a:r>
              <a:rPr lang="en-US" sz="2400" i="1" dirty="0">
                <a:solidFill>
                  <a:srgbClr val="C00000"/>
                </a:solidFill>
                <a:latin typeface="Helvetica Neue"/>
              </a:rPr>
              <a:t>And he looked on the Kenites, and took up his parable, and said, Strong is thy dwelling-place, and thou </a:t>
            </a:r>
            <a:r>
              <a:rPr lang="en-US" sz="2400" i="1" dirty="0" err="1">
                <a:solidFill>
                  <a:srgbClr val="C00000"/>
                </a:solidFill>
                <a:latin typeface="Helvetica Neue"/>
              </a:rPr>
              <a:t>puttest</a:t>
            </a:r>
            <a:r>
              <a:rPr lang="en-US" sz="2400" i="1" dirty="0">
                <a:solidFill>
                  <a:srgbClr val="C00000"/>
                </a:solidFill>
                <a:latin typeface="Helvetica Neue"/>
              </a:rPr>
              <a:t> thy nest in a </a:t>
            </a:r>
            <a:r>
              <a:rPr lang="en-US" sz="2400" dirty="0">
                <a:solidFill>
                  <a:srgbClr val="C00000"/>
                </a:solidFill>
                <a:latin typeface="Helvetica Neue"/>
              </a:rPr>
              <a:t>(the)</a:t>
            </a:r>
            <a:r>
              <a:rPr lang="en-US" sz="2400" i="1" dirty="0">
                <a:solidFill>
                  <a:srgbClr val="C00000"/>
                </a:solidFill>
                <a:latin typeface="Helvetica Neue"/>
              </a:rPr>
              <a:t> rock.</a:t>
            </a:r>
          </a:p>
          <a:p>
            <a:endParaRPr lang="en-US" dirty="0"/>
          </a:p>
        </p:txBody>
      </p:sp>
      <p:pic>
        <p:nvPicPr>
          <p:cNvPr id="8" name="Picture 7"/>
          <p:cNvPicPr>
            <a:picLocks noChangeAspect="1"/>
          </p:cNvPicPr>
          <p:nvPr/>
        </p:nvPicPr>
        <p:blipFill>
          <a:blip r:embed="rId2"/>
          <a:stretch>
            <a:fillRect/>
          </a:stretch>
        </p:blipFill>
        <p:spPr>
          <a:xfrm>
            <a:off x="4449261" y="1905000"/>
            <a:ext cx="4593579" cy="3572880"/>
          </a:xfrm>
          <a:prstGeom prst="rect">
            <a:avLst/>
          </a:prstGeom>
        </p:spPr>
      </p:pic>
    </p:spTree>
    <p:extLst>
      <p:ext uri="{BB962C8B-B14F-4D97-AF65-F5344CB8AC3E}">
        <p14:creationId xmlns:p14="http://schemas.microsoft.com/office/powerpoint/2010/main" val="13463097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838200"/>
          </a:xfrm>
        </p:spPr>
        <p:txBody>
          <a:bodyPr/>
          <a:lstStyle/>
          <a:p>
            <a:pPr eaLnBrk="1" hangingPunct="1"/>
            <a:r>
              <a:rPr lang="en-US" sz="4000" b="1" dirty="0">
                <a:solidFill>
                  <a:srgbClr val="FF0000"/>
                </a:solidFill>
              </a:rPr>
              <a:t>The Family of the </a:t>
            </a:r>
            <a:r>
              <a:rPr lang="en-US" sz="4000" b="1" dirty="0" err="1">
                <a:solidFill>
                  <a:srgbClr val="FF0000"/>
                </a:solidFill>
              </a:rPr>
              <a:t>Rechabites</a:t>
            </a:r>
            <a:endParaRPr lang="en-US" sz="4000" b="1" dirty="0">
              <a:solidFill>
                <a:srgbClr val="FF0000"/>
              </a:solidFill>
            </a:endParaRPr>
          </a:p>
        </p:txBody>
      </p:sp>
      <p:sp>
        <p:nvSpPr>
          <p:cNvPr id="4099" name="Rectangle 3"/>
          <p:cNvSpPr>
            <a:spLocks noGrp="1" noChangeArrowheads="1"/>
          </p:cNvSpPr>
          <p:nvPr>
            <p:ph type="body" idx="1"/>
          </p:nvPr>
        </p:nvSpPr>
        <p:spPr>
          <a:xfrm>
            <a:off x="457200" y="1143000"/>
            <a:ext cx="7924800" cy="4343400"/>
          </a:xfrm>
        </p:spPr>
        <p:txBody>
          <a:bodyPr/>
          <a:lstStyle/>
          <a:p>
            <a:pPr eaLnBrk="1" hangingPunct="1">
              <a:lnSpc>
                <a:spcPct val="90000"/>
              </a:lnSpc>
            </a:pPr>
            <a:r>
              <a:rPr lang="en-US" dirty="0"/>
              <a:t>S</a:t>
            </a:r>
          </a:p>
        </p:txBody>
      </p:sp>
      <p:sp>
        <p:nvSpPr>
          <p:cNvPr id="4100" name="Text Box 5"/>
          <p:cNvSpPr txBox="1">
            <a:spLocks noChangeArrowheads="1"/>
          </p:cNvSpPr>
          <p:nvPr/>
        </p:nvSpPr>
        <p:spPr bwMode="auto">
          <a:xfrm>
            <a:off x="457200" y="5562600"/>
            <a:ext cx="8229600" cy="701675"/>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4000" b="1" i="0" u="none" strike="noStrike" kern="0" cap="none" spc="0" normalizeH="0" baseline="0" noProof="0" dirty="0">
                <a:ln>
                  <a:noFill/>
                </a:ln>
                <a:solidFill>
                  <a:srgbClr val="0000CC"/>
                </a:solidFill>
                <a:effectLst/>
                <a:uLnTx/>
                <a:uFillTx/>
                <a:latin typeface="Comic Sans MS" pitchFamily="66" charset="0"/>
              </a:rPr>
              <a:t>G</a:t>
            </a:r>
          </a:p>
        </p:txBody>
      </p:sp>
      <p:pic>
        <p:nvPicPr>
          <p:cNvPr id="55297" name="Picture 1"/>
          <p:cNvPicPr>
            <a:picLocks noChangeAspect="1" noChangeArrowheads="1"/>
          </p:cNvPicPr>
          <p:nvPr/>
        </p:nvPicPr>
        <p:blipFill>
          <a:blip r:embed="rId3" cstate="print"/>
          <a:srcRect l="12917" t="28667" r="29167" b="8667"/>
          <a:stretch>
            <a:fillRect/>
          </a:stretch>
        </p:blipFill>
        <p:spPr bwMode="auto">
          <a:xfrm>
            <a:off x="152400" y="762000"/>
            <a:ext cx="8763000" cy="5926058"/>
          </a:xfrm>
          <a:prstGeom prst="rect">
            <a:avLst/>
          </a:prstGeom>
          <a:noFill/>
          <a:ln w="9525">
            <a:noFill/>
            <a:miter lim="800000"/>
            <a:headEnd/>
            <a:tailEnd/>
          </a:ln>
        </p:spPr>
      </p:pic>
    </p:spTree>
    <p:extLst>
      <p:ext uri="{BB962C8B-B14F-4D97-AF65-F5344CB8AC3E}">
        <p14:creationId xmlns:p14="http://schemas.microsoft.com/office/powerpoint/2010/main" val="34425632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143000" y="537882"/>
            <a:ext cx="7866529" cy="958103"/>
          </a:xfrm>
        </p:spPr>
        <p:txBody>
          <a:bodyPr/>
          <a:lstStyle/>
          <a:p>
            <a:r>
              <a:rPr lang="en-US" altLang="en-US"/>
              <a:t>Heber, the Kenite </a:t>
            </a:r>
            <a:r>
              <a:rPr lang="en-US" altLang="en-US" sz="2824"/>
              <a:t>– </a:t>
            </a:r>
            <a:r>
              <a:rPr lang="en-US" altLang="en-US" sz="2824">
                <a:solidFill>
                  <a:srgbClr val="C00000"/>
                </a:solidFill>
              </a:rPr>
              <a:t>Judges Chapter 4</a:t>
            </a:r>
          </a:p>
        </p:txBody>
      </p:sp>
      <p:sp>
        <p:nvSpPr>
          <p:cNvPr id="2" name="Content Placeholder 1"/>
          <p:cNvSpPr>
            <a:spLocks noGrp="1"/>
          </p:cNvSpPr>
          <p:nvPr>
            <p:ph idx="1"/>
          </p:nvPr>
        </p:nvSpPr>
        <p:spPr>
          <a:xfrm>
            <a:off x="1075765" y="1599640"/>
            <a:ext cx="7862328" cy="4527176"/>
          </a:xfrm>
        </p:spPr>
        <p:txBody>
          <a:bodyPr/>
          <a:lstStyle/>
          <a:p>
            <a:pPr>
              <a:defRPr/>
            </a:pPr>
            <a:r>
              <a:rPr lang="en-US" dirty="0">
                <a:solidFill>
                  <a:srgbClr val="C00000"/>
                </a:solidFill>
              </a:rPr>
              <a:t>v. 11 – </a:t>
            </a:r>
            <a:r>
              <a:rPr lang="en-US" dirty="0">
                <a:solidFill>
                  <a:schemeClr val="tx1"/>
                </a:solidFill>
              </a:rPr>
              <a:t>Heber separates himself from rest of the people –      	moves north to plain of </a:t>
            </a:r>
            <a:r>
              <a:rPr lang="en-US" dirty="0" err="1">
                <a:solidFill>
                  <a:schemeClr val="tx1"/>
                </a:solidFill>
              </a:rPr>
              <a:t>Zaaniam</a:t>
            </a:r>
            <a:r>
              <a:rPr lang="en-US" dirty="0">
                <a:solidFill>
                  <a:schemeClr val="tx1"/>
                </a:solidFill>
              </a:rPr>
              <a:t> near </a:t>
            </a:r>
            <a:r>
              <a:rPr lang="en-US" dirty="0" err="1">
                <a:solidFill>
                  <a:schemeClr val="tx1"/>
                </a:solidFill>
              </a:rPr>
              <a:t>Laish</a:t>
            </a:r>
            <a:r>
              <a:rPr lang="en-US" dirty="0">
                <a:solidFill>
                  <a:schemeClr val="tx1"/>
                </a:solidFill>
              </a:rPr>
              <a:t>, a city of 	Dan.</a:t>
            </a:r>
          </a:p>
          <a:p>
            <a:pPr>
              <a:buFont typeface="Arial" panose="020B0604020202020204" pitchFamily="34" charset="0"/>
              <a:buChar char="•"/>
              <a:defRPr/>
            </a:pPr>
            <a:r>
              <a:rPr lang="en-US" dirty="0">
                <a:solidFill>
                  <a:schemeClr val="tx1"/>
                </a:solidFill>
              </a:rPr>
              <a:t>Lived in a tent, typical of Kenites as strangers and sojourners.</a:t>
            </a:r>
          </a:p>
          <a:p>
            <a:pPr marL="0" indent="0">
              <a:defRPr/>
            </a:pPr>
            <a:r>
              <a:rPr lang="en-US" dirty="0">
                <a:solidFill>
                  <a:srgbClr val="C00000"/>
                </a:solidFill>
              </a:rPr>
              <a:t>v. 17 – </a:t>
            </a:r>
            <a:r>
              <a:rPr lang="en-US" i="1" dirty="0">
                <a:solidFill>
                  <a:srgbClr val="C00000"/>
                </a:solidFill>
                <a:latin typeface="Trebuchet"/>
              </a:rPr>
              <a:t>Howbeit </a:t>
            </a:r>
            <a:r>
              <a:rPr lang="en-US" i="1" dirty="0" err="1">
                <a:solidFill>
                  <a:srgbClr val="C00000"/>
                </a:solidFill>
                <a:latin typeface="Trebuchet"/>
              </a:rPr>
              <a:t>Sisera</a:t>
            </a:r>
            <a:r>
              <a:rPr lang="en-US" i="1" dirty="0">
                <a:solidFill>
                  <a:srgbClr val="C00000"/>
                </a:solidFill>
                <a:latin typeface="Trebuchet"/>
              </a:rPr>
              <a:t> fled away on his feet to the tent of 	</a:t>
            </a:r>
            <a:r>
              <a:rPr lang="en-US" i="1" dirty="0" err="1">
                <a:solidFill>
                  <a:srgbClr val="C00000"/>
                </a:solidFill>
                <a:latin typeface="Trebuchet"/>
              </a:rPr>
              <a:t>Jael</a:t>
            </a:r>
            <a:r>
              <a:rPr lang="en-US" i="1" dirty="0">
                <a:solidFill>
                  <a:srgbClr val="C00000"/>
                </a:solidFill>
                <a:latin typeface="Trebuchet"/>
              </a:rPr>
              <a:t> the wife of Heber the </a:t>
            </a:r>
            <a:r>
              <a:rPr lang="en-US" i="1" dirty="0" err="1">
                <a:solidFill>
                  <a:srgbClr val="C00000"/>
                </a:solidFill>
                <a:latin typeface="Trebuchet"/>
              </a:rPr>
              <a:t>Kenite</a:t>
            </a:r>
            <a:r>
              <a:rPr lang="en-US" i="1" dirty="0">
                <a:solidFill>
                  <a:srgbClr val="C00000"/>
                </a:solidFill>
                <a:latin typeface="Trebuchet"/>
              </a:rPr>
              <a:t>: for there 	was peace between </a:t>
            </a:r>
            <a:r>
              <a:rPr lang="en-US" i="1" dirty="0" err="1">
                <a:solidFill>
                  <a:srgbClr val="C00000"/>
                </a:solidFill>
                <a:latin typeface="Trebuchet"/>
              </a:rPr>
              <a:t>Jabin</a:t>
            </a:r>
            <a:r>
              <a:rPr lang="en-US" i="1" dirty="0">
                <a:solidFill>
                  <a:srgbClr val="C00000"/>
                </a:solidFill>
                <a:latin typeface="Trebuchet"/>
              </a:rPr>
              <a:t> the king of </a:t>
            </a:r>
            <a:r>
              <a:rPr lang="en-US" i="1" dirty="0" err="1">
                <a:solidFill>
                  <a:srgbClr val="C00000"/>
                </a:solidFill>
                <a:latin typeface="Trebuchet"/>
              </a:rPr>
              <a:t>Hazor</a:t>
            </a:r>
            <a:r>
              <a:rPr lang="en-US" i="1" dirty="0">
                <a:solidFill>
                  <a:srgbClr val="C00000"/>
                </a:solidFill>
                <a:latin typeface="Trebuchet"/>
              </a:rPr>
              <a:t> and the 	house of Heber the </a:t>
            </a:r>
            <a:r>
              <a:rPr lang="en-US" i="1" dirty="0" err="1">
                <a:solidFill>
                  <a:srgbClr val="C00000"/>
                </a:solidFill>
                <a:latin typeface="Trebuchet"/>
              </a:rPr>
              <a:t>Kenite</a:t>
            </a:r>
            <a:r>
              <a:rPr lang="en-US" i="1" dirty="0">
                <a:solidFill>
                  <a:srgbClr val="C00000"/>
                </a:solidFill>
                <a:latin typeface="Trebuchet"/>
              </a:rPr>
              <a:t>.</a:t>
            </a:r>
            <a:endParaRPr lang="en-US" i="1" dirty="0">
              <a:solidFill>
                <a:srgbClr val="C00000"/>
              </a:solidFill>
            </a:endParaRPr>
          </a:p>
        </p:txBody>
      </p:sp>
    </p:spTree>
    <p:extLst>
      <p:ext uri="{BB962C8B-B14F-4D97-AF65-F5344CB8AC3E}">
        <p14:creationId xmlns:p14="http://schemas.microsoft.com/office/powerpoint/2010/main" val="9379204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210235" y="403412"/>
            <a:ext cx="7642412" cy="958103"/>
          </a:xfrm>
        </p:spPr>
        <p:txBody>
          <a:bodyPr/>
          <a:lstStyle/>
          <a:p>
            <a:br>
              <a:rPr lang="en-US" altLang="en-US" sz="2118"/>
            </a:br>
            <a:r>
              <a:rPr lang="en-US" altLang="en-US"/>
              <a:t>The Kenites &amp; The Amalekites</a:t>
            </a:r>
            <a:endParaRPr lang="en-US" altLang="en-US" sz="2118"/>
          </a:p>
        </p:txBody>
      </p:sp>
      <p:sp>
        <p:nvSpPr>
          <p:cNvPr id="19459" name="Content Placeholder 1"/>
          <p:cNvSpPr>
            <a:spLocks noGrp="1"/>
          </p:cNvSpPr>
          <p:nvPr>
            <p:ph idx="1"/>
          </p:nvPr>
        </p:nvSpPr>
        <p:spPr>
          <a:xfrm>
            <a:off x="806823" y="1815353"/>
            <a:ext cx="7642412" cy="4527176"/>
          </a:xfrm>
        </p:spPr>
        <p:txBody>
          <a:bodyPr/>
          <a:lstStyle/>
          <a:p>
            <a:r>
              <a:rPr lang="en-US" altLang="en-US" sz="2471" i="1" dirty="0">
                <a:solidFill>
                  <a:srgbClr val="C00000"/>
                </a:solidFill>
              </a:rPr>
              <a:t>   </a:t>
            </a:r>
            <a:r>
              <a:rPr lang="en-US" altLang="en-US" b="0" i="1" dirty="0">
                <a:solidFill>
                  <a:srgbClr val="C00000"/>
                </a:solidFill>
              </a:rPr>
              <a:t>And Saul came to a city of Amalek, and laid wait in the valley.</a:t>
            </a:r>
            <a:r>
              <a:rPr lang="en-US" altLang="en-US" i="1" dirty="0">
                <a:solidFill>
                  <a:srgbClr val="C00000"/>
                </a:solidFill>
              </a:rPr>
              <a:t> And Saul said unto the Kenites, Go, depart, get you down from among the Amalekites, lest I destroy you with them: </a:t>
            </a:r>
            <a:r>
              <a:rPr lang="en-US" altLang="en-US" i="1" u="sng" dirty="0">
                <a:solidFill>
                  <a:srgbClr val="C00000"/>
                </a:solidFill>
              </a:rPr>
              <a:t>for ye shewed kindness to all the children of Israel, when they came up out of Egypt. </a:t>
            </a:r>
            <a:r>
              <a:rPr lang="en-US" altLang="en-US" b="0" i="1" dirty="0">
                <a:solidFill>
                  <a:srgbClr val="C00000"/>
                </a:solidFill>
              </a:rPr>
              <a:t>So the Kenites departed from among the Amalekites.</a:t>
            </a:r>
          </a:p>
          <a:p>
            <a:r>
              <a:rPr lang="en-US" altLang="en-US" sz="2471" dirty="0">
                <a:solidFill>
                  <a:srgbClr val="C00000"/>
                </a:solidFill>
              </a:rPr>
              <a:t>						</a:t>
            </a:r>
            <a:r>
              <a:rPr lang="en-US" altLang="en-US" dirty="0">
                <a:solidFill>
                  <a:schemeClr val="tx1"/>
                </a:solidFill>
              </a:rPr>
              <a:t>1 Samuel 15:5-6</a:t>
            </a:r>
          </a:p>
          <a:p>
            <a:r>
              <a:rPr lang="en-US" altLang="en-US" dirty="0">
                <a:solidFill>
                  <a:schemeClr val="tx1"/>
                </a:solidFill>
              </a:rPr>
              <a:t>    </a:t>
            </a:r>
          </a:p>
          <a:p>
            <a:r>
              <a:rPr lang="en-US" altLang="en-US" dirty="0">
                <a:solidFill>
                  <a:schemeClr val="tx1"/>
                </a:solidFill>
              </a:rPr>
              <a:t>    Cities of Kenites – among those to whom spoils of Amalekites were delivered by David. </a:t>
            </a:r>
            <a:r>
              <a:rPr lang="en-US" altLang="en-US" dirty="0">
                <a:solidFill>
                  <a:srgbClr val="C00000"/>
                </a:solidFill>
              </a:rPr>
              <a:t>1 Samuel 30:29</a:t>
            </a:r>
            <a:endParaRPr lang="en-US" altLang="en-US" dirty="0">
              <a:solidFill>
                <a:schemeClr val="tx1"/>
              </a:solidFill>
            </a:endParaRPr>
          </a:p>
        </p:txBody>
      </p:sp>
    </p:spTree>
    <p:extLst>
      <p:ext uri="{BB962C8B-B14F-4D97-AF65-F5344CB8AC3E}">
        <p14:creationId xmlns:p14="http://schemas.microsoft.com/office/powerpoint/2010/main" val="32041769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39588" y="574301"/>
            <a:ext cx="8198504" cy="958103"/>
          </a:xfrm>
        </p:spPr>
        <p:txBody>
          <a:bodyPr/>
          <a:lstStyle/>
          <a:p>
            <a:r>
              <a:rPr lang="en-US" altLang="en-US" dirty="0" err="1"/>
              <a:t>Jehonadab</a:t>
            </a:r>
            <a:r>
              <a:rPr lang="en-US" altLang="en-US" dirty="0"/>
              <a:t> – </a:t>
            </a:r>
            <a:r>
              <a:rPr lang="en-US" altLang="en-US" sz="2824" dirty="0"/>
              <a:t>Leader of the Kenites</a:t>
            </a:r>
            <a:r>
              <a:rPr lang="en-US" altLang="en-US" dirty="0"/>
              <a:t>	</a:t>
            </a:r>
            <a:r>
              <a:rPr lang="en-US" sz="2471" dirty="0">
                <a:solidFill>
                  <a:srgbClr val="C00000"/>
                </a:solidFill>
              </a:rPr>
              <a:t>2 Kings 10 </a:t>
            </a:r>
            <a:endParaRPr lang="en-US" altLang="en-US" dirty="0"/>
          </a:p>
        </p:txBody>
      </p:sp>
      <p:sp>
        <p:nvSpPr>
          <p:cNvPr id="20483" name="Rectangle 3"/>
          <p:cNvSpPr>
            <a:spLocks noGrp="1" noChangeArrowheads="1"/>
          </p:cNvSpPr>
          <p:nvPr>
            <p:ph type="body" idx="1"/>
          </p:nvPr>
        </p:nvSpPr>
        <p:spPr>
          <a:xfrm>
            <a:off x="1143000" y="1553023"/>
            <a:ext cx="7642412" cy="4527176"/>
          </a:xfrm>
        </p:spPr>
        <p:txBody>
          <a:bodyPr/>
          <a:lstStyle/>
          <a:p>
            <a:pPr marL="0" indent="0">
              <a:defRPr/>
            </a:pPr>
            <a:r>
              <a:rPr lang="en-US" b="0" i="1" dirty="0">
                <a:solidFill>
                  <a:srgbClr val="C00000"/>
                </a:solidFill>
                <a:latin typeface="Trebuchet"/>
              </a:rPr>
              <a:t>And when he </a:t>
            </a:r>
            <a:r>
              <a:rPr lang="en-US" b="0" dirty="0">
                <a:solidFill>
                  <a:schemeClr val="bg2"/>
                </a:solidFill>
                <a:latin typeface="Trebuchet"/>
              </a:rPr>
              <a:t>[</a:t>
            </a:r>
            <a:r>
              <a:rPr lang="en-US" dirty="0"/>
              <a:t>Jehu</a:t>
            </a:r>
            <a:r>
              <a:rPr lang="en-US" b="0" dirty="0"/>
              <a:t>]</a:t>
            </a:r>
            <a:r>
              <a:rPr lang="en-US" b="0" i="1" dirty="0">
                <a:solidFill>
                  <a:srgbClr val="C00000"/>
                </a:solidFill>
                <a:latin typeface="Trebuchet"/>
              </a:rPr>
              <a:t> was departed thence, he lighted on    </a:t>
            </a:r>
            <a:r>
              <a:rPr lang="en-US" b="0" i="1" dirty="0" err="1">
                <a:solidFill>
                  <a:srgbClr val="C00000"/>
                </a:solidFill>
                <a:latin typeface="Trebuchet"/>
              </a:rPr>
              <a:t>Jehonadab</a:t>
            </a:r>
            <a:r>
              <a:rPr lang="en-US" b="0" i="1" dirty="0">
                <a:solidFill>
                  <a:srgbClr val="C00000"/>
                </a:solidFill>
                <a:latin typeface="Trebuchet"/>
              </a:rPr>
              <a:t> the son of </a:t>
            </a:r>
            <a:r>
              <a:rPr lang="en-US" b="0" i="1" dirty="0" err="1">
                <a:solidFill>
                  <a:srgbClr val="C00000"/>
                </a:solidFill>
                <a:latin typeface="Trebuchet"/>
              </a:rPr>
              <a:t>Rechab</a:t>
            </a:r>
            <a:r>
              <a:rPr lang="en-US" b="0" i="1" dirty="0">
                <a:solidFill>
                  <a:srgbClr val="C00000"/>
                </a:solidFill>
                <a:latin typeface="Trebuchet"/>
              </a:rPr>
              <a:t> coming to meet him: and he saluted him, and said to him, </a:t>
            </a:r>
            <a:r>
              <a:rPr lang="en-US" i="1" dirty="0">
                <a:solidFill>
                  <a:srgbClr val="C00000"/>
                </a:solidFill>
                <a:latin typeface="Trebuchet"/>
              </a:rPr>
              <a:t>Is thine heart right, as my heart is with thy heart?.</a:t>
            </a:r>
            <a:r>
              <a:rPr lang="en-US" b="0" i="1" dirty="0">
                <a:solidFill>
                  <a:srgbClr val="C00000"/>
                </a:solidFill>
                <a:latin typeface="Trebuchet"/>
              </a:rPr>
              <a:t>..If it be, give me thine hand. And he gave him his hand and he took him up to him in the chariot.</a:t>
            </a:r>
            <a:r>
              <a:rPr lang="en-US" dirty="0">
                <a:solidFill>
                  <a:srgbClr val="C00000"/>
                </a:solidFill>
              </a:rPr>
              <a:t> 								   v. 15 	</a:t>
            </a:r>
            <a:endParaRPr lang="en-US" b="0" i="1" dirty="0">
              <a:solidFill>
                <a:srgbClr val="C00000"/>
              </a:solidFill>
              <a:latin typeface="Trebuchet"/>
            </a:endParaRPr>
          </a:p>
          <a:p>
            <a:pPr algn="just">
              <a:defRPr/>
            </a:pPr>
            <a:endParaRPr lang="en-US" dirty="0">
              <a:solidFill>
                <a:srgbClr val="C00000"/>
              </a:solidFill>
              <a:latin typeface="Trebuchet"/>
            </a:endParaRPr>
          </a:p>
        </p:txBody>
      </p:sp>
      <p:pic>
        <p:nvPicPr>
          <p:cNvPr id="2" name="Picture 1"/>
          <p:cNvPicPr>
            <a:picLocks noChangeAspect="1"/>
          </p:cNvPicPr>
          <p:nvPr/>
        </p:nvPicPr>
        <p:blipFill>
          <a:blip r:embed="rId2"/>
          <a:stretch>
            <a:fillRect/>
          </a:stretch>
        </p:blipFill>
        <p:spPr>
          <a:xfrm>
            <a:off x="1600200" y="3352800"/>
            <a:ext cx="6058825" cy="3373267"/>
          </a:xfrm>
          <a:prstGeom prst="rect">
            <a:avLst/>
          </a:prstGeom>
        </p:spPr>
      </p:pic>
    </p:spTree>
    <p:extLst>
      <p:ext uri="{BB962C8B-B14F-4D97-AF65-F5344CB8AC3E}">
        <p14:creationId xmlns:p14="http://schemas.microsoft.com/office/powerpoint/2010/main" val="1965302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787" y="987798"/>
            <a:ext cx="3832802" cy="958103"/>
          </a:xfrm>
        </p:spPr>
        <p:txBody>
          <a:bodyPr/>
          <a:lstStyle/>
          <a:p>
            <a:pPr algn="ctr"/>
            <a:r>
              <a:rPr lang="en-US" dirty="0"/>
              <a:t>Destruction of Baal Worshippers</a:t>
            </a:r>
          </a:p>
        </p:txBody>
      </p:sp>
      <p:sp>
        <p:nvSpPr>
          <p:cNvPr id="3" name="Content Placeholder 2"/>
          <p:cNvSpPr>
            <a:spLocks noGrp="1"/>
          </p:cNvSpPr>
          <p:nvPr>
            <p:ph idx="1"/>
          </p:nvPr>
        </p:nvSpPr>
        <p:spPr>
          <a:xfrm>
            <a:off x="914400" y="2359398"/>
            <a:ext cx="7874000" cy="3993776"/>
          </a:xfrm>
        </p:spPr>
        <p:txBody>
          <a:bodyPr/>
          <a:lstStyle/>
          <a:p>
            <a:pPr marL="0" lvl="0" indent="0" defTabSz="914400" eaLnBrk="1" fontAlgn="auto" hangingPunct="1">
              <a:spcBef>
                <a:spcPct val="50000"/>
              </a:spcBef>
              <a:spcAft>
                <a:spcPts val="0"/>
              </a:spcAft>
            </a:pPr>
            <a:r>
              <a:rPr lang="en-US" sz="3200" kern="1200" dirty="0">
                <a:solidFill>
                  <a:srgbClr val="00B050"/>
                </a:solidFill>
                <a:latin typeface="Comic Sans MS" pitchFamily="66" charset="0"/>
              </a:rPr>
              <a:t>Contrasting Jehu &amp; 			</a:t>
            </a:r>
            <a:r>
              <a:rPr lang="en-US" sz="3200" kern="1200" dirty="0" err="1">
                <a:solidFill>
                  <a:srgbClr val="00B050"/>
                </a:solidFill>
                <a:latin typeface="Comic Sans MS" pitchFamily="66" charset="0"/>
              </a:rPr>
              <a:t>Jonadab</a:t>
            </a:r>
            <a:endParaRPr lang="en-US" sz="3200" kern="1200" dirty="0">
              <a:solidFill>
                <a:srgbClr val="00B050"/>
              </a:solidFill>
              <a:latin typeface="Comic Sans MS" pitchFamily="66" charset="0"/>
            </a:endParaRPr>
          </a:p>
          <a:p>
            <a:pPr marL="0" lvl="0" indent="0" defTabSz="914400" eaLnBrk="1" fontAlgn="auto" hangingPunct="1">
              <a:spcBef>
                <a:spcPct val="50000"/>
              </a:spcBef>
              <a:spcAft>
                <a:spcPts val="0"/>
              </a:spcAft>
            </a:pPr>
            <a:r>
              <a:rPr lang="en-US" sz="2000" kern="1200" dirty="0">
                <a:solidFill>
                  <a:srgbClr val="00B050"/>
                </a:solidFill>
                <a:latin typeface="Comic Sans MS" pitchFamily="66" charset="0"/>
              </a:rPr>
              <a:t>Jehu </a:t>
            </a:r>
            <a:r>
              <a:rPr lang="en-US" sz="2000" kern="1200" dirty="0">
                <a:solidFill>
                  <a:prstClr val="black"/>
                </a:solidFill>
                <a:latin typeface="Comic Sans MS" pitchFamily="66" charset="0"/>
              </a:rPr>
              <a:t>liked to fight for God, but not live for Him. He never internalized the war and slaughter of Baal worshippers to fight against his own evil desires.</a:t>
            </a:r>
          </a:p>
          <a:p>
            <a:pPr marL="0" lvl="0" indent="0" defTabSz="914400" eaLnBrk="1" fontAlgn="auto" hangingPunct="1">
              <a:spcBef>
                <a:spcPct val="50000"/>
              </a:spcBef>
              <a:spcAft>
                <a:spcPts val="0"/>
              </a:spcAft>
            </a:pPr>
            <a:r>
              <a:rPr lang="en-US" sz="2000" kern="1200" dirty="0" err="1">
                <a:solidFill>
                  <a:srgbClr val="00B050"/>
                </a:solidFill>
                <a:latin typeface="Comic Sans MS" pitchFamily="66" charset="0"/>
              </a:rPr>
              <a:t>Jonadab</a:t>
            </a:r>
            <a:r>
              <a:rPr lang="en-US" sz="2000" kern="1200" dirty="0">
                <a:solidFill>
                  <a:srgbClr val="0000CC"/>
                </a:solidFill>
                <a:latin typeface="Comic Sans MS" pitchFamily="66" charset="0"/>
              </a:rPr>
              <a:t> </a:t>
            </a:r>
            <a:r>
              <a:rPr lang="en-US" sz="2000" kern="1200" dirty="0">
                <a:solidFill>
                  <a:prstClr val="black"/>
                </a:solidFill>
                <a:latin typeface="Comic Sans MS" pitchFamily="66" charset="0"/>
              </a:rPr>
              <a:t>saw evils of Ahab &amp; Jezebel, &amp; downfall of Jehu. He established principles in his life to prevent him &amp; his family from being lost!</a:t>
            </a:r>
          </a:p>
          <a:p>
            <a:r>
              <a:rPr lang="en-US" sz="2400" dirty="0" err="1">
                <a:solidFill>
                  <a:srgbClr val="7030A0"/>
                </a:solidFill>
                <a:latin typeface="Comic Sans MS" pitchFamily="66" charset="0"/>
              </a:rPr>
              <a:t>Jonadab</a:t>
            </a:r>
            <a:r>
              <a:rPr lang="en-US" sz="2400" dirty="0">
                <a:solidFill>
                  <a:srgbClr val="7030A0"/>
                </a:solidFill>
                <a:latin typeface="Comic Sans MS" pitchFamily="66" charset="0"/>
              </a:rPr>
              <a:t> planned for the future of his family!</a:t>
            </a:r>
          </a:p>
          <a:p>
            <a:endParaRPr lang="en-US" dirty="0"/>
          </a:p>
        </p:txBody>
      </p:sp>
      <p:pic>
        <p:nvPicPr>
          <p:cNvPr id="4" name="Picture 2" descr="https://encrypted-tbn0.google.com/images?q=tbn:ANd9GcSuZ2yeGSFGtVhHQ2EuU9YE4o_bjeZ4gOsk1H0ewh20p4hySimH"/>
          <p:cNvPicPr>
            <a:picLocks noChangeAspect="1" noChangeArrowheads="1"/>
          </p:cNvPicPr>
          <p:nvPr/>
        </p:nvPicPr>
        <p:blipFill>
          <a:blip r:embed="rId2" cstate="print"/>
          <a:srcRect b="6872"/>
          <a:stretch>
            <a:fillRect/>
          </a:stretch>
        </p:blipFill>
        <p:spPr bwMode="auto">
          <a:xfrm>
            <a:off x="5409589" y="574301"/>
            <a:ext cx="3645569" cy="2743200"/>
          </a:xfrm>
          <a:prstGeom prst="rect">
            <a:avLst/>
          </a:prstGeom>
          <a:noFill/>
        </p:spPr>
      </p:pic>
    </p:spTree>
    <p:extLst>
      <p:ext uri="{BB962C8B-B14F-4D97-AF65-F5344CB8AC3E}">
        <p14:creationId xmlns:p14="http://schemas.microsoft.com/office/powerpoint/2010/main" val="127159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838200"/>
          </a:xfrm>
        </p:spPr>
        <p:txBody>
          <a:bodyPr/>
          <a:lstStyle/>
          <a:p>
            <a:pPr eaLnBrk="1" hangingPunct="1"/>
            <a:r>
              <a:rPr lang="en-US" sz="4000" b="1" dirty="0">
                <a:solidFill>
                  <a:srgbClr val="FF0000"/>
                </a:solidFill>
              </a:rPr>
              <a:t>The Family of the </a:t>
            </a:r>
            <a:r>
              <a:rPr lang="en-US" sz="4000" b="1" dirty="0" err="1">
                <a:solidFill>
                  <a:srgbClr val="FF0000"/>
                </a:solidFill>
              </a:rPr>
              <a:t>Rechabites</a:t>
            </a:r>
            <a:endParaRPr lang="en-US" sz="4000" b="1" dirty="0">
              <a:solidFill>
                <a:srgbClr val="FF0000"/>
              </a:solidFill>
            </a:endParaRPr>
          </a:p>
        </p:txBody>
      </p:sp>
      <p:sp>
        <p:nvSpPr>
          <p:cNvPr id="4099" name="Rectangle 3"/>
          <p:cNvSpPr>
            <a:spLocks noGrp="1" noChangeArrowheads="1"/>
          </p:cNvSpPr>
          <p:nvPr>
            <p:ph type="body" idx="1"/>
          </p:nvPr>
        </p:nvSpPr>
        <p:spPr>
          <a:xfrm>
            <a:off x="457200" y="1143000"/>
            <a:ext cx="7924800" cy="4343400"/>
          </a:xfrm>
        </p:spPr>
        <p:txBody>
          <a:bodyPr/>
          <a:lstStyle/>
          <a:p>
            <a:pPr eaLnBrk="1" hangingPunct="1">
              <a:lnSpc>
                <a:spcPct val="90000"/>
              </a:lnSpc>
            </a:pPr>
            <a:r>
              <a:rPr lang="en-US" dirty="0"/>
              <a:t>S</a:t>
            </a:r>
          </a:p>
        </p:txBody>
      </p:sp>
      <p:sp>
        <p:nvSpPr>
          <p:cNvPr id="4100" name="Text Box 5"/>
          <p:cNvSpPr txBox="1">
            <a:spLocks noChangeArrowheads="1"/>
          </p:cNvSpPr>
          <p:nvPr/>
        </p:nvSpPr>
        <p:spPr bwMode="auto">
          <a:xfrm>
            <a:off x="457200" y="5562600"/>
            <a:ext cx="8229600" cy="701675"/>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4000" b="1" i="0" u="none" strike="noStrike" kern="0" cap="none" spc="0" normalizeH="0" baseline="0" noProof="0" dirty="0">
                <a:ln>
                  <a:noFill/>
                </a:ln>
                <a:solidFill>
                  <a:srgbClr val="0000CC"/>
                </a:solidFill>
                <a:effectLst/>
                <a:uLnTx/>
                <a:uFillTx/>
                <a:latin typeface="Comic Sans MS" pitchFamily="66" charset="0"/>
              </a:rPr>
              <a:t>G</a:t>
            </a:r>
          </a:p>
        </p:txBody>
      </p:sp>
      <p:pic>
        <p:nvPicPr>
          <p:cNvPr id="55297" name="Picture 1"/>
          <p:cNvPicPr>
            <a:picLocks noChangeAspect="1" noChangeArrowheads="1"/>
          </p:cNvPicPr>
          <p:nvPr/>
        </p:nvPicPr>
        <p:blipFill>
          <a:blip r:embed="rId3" cstate="print"/>
          <a:srcRect l="12917" t="28667" r="29167" b="8667"/>
          <a:stretch>
            <a:fillRect/>
          </a:stretch>
        </p:blipFill>
        <p:spPr bwMode="auto">
          <a:xfrm>
            <a:off x="152400" y="762000"/>
            <a:ext cx="8763000" cy="5926058"/>
          </a:xfrm>
          <a:prstGeom prst="rect">
            <a:avLst/>
          </a:prstGeom>
          <a:noFill/>
          <a:ln w="9525">
            <a:noFill/>
            <a:miter lim="800000"/>
            <a:headEnd/>
            <a:tailEnd/>
          </a:ln>
        </p:spPr>
      </p:pic>
    </p:spTree>
    <p:extLst>
      <p:ext uri="{BB962C8B-B14F-4D97-AF65-F5344CB8AC3E}">
        <p14:creationId xmlns:p14="http://schemas.microsoft.com/office/powerpoint/2010/main" val="28306999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Three Questions re: Jeremiah and his relationship to Josiah</a:t>
            </a:r>
          </a:p>
        </p:txBody>
      </p:sp>
      <p:sp>
        <p:nvSpPr>
          <p:cNvPr id="3" name="Content Placeholder 2"/>
          <p:cNvSpPr>
            <a:spLocks noGrp="1"/>
          </p:cNvSpPr>
          <p:nvPr>
            <p:ph idx="1"/>
          </p:nvPr>
        </p:nvSpPr>
        <p:spPr>
          <a:xfrm>
            <a:off x="1143000" y="1828800"/>
            <a:ext cx="7874000" cy="4525963"/>
          </a:xfrm>
        </p:spPr>
        <p:txBody>
          <a:bodyPr/>
          <a:lstStyle/>
          <a:p>
            <a:pPr marL="514350" lvl="0" indent="-514350">
              <a:buFont typeface="+mj-lt"/>
              <a:buAutoNum type="arabicPeriod"/>
            </a:pPr>
            <a:r>
              <a:rPr lang="en-US" sz="2000" dirty="0">
                <a:solidFill>
                  <a:schemeClr val="tx1"/>
                </a:solidFill>
              </a:rPr>
              <a:t>Did Josiah and Jeremiah just happen to be contemporaries or was there something more to their relationship that would have tied these two men closer together even going back to their childhood? </a:t>
            </a:r>
          </a:p>
          <a:p>
            <a:pPr marL="514350" lvl="0" indent="-514350">
              <a:buFont typeface="+mj-lt"/>
              <a:buAutoNum type="arabicPeriod"/>
            </a:pPr>
            <a:r>
              <a:rPr lang="en-US" sz="2000" dirty="0">
                <a:solidFill>
                  <a:schemeClr val="tx1"/>
                </a:solidFill>
              </a:rPr>
              <a:t>Was </a:t>
            </a:r>
            <a:r>
              <a:rPr lang="en-US" sz="2000" dirty="0" err="1">
                <a:solidFill>
                  <a:schemeClr val="tx1"/>
                </a:solidFill>
              </a:rPr>
              <a:t>Hilkiah</a:t>
            </a:r>
            <a:r>
              <a:rPr lang="en-US" sz="2000" dirty="0">
                <a:solidFill>
                  <a:schemeClr val="tx1"/>
                </a:solidFill>
              </a:rPr>
              <a:t>, the father of Jeremiah, the same man as the </a:t>
            </a:r>
            <a:r>
              <a:rPr lang="en-US" sz="2000" dirty="0" err="1">
                <a:solidFill>
                  <a:schemeClr val="tx1"/>
                </a:solidFill>
              </a:rPr>
              <a:t>Hilkiah</a:t>
            </a:r>
            <a:r>
              <a:rPr lang="en-US" sz="2000" dirty="0">
                <a:solidFill>
                  <a:schemeClr val="tx1"/>
                </a:solidFill>
              </a:rPr>
              <a:t> that was high priest at this time [2 Chron. 34:9]?</a:t>
            </a:r>
          </a:p>
          <a:p>
            <a:pPr marL="514350" lvl="0" indent="-514350">
              <a:buFont typeface="+mj-lt"/>
              <a:buAutoNum type="arabicPeriod"/>
            </a:pPr>
            <a:r>
              <a:rPr lang="en-US" sz="2000" dirty="0">
                <a:solidFill>
                  <a:schemeClr val="tx1"/>
                </a:solidFill>
              </a:rPr>
              <a:t>Why did Josiah turn to God in his youth and become one of the most righteous kings, despite having such a wicked father? </a:t>
            </a:r>
          </a:p>
          <a:p>
            <a:endParaRPr lang="en-US" dirty="0"/>
          </a:p>
        </p:txBody>
      </p:sp>
    </p:spTree>
    <p:extLst>
      <p:ext uri="{BB962C8B-B14F-4D97-AF65-F5344CB8AC3E}">
        <p14:creationId xmlns:p14="http://schemas.microsoft.com/office/powerpoint/2010/main" val="345053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3600" dirty="0"/>
              <a:t>The Rechabites</a:t>
            </a:r>
          </a:p>
        </p:txBody>
      </p:sp>
      <p:sp>
        <p:nvSpPr>
          <p:cNvPr id="21507" name="Content Placeholder 2"/>
          <p:cNvSpPr>
            <a:spLocks noGrp="1"/>
          </p:cNvSpPr>
          <p:nvPr>
            <p:ph idx="1"/>
          </p:nvPr>
        </p:nvSpPr>
        <p:spPr>
          <a:xfrm>
            <a:off x="1196398" y="1599640"/>
            <a:ext cx="4290002" cy="4527176"/>
          </a:xfrm>
        </p:spPr>
        <p:txBody>
          <a:bodyPr/>
          <a:lstStyle/>
          <a:p>
            <a:endParaRPr lang="en-US" altLang="en-US" dirty="0">
              <a:solidFill>
                <a:schemeClr val="tx1"/>
              </a:solidFill>
            </a:endParaRPr>
          </a:p>
          <a:p>
            <a:r>
              <a:rPr lang="en-US" altLang="en-US" i="1" dirty="0">
                <a:solidFill>
                  <a:schemeClr val="tx1"/>
                </a:solidFill>
              </a:rPr>
              <a:t>- A pastoral people but not backward or ignorant, for they were:</a:t>
            </a:r>
            <a:endParaRPr lang="en-US" altLang="en-US" i="1" dirty="0">
              <a:solidFill>
                <a:srgbClr val="C00000"/>
              </a:solidFill>
            </a:endParaRPr>
          </a:p>
          <a:p>
            <a:r>
              <a:rPr lang="en-US" altLang="en-US" i="1" dirty="0">
                <a:solidFill>
                  <a:srgbClr val="C00000"/>
                </a:solidFill>
              </a:rPr>
              <a:t>the families of the scribes… 	</a:t>
            </a:r>
            <a:r>
              <a:rPr lang="en-US" altLang="en-US" dirty="0">
                <a:solidFill>
                  <a:srgbClr val="C00000"/>
                </a:solidFill>
              </a:rPr>
              <a:t>(1 Chron. 2:55)</a:t>
            </a:r>
            <a:endParaRPr lang="en-US" altLang="en-US" i="1" dirty="0">
              <a:solidFill>
                <a:srgbClr val="C00000"/>
              </a:solidFill>
            </a:endParaRPr>
          </a:p>
          <a:p>
            <a:r>
              <a:rPr lang="en-US" altLang="en-US" i="1" dirty="0">
                <a:solidFill>
                  <a:schemeClr val="tx1"/>
                </a:solidFill>
              </a:rPr>
              <a:t>- </a:t>
            </a:r>
            <a:r>
              <a:rPr lang="en-US" altLang="en-US" dirty="0">
                <a:solidFill>
                  <a:schemeClr val="tx1"/>
                </a:solidFill>
              </a:rPr>
              <a:t>Scribes – learned people associated with study &amp; teaching of God’s Word</a:t>
            </a:r>
            <a:endParaRPr lang="en-US" altLang="en-US" i="1" dirty="0">
              <a:solidFill>
                <a:schemeClr val="tx1"/>
              </a:solidFill>
            </a:endParaRPr>
          </a:p>
        </p:txBody>
      </p:sp>
      <p:pic>
        <p:nvPicPr>
          <p:cNvPr id="2" name="Picture 1"/>
          <p:cNvPicPr>
            <a:picLocks noChangeAspect="1"/>
          </p:cNvPicPr>
          <p:nvPr/>
        </p:nvPicPr>
        <p:blipFill>
          <a:blip r:embed="rId2"/>
          <a:stretch>
            <a:fillRect/>
          </a:stretch>
        </p:blipFill>
        <p:spPr>
          <a:xfrm>
            <a:off x="5486400" y="1621914"/>
            <a:ext cx="3099479" cy="4001485"/>
          </a:xfrm>
          <a:prstGeom prst="rect">
            <a:avLst/>
          </a:prstGeom>
        </p:spPr>
      </p:pic>
    </p:spTree>
    <p:extLst>
      <p:ext uri="{BB962C8B-B14F-4D97-AF65-F5344CB8AC3E}">
        <p14:creationId xmlns:p14="http://schemas.microsoft.com/office/powerpoint/2010/main" val="21106387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sz="2118" dirty="0"/>
              <a:t> </a:t>
            </a:r>
            <a:r>
              <a:rPr lang="en-US" altLang="en-US" dirty="0"/>
              <a:t>Jeremiah 35 – House of the Rechabites</a:t>
            </a:r>
            <a:endParaRPr lang="en-US" altLang="en-US" sz="2824" dirty="0"/>
          </a:p>
        </p:txBody>
      </p:sp>
      <p:sp>
        <p:nvSpPr>
          <p:cNvPr id="2" name="Content Placeholder 1"/>
          <p:cNvSpPr>
            <a:spLocks noGrp="1"/>
          </p:cNvSpPr>
          <p:nvPr>
            <p:ph idx="1"/>
          </p:nvPr>
        </p:nvSpPr>
        <p:spPr/>
        <p:txBody>
          <a:bodyPr/>
          <a:lstStyle/>
          <a:p>
            <a:pPr>
              <a:buFont typeface="Arial" panose="020B0604020202020204" pitchFamily="34" charset="0"/>
              <a:buChar char="•"/>
              <a:defRPr/>
            </a:pPr>
            <a:r>
              <a:rPr lang="en-US" dirty="0"/>
              <a:t>Written 250 years after time of </a:t>
            </a:r>
            <a:r>
              <a:rPr lang="en-US" dirty="0" err="1"/>
              <a:t>Jonadab</a:t>
            </a:r>
            <a:r>
              <a:rPr lang="en-US" dirty="0"/>
              <a:t> </a:t>
            </a:r>
          </a:p>
          <a:p>
            <a:pPr>
              <a:buFont typeface="Arial" panose="020B0604020202020204" pitchFamily="34" charset="0"/>
              <a:buChar char="•"/>
              <a:defRPr/>
            </a:pPr>
            <a:r>
              <a:rPr lang="en-US" dirty="0"/>
              <a:t>Group of Kenites of family of </a:t>
            </a:r>
            <a:r>
              <a:rPr lang="en-US" dirty="0" err="1"/>
              <a:t>Rechab</a:t>
            </a:r>
            <a:r>
              <a:rPr lang="en-US" dirty="0"/>
              <a:t> taken temporary refuge from Babylonians in Jerusalem</a:t>
            </a:r>
          </a:p>
          <a:p>
            <a:pPr>
              <a:buFont typeface="Arial" panose="020B0604020202020204" pitchFamily="34" charset="0"/>
              <a:buChar char="•"/>
              <a:defRPr/>
            </a:pPr>
            <a:r>
              <a:rPr lang="en-US" dirty="0"/>
              <a:t>Faithful and obedient to instructions of </a:t>
            </a:r>
            <a:r>
              <a:rPr lang="en-US" dirty="0" err="1"/>
              <a:t>Jonadab</a:t>
            </a:r>
            <a:r>
              <a:rPr lang="en-US" dirty="0"/>
              <a:t> and the </a:t>
            </a:r>
            <a:r>
              <a:rPr lang="en-US" dirty="0" err="1"/>
              <a:t>Nazarite</a:t>
            </a:r>
            <a:r>
              <a:rPr lang="en-US" dirty="0"/>
              <a:t> vow</a:t>
            </a:r>
          </a:p>
          <a:p>
            <a:pPr>
              <a:buFont typeface="Arial" panose="020B0604020202020204" pitchFamily="34" charset="0"/>
              <a:buChar char="•"/>
              <a:defRPr/>
            </a:pPr>
            <a:r>
              <a:rPr lang="en-US" dirty="0"/>
              <a:t>Living a simple tent life; separate from settled inhabitants of the land.</a:t>
            </a:r>
          </a:p>
        </p:txBody>
      </p:sp>
      <p:pic>
        <p:nvPicPr>
          <p:cNvPr id="3" name="Picture 2"/>
          <p:cNvPicPr>
            <a:picLocks noChangeAspect="1"/>
          </p:cNvPicPr>
          <p:nvPr/>
        </p:nvPicPr>
        <p:blipFill>
          <a:blip r:embed="rId2"/>
          <a:stretch>
            <a:fillRect/>
          </a:stretch>
        </p:blipFill>
        <p:spPr>
          <a:xfrm>
            <a:off x="1371600" y="4343401"/>
            <a:ext cx="7171488" cy="2514599"/>
          </a:xfrm>
          <a:prstGeom prst="rect">
            <a:avLst/>
          </a:prstGeom>
        </p:spPr>
      </p:pic>
    </p:spTree>
    <p:extLst>
      <p:ext uri="{BB962C8B-B14F-4D97-AF65-F5344CB8AC3E}">
        <p14:creationId xmlns:p14="http://schemas.microsoft.com/office/powerpoint/2010/main" val="2167306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1181432"/>
            <a:ext cx="9067800" cy="5315372"/>
          </a:xfrm>
          <a:prstGeom prst="rect">
            <a:avLst/>
          </a:prstGeom>
        </p:spPr>
      </p:pic>
      <p:sp>
        <p:nvSpPr>
          <p:cNvPr id="5" name="Title 4"/>
          <p:cNvSpPr>
            <a:spLocks noGrp="1"/>
          </p:cNvSpPr>
          <p:nvPr>
            <p:ph type="title"/>
          </p:nvPr>
        </p:nvSpPr>
        <p:spPr>
          <a:xfrm>
            <a:off x="533400" y="457200"/>
            <a:ext cx="7874000" cy="797299"/>
          </a:xfrm>
        </p:spPr>
        <p:txBody>
          <a:bodyPr/>
          <a:lstStyle/>
          <a:p>
            <a:r>
              <a:rPr lang="en-US" dirty="0"/>
              <a:t>Response to Jeremiah’s Test of Loyalty</a:t>
            </a:r>
          </a:p>
        </p:txBody>
      </p:sp>
    </p:spTree>
    <p:extLst>
      <p:ext uri="{BB962C8B-B14F-4D97-AF65-F5344CB8AC3E}">
        <p14:creationId xmlns:p14="http://schemas.microsoft.com/office/powerpoint/2010/main" val="3677334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0"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57200" y="609600"/>
            <a:ext cx="8229600" cy="685800"/>
          </a:xfrm>
        </p:spPr>
        <p:txBody>
          <a:bodyPr>
            <a:noAutofit/>
          </a:bodyPr>
          <a:lstStyle/>
          <a:p>
            <a:r>
              <a:rPr lang="en-US" sz="4800" b="1" dirty="0">
                <a:solidFill>
                  <a:srgbClr val="663300"/>
                </a:solidFill>
              </a:rPr>
              <a:t>Jeremiah 35:7-11</a:t>
            </a:r>
            <a:endParaRPr lang="en-US" sz="4800" b="1" dirty="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295400"/>
            <a:ext cx="7162800" cy="4419600"/>
          </a:xfrm>
        </p:spPr>
        <p:txBody>
          <a:bodyPr>
            <a:normAutofit fontScale="70000" lnSpcReduction="20000"/>
          </a:bodyPr>
          <a:lstStyle/>
          <a:p>
            <a:pPr marL="0" indent="231775">
              <a:buNone/>
            </a:pPr>
            <a:r>
              <a:rPr lang="en-US" dirty="0"/>
              <a:t>7  'You shall </a:t>
            </a:r>
            <a:r>
              <a:rPr lang="en-US" b="1" dirty="0">
                <a:solidFill>
                  <a:srgbClr val="0000CC"/>
                </a:solidFill>
              </a:rPr>
              <a:t>not build a house</a:t>
            </a:r>
            <a:r>
              <a:rPr lang="en-US" dirty="0">
                <a:solidFill>
                  <a:srgbClr val="0000CC"/>
                </a:solidFill>
              </a:rPr>
              <a:t>, </a:t>
            </a:r>
            <a:r>
              <a:rPr lang="en-US" b="1" dirty="0">
                <a:solidFill>
                  <a:srgbClr val="0000CC"/>
                </a:solidFill>
              </a:rPr>
              <a:t>sow seed</a:t>
            </a:r>
            <a:r>
              <a:rPr lang="en-US" dirty="0">
                <a:solidFill>
                  <a:srgbClr val="0000CC"/>
                </a:solidFill>
              </a:rPr>
              <a:t>, </a:t>
            </a:r>
            <a:r>
              <a:rPr lang="en-US" b="1" dirty="0">
                <a:solidFill>
                  <a:srgbClr val="0000CC"/>
                </a:solidFill>
              </a:rPr>
              <a:t>plant a vineyard</a:t>
            </a:r>
            <a:r>
              <a:rPr lang="en-US" dirty="0"/>
              <a:t>, nor have any of these; but all your days you shall </a:t>
            </a:r>
            <a:r>
              <a:rPr lang="en-US" b="1" dirty="0">
                <a:solidFill>
                  <a:srgbClr val="7030A0"/>
                </a:solidFill>
              </a:rPr>
              <a:t>dwell in tents</a:t>
            </a:r>
            <a:r>
              <a:rPr lang="en-US" dirty="0"/>
              <a:t>, that you may </a:t>
            </a:r>
            <a:r>
              <a:rPr lang="en-US" b="1" dirty="0">
                <a:solidFill>
                  <a:srgbClr val="0000CC"/>
                </a:solidFill>
              </a:rPr>
              <a:t>live many days in the land where you are sojourners.'</a:t>
            </a:r>
          </a:p>
          <a:p>
            <a:pPr marL="0" indent="231775">
              <a:buNone/>
            </a:pPr>
            <a:r>
              <a:rPr lang="en-US" dirty="0"/>
              <a:t>8  "</a:t>
            </a:r>
            <a:r>
              <a:rPr lang="en-US" b="1" dirty="0">
                <a:solidFill>
                  <a:srgbClr val="0000CC"/>
                </a:solidFill>
              </a:rPr>
              <a:t>Thus we have obeyed the voice of Jonadab </a:t>
            </a:r>
            <a:r>
              <a:rPr lang="en-US" dirty="0"/>
              <a:t>the son of Rechab, our father, in all that he charged us, to drink no wine all our days, </a:t>
            </a:r>
            <a:r>
              <a:rPr lang="en-US" b="1" dirty="0">
                <a:solidFill>
                  <a:srgbClr val="0000CC"/>
                </a:solidFill>
              </a:rPr>
              <a:t>we, our wives, our sons, or our daughters</a:t>
            </a:r>
            <a:r>
              <a:rPr lang="en-US" dirty="0"/>
              <a:t>,</a:t>
            </a:r>
          </a:p>
          <a:p>
            <a:pPr marL="0" indent="231775">
              <a:buNone/>
            </a:pPr>
            <a:r>
              <a:rPr lang="en-US" dirty="0"/>
              <a:t>9  "</a:t>
            </a:r>
            <a:r>
              <a:rPr lang="en-US" b="1" dirty="0">
                <a:solidFill>
                  <a:srgbClr val="0000CC"/>
                </a:solidFill>
              </a:rPr>
              <a:t>nor to build ourselves houses </a:t>
            </a:r>
            <a:r>
              <a:rPr lang="en-US" dirty="0"/>
              <a:t>to dwell in; </a:t>
            </a:r>
            <a:r>
              <a:rPr lang="en-US" b="1" dirty="0">
                <a:solidFill>
                  <a:srgbClr val="0000CC"/>
                </a:solidFill>
              </a:rPr>
              <a:t>nor do we have vineyard, field, or seed.</a:t>
            </a:r>
          </a:p>
          <a:p>
            <a:pPr marL="0" indent="231775">
              <a:buNone/>
            </a:pPr>
            <a:r>
              <a:rPr lang="en-US" dirty="0"/>
              <a:t>10  "But we have dwelt in tents, and </a:t>
            </a:r>
            <a:r>
              <a:rPr lang="en-US" b="1" dirty="0">
                <a:solidFill>
                  <a:srgbClr val="0000CC"/>
                </a:solidFill>
              </a:rPr>
              <a:t>have obeyed and done according to all that Jonadab our father commanded us.</a:t>
            </a:r>
          </a:p>
          <a:p>
            <a:pPr marL="0" indent="231775">
              <a:buNone/>
            </a:pPr>
            <a:r>
              <a:rPr lang="en-US" dirty="0"/>
              <a:t>11 …So we dwell at Jerusalem.”</a:t>
            </a:r>
          </a:p>
        </p:txBody>
      </p:sp>
      <p:sp>
        <p:nvSpPr>
          <p:cNvPr id="4100" name="Text Box 5"/>
          <p:cNvSpPr txBox="1">
            <a:spLocks noChangeArrowheads="1"/>
          </p:cNvSpPr>
          <p:nvPr/>
        </p:nvSpPr>
        <p:spPr bwMode="auto">
          <a:xfrm>
            <a:off x="457200" y="5486400"/>
            <a:ext cx="8229600" cy="830997"/>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sz="2400" b="1" kern="0" dirty="0">
                <a:solidFill>
                  <a:srgbClr val="00B050"/>
                </a:solidFill>
                <a:latin typeface="Comic Sans MS" pitchFamily="66" charset="0"/>
              </a:rPr>
              <a:t>Rechabites f</a:t>
            </a:r>
            <a:r>
              <a:rPr kumimoji="0" lang="en-US" sz="2400" b="1" i="0" u="none" strike="noStrike" kern="0" cap="none" spc="0" normalizeH="0" baseline="0" noProof="0" dirty="0" err="1">
                <a:ln>
                  <a:noFill/>
                </a:ln>
                <a:solidFill>
                  <a:srgbClr val="00B050"/>
                </a:solidFill>
                <a:effectLst/>
                <a:uLnTx/>
                <a:uFillTx/>
                <a:latin typeface="Comic Sans MS" pitchFamily="66" charset="0"/>
              </a:rPr>
              <a:t>aithful</a:t>
            </a:r>
            <a:r>
              <a:rPr kumimoji="0" lang="en-US" sz="2400" b="1" i="0" u="none" strike="noStrike" kern="0" cap="none" spc="0" normalizeH="0" baseline="0" noProof="0" dirty="0">
                <a:ln>
                  <a:noFill/>
                </a:ln>
                <a:solidFill>
                  <a:srgbClr val="00B050"/>
                </a:solidFill>
                <a:effectLst/>
                <a:uLnTx/>
                <a:uFillTx/>
                <a:latin typeface="Comic Sans MS" pitchFamily="66" charset="0"/>
              </a:rPr>
              <a:t> obedience to their father </a:t>
            </a:r>
            <a:r>
              <a:rPr kumimoji="0" lang="en-US" sz="2400" b="1" i="0" u="none" strike="noStrike" kern="0" cap="none" spc="0" normalizeH="0" baseline="0" noProof="0" dirty="0" err="1">
                <a:ln>
                  <a:noFill/>
                </a:ln>
                <a:solidFill>
                  <a:srgbClr val="00B050"/>
                </a:solidFill>
                <a:effectLst/>
                <a:uLnTx/>
                <a:uFillTx/>
                <a:latin typeface="Comic Sans MS" pitchFamily="66" charset="0"/>
              </a:rPr>
              <a:t>Jonadab’s</a:t>
            </a:r>
            <a:r>
              <a:rPr kumimoji="0" lang="en-US" sz="2400" b="1" i="0" u="none" strike="noStrike" kern="0" cap="none" spc="0" normalizeH="0" baseline="0" noProof="0" dirty="0">
                <a:ln>
                  <a:noFill/>
                </a:ln>
                <a:solidFill>
                  <a:srgbClr val="00B050"/>
                </a:solidFill>
                <a:effectLst/>
                <a:uLnTx/>
                <a:uFillTx/>
                <a:latin typeface="Comic Sans MS" pitchFamily="66" charset="0"/>
              </a:rPr>
              <a:t> commands!</a:t>
            </a:r>
          </a:p>
        </p:txBody>
      </p:sp>
    </p:spTree>
    <p:extLst>
      <p:ext uri="{BB962C8B-B14F-4D97-AF65-F5344CB8AC3E}">
        <p14:creationId xmlns:p14="http://schemas.microsoft.com/office/powerpoint/2010/main" val="32659835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0"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57200" y="609600"/>
            <a:ext cx="8229600" cy="685800"/>
          </a:xfrm>
        </p:spPr>
        <p:txBody>
          <a:bodyPr>
            <a:noAutofit/>
          </a:bodyPr>
          <a:lstStyle/>
          <a:p>
            <a:r>
              <a:rPr lang="en-US" sz="4800" b="1" dirty="0">
                <a:solidFill>
                  <a:srgbClr val="663300"/>
                </a:solidFill>
              </a:rPr>
              <a:t>Jeremiah 35:14-16</a:t>
            </a:r>
            <a:endParaRPr lang="en-US" sz="4800" b="1" dirty="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295400"/>
            <a:ext cx="7162800" cy="4800600"/>
          </a:xfrm>
        </p:spPr>
        <p:txBody>
          <a:bodyPr>
            <a:normAutofit fontScale="70000" lnSpcReduction="20000"/>
          </a:bodyPr>
          <a:lstStyle/>
          <a:p>
            <a:pPr marL="0" indent="0">
              <a:buNone/>
            </a:pPr>
            <a:r>
              <a:rPr lang="en-US" b="1" baseline="30000" dirty="0"/>
              <a:t>14 </a:t>
            </a:r>
            <a:r>
              <a:rPr lang="en-US" dirty="0"/>
              <a:t>The words of </a:t>
            </a:r>
            <a:r>
              <a:rPr lang="en-US" dirty="0" err="1"/>
              <a:t>Jonadab</a:t>
            </a:r>
            <a:r>
              <a:rPr lang="en-US" dirty="0"/>
              <a:t> the son of </a:t>
            </a:r>
            <a:r>
              <a:rPr lang="en-US" dirty="0" err="1"/>
              <a:t>Rechab</a:t>
            </a:r>
            <a:r>
              <a:rPr lang="en-US" dirty="0"/>
              <a:t>, that he </a:t>
            </a:r>
            <a:r>
              <a:rPr lang="en-US" b="1" dirty="0">
                <a:solidFill>
                  <a:srgbClr val="0000CC"/>
                </a:solidFill>
              </a:rPr>
              <a:t>commanded his sons not to drink wine</a:t>
            </a:r>
            <a:r>
              <a:rPr lang="en-US" dirty="0"/>
              <a:t>, are performed; for </a:t>
            </a:r>
            <a:r>
              <a:rPr lang="en-US" b="1" dirty="0">
                <a:solidFill>
                  <a:srgbClr val="0000CC"/>
                </a:solidFill>
              </a:rPr>
              <a:t>unto this day they drink none, but obey their father's commandment</a:t>
            </a:r>
            <a:r>
              <a:rPr lang="en-US" dirty="0"/>
              <a:t>: notwithstanding I have spoken unto you, rising early and speaking; </a:t>
            </a:r>
            <a:r>
              <a:rPr lang="en-US" b="1" dirty="0">
                <a:solidFill>
                  <a:srgbClr val="0000CC"/>
                </a:solidFill>
              </a:rPr>
              <a:t>but ye hearkened not unto me</a:t>
            </a:r>
            <a:r>
              <a:rPr lang="en-US" dirty="0"/>
              <a:t>.</a:t>
            </a:r>
          </a:p>
          <a:p>
            <a:pPr marL="0" indent="0">
              <a:buNone/>
            </a:pPr>
            <a:r>
              <a:rPr lang="en-US" b="1" baseline="30000" dirty="0"/>
              <a:t>15 </a:t>
            </a:r>
            <a:r>
              <a:rPr lang="en-US" dirty="0"/>
              <a:t>I have sent also unto you all my servants the prophets, rising up early and sending them, saying, Return ye now every man from his evil way, and amend your doings, and go not after other gods to serve them, and ye shall dwell in the land which I have given to you and to your fathers: </a:t>
            </a:r>
            <a:r>
              <a:rPr lang="en-US" b="1" dirty="0">
                <a:solidFill>
                  <a:srgbClr val="0000CC"/>
                </a:solidFill>
              </a:rPr>
              <a:t>but ye have not inclined your ear</a:t>
            </a:r>
            <a:r>
              <a:rPr lang="en-US" dirty="0"/>
              <a:t>, nor hearkened unto me.</a:t>
            </a:r>
          </a:p>
          <a:p>
            <a:pPr marL="0" indent="0">
              <a:buNone/>
            </a:pPr>
            <a:r>
              <a:rPr lang="en-US" b="1" baseline="30000" dirty="0"/>
              <a:t>16 </a:t>
            </a:r>
            <a:r>
              <a:rPr lang="en-US" dirty="0"/>
              <a:t>Because </a:t>
            </a:r>
            <a:r>
              <a:rPr lang="en-US" b="1" dirty="0">
                <a:solidFill>
                  <a:srgbClr val="0000CC"/>
                </a:solidFill>
              </a:rPr>
              <a:t>the sons of </a:t>
            </a:r>
            <a:r>
              <a:rPr lang="en-US" b="1" dirty="0" err="1">
                <a:solidFill>
                  <a:srgbClr val="0000CC"/>
                </a:solidFill>
              </a:rPr>
              <a:t>Jonadab</a:t>
            </a:r>
            <a:r>
              <a:rPr lang="en-US" b="1" dirty="0">
                <a:solidFill>
                  <a:srgbClr val="0000CC"/>
                </a:solidFill>
              </a:rPr>
              <a:t> the son of </a:t>
            </a:r>
            <a:r>
              <a:rPr lang="en-US" b="1" dirty="0" err="1">
                <a:solidFill>
                  <a:srgbClr val="0000CC"/>
                </a:solidFill>
              </a:rPr>
              <a:t>Rechab</a:t>
            </a:r>
            <a:r>
              <a:rPr lang="en-US" b="1" dirty="0">
                <a:solidFill>
                  <a:srgbClr val="0000CC"/>
                </a:solidFill>
              </a:rPr>
              <a:t> have performed the commandment of their father</a:t>
            </a:r>
            <a:r>
              <a:rPr lang="en-US" dirty="0"/>
              <a:t>, which he commanded them; but this people hath not hearkened unto me:</a:t>
            </a:r>
          </a:p>
          <a:p>
            <a:pPr marL="0" indent="231775">
              <a:buNone/>
            </a:pPr>
            <a:endParaRPr lang="en-US" dirty="0"/>
          </a:p>
        </p:txBody>
      </p:sp>
      <p:sp>
        <p:nvSpPr>
          <p:cNvPr id="4100" name="Text Box 5"/>
          <p:cNvSpPr txBox="1">
            <a:spLocks noChangeArrowheads="1"/>
          </p:cNvSpPr>
          <p:nvPr/>
        </p:nvSpPr>
        <p:spPr bwMode="auto">
          <a:xfrm>
            <a:off x="457200" y="5212920"/>
            <a:ext cx="8229600" cy="830997"/>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sz="2400" b="1" kern="0" dirty="0">
                <a:solidFill>
                  <a:srgbClr val="00B050"/>
                </a:solidFill>
                <a:latin typeface="Comic Sans MS" pitchFamily="66" charset="0"/>
              </a:rPr>
              <a:t>Rechabites</a:t>
            </a:r>
            <a:r>
              <a:rPr kumimoji="0" lang="en-US" sz="2400" b="1" i="0" u="none" strike="noStrike" kern="0" cap="none" spc="0" normalizeH="0" baseline="0" noProof="0" dirty="0">
                <a:ln>
                  <a:noFill/>
                </a:ln>
                <a:solidFill>
                  <a:srgbClr val="00B050"/>
                </a:solidFill>
                <a:effectLst/>
                <a:uLnTx/>
                <a:uFillTx/>
                <a:latin typeface="Comic Sans MS" pitchFamily="66" charset="0"/>
              </a:rPr>
              <a:t> obeyed</a:t>
            </a:r>
            <a:r>
              <a:rPr lang="en-US" sz="2400" b="1" kern="0" dirty="0">
                <a:solidFill>
                  <a:srgbClr val="00B050"/>
                </a:solidFill>
                <a:latin typeface="Comic Sans MS" pitchFamily="66" charset="0"/>
              </a:rPr>
              <a:t>; but God’s people did not   hearken</a:t>
            </a:r>
            <a:r>
              <a:rPr kumimoji="0" lang="en-US" sz="2400" b="1" i="0" u="none" strike="noStrike" kern="0" cap="none" spc="0" normalizeH="0" baseline="0" noProof="0" dirty="0">
                <a:ln>
                  <a:noFill/>
                </a:ln>
                <a:solidFill>
                  <a:srgbClr val="00B050"/>
                </a:solidFill>
                <a:effectLst/>
                <a:uLnTx/>
                <a:uFillTx/>
                <a:latin typeface="Comic Sans MS" pitchFamily="66" charset="0"/>
              </a:rPr>
              <a:t> to their Father’s commands!</a:t>
            </a:r>
          </a:p>
        </p:txBody>
      </p:sp>
    </p:spTree>
    <p:extLst>
      <p:ext uri="{BB962C8B-B14F-4D97-AF65-F5344CB8AC3E}">
        <p14:creationId xmlns:p14="http://schemas.microsoft.com/office/powerpoint/2010/main" val="26146966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0"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57200" y="609600"/>
            <a:ext cx="8229600" cy="685800"/>
          </a:xfrm>
        </p:spPr>
        <p:txBody>
          <a:bodyPr>
            <a:noAutofit/>
          </a:bodyPr>
          <a:lstStyle/>
          <a:p>
            <a:r>
              <a:rPr lang="en-US" sz="4800" b="1" dirty="0">
                <a:solidFill>
                  <a:srgbClr val="663300"/>
                </a:solidFill>
              </a:rPr>
              <a:t>Jeremiah 35:17-19</a:t>
            </a:r>
            <a:endParaRPr lang="en-US" sz="4800" b="1" dirty="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295400"/>
            <a:ext cx="7162800" cy="4419600"/>
          </a:xfrm>
        </p:spPr>
        <p:txBody>
          <a:bodyPr>
            <a:normAutofit fontScale="70000" lnSpcReduction="20000"/>
          </a:bodyPr>
          <a:lstStyle/>
          <a:p>
            <a:pPr marL="0" indent="0">
              <a:buNone/>
            </a:pPr>
            <a:r>
              <a:rPr lang="en-US" b="1" baseline="30000" dirty="0"/>
              <a:t>17 </a:t>
            </a:r>
            <a:r>
              <a:rPr lang="en-US" dirty="0"/>
              <a:t>Therefore thus </a:t>
            </a:r>
            <a:r>
              <a:rPr lang="en-US" dirty="0" err="1"/>
              <a:t>saith</a:t>
            </a:r>
            <a:r>
              <a:rPr lang="en-US" dirty="0"/>
              <a:t> the </a:t>
            </a:r>
            <a:r>
              <a:rPr lang="en-US" cap="small" dirty="0"/>
              <a:t>Lord</a:t>
            </a:r>
            <a:r>
              <a:rPr lang="en-US" dirty="0"/>
              <a:t> God of hosts, the God of Israel; </a:t>
            </a:r>
            <a:r>
              <a:rPr lang="en-US" b="1" dirty="0">
                <a:solidFill>
                  <a:srgbClr val="0000CC"/>
                </a:solidFill>
              </a:rPr>
              <a:t>Behold, I will bring upon Judah and upon all the inhabitants of Jerusalem all the evil that I have pronounced against them</a:t>
            </a:r>
            <a:r>
              <a:rPr lang="en-US" dirty="0"/>
              <a:t>: because I have spoken unto them, but they have not heard; and </a:t>
            </a:r>
            <a:r>
              <a:rPr lang="en-US" b="1" dirty="0">
                <a:solidFill>
                  <a:srgbClr val="0000CC"/>
                </a:solidFill>
              </a:rPr>
              <a:t>I have called unto them, but they have not answered.</a:t>
            </a:r>
          </a:p>
          <a:p>
            <a:pPr marL="0" indent="0">
              <a:buNone/>
            </a:pPr>
            <a:r>
              <a:rPr lang="en-US" b="1" baseline="30000" dirty="0"/>
              <a:t>18 </a:t>
            </a:r>
            <a:r>
              <a:rPr lang="en-US" dirty="0"/>
              <a:t>And Jeremiah said </a:t>
            </a:r>
            <a:r>
              <a:rPr lang="en-US" b="1" dirty="0">
                <a:solidFill>
                  <a:srgbClr val="0000CC"/>
                </a:solidFill>
              </a:rPr>
              <a:t>unto the house of the Rechabites</a:t>
            </a:r>
            <a:r>
              <a:rPr lang="en-US" dirty="0"/>
              <a:t>, Thus </a:t>
            </a:r>
            <a:r>
              <a:rPr lang="en-US" dirty="0" err="1"/>
              <a:t>saith</a:t>
            </a:r>
            <a:r>
              <a:rPr lang="en-US" dirty="0"/>
              <a:t> the </a:t>
            </a:r>
            <a:r>
              <a:rPr lang="en-US" cap="small" dirty="0"/>
              <a:t>Lord</a:t>
            </a:r>
            <a:r>
              <a:rPr lang="en-US" dirty="0"/>
              <a:t> of hosts, the God of Israel; </a:t>
            </a:r>
            <a:r>
              <a:rPr lang="en-US" b="1" dirty="0">
                <a:solidFill>
                  <a:srgbClr val="0000CC"/>
                </a:solidFill>
              </a:rPr>
              <a:t>Because ye have obeyed the commandment of </a:t>
            </a:r>
            <a:r>
              <a:rPr lang="en-US" b="1" dirty="0" err="1">
                <a:solidFill>
                  <a:srgbClr val="0000CC"/>
                </a:solidFill>
              </a:rPr>
              <a:t>Jonadab</a:t>
            </a:r>
            <a:r>
              <a:rPr lang="en-US" b="1" dirty="0">
                <a:solidFill>
                  <a:srgbClr val="0000CC"/>
                </a:solidFill>
              </a:rPr>
              <a:t> your father</a:t>
            </a:r>
            <a:r>
              <a:rPr lang="en-US" dirty="0"/>
              <a:t>, and kept all his precepts, and done according unto all that he hath commanded you:</a:t>
            </a:r>
          </a:p>
          <a:p>
            <a:pPr marL="0" indent="0">
              <a:buNone/>
            </a:pPr>
            <a:r>
              <a:rPr lang="en-US" b="1" baseline="30000" dirty="0"/>
              <a:t>19</a:t>
            </a:r>
            <a:r>
              <a:rPr lang="en-US" b="1" baseline="30000" dirty="0">
                <a:solidFill>
                  <a:srgbClr val="0000CC"/>
                </a:solidFill>
              </a:rPr>
              <a:t> </a:t>
            </a:r>
            <a:r>
              <a:rPr lang="en-US" b="1" dirty="0">
                <a:solidFill>
                  <a:srgbClr val="0000CC"/>
                </a:solidFill>
              </a:rPr>
              <a:t>Therefore </a:t>
            </a:r>
            <a:r>
              <a:rPr lang="en-US" dirty="0"/>
              <a:t>thus </a:t>
            </a:r>
            <a:r>
              <a:rPr lang="en-US" dirty="0" err="1"/>
              <a:t>saith</a:t>
            </a:r>
            <a:r>
              <a:rPr lang="en-US" dirty="0"/>
              <a:t> the </a:t>
            </a:r>
            <a:r>
              <a:rPr lang="en-US" cap="small" dirty="0"/>
              <a:t>Lord</a:t>
            </a:r>
            <a:r>
              <a:rPr lang="en-US" dirty="0"/>
              <a:t> of hosts, the God of Israel; </a:t>
            </a:r>
            <a:r>
              <a:rPr lang="en-US" b="1" dirty="0" err="1">
                <a:solidFill>
                  <a:srgbClr val="0000CC"/>
                </a:solidFill>
              </a:rPr>
              <a:t>Jonadab</a:t>
            </a:r>
            <a:r>
              <a:rPr lang="en-US" b="1" dirty="0">
                <a:solidFill>
                  <a:srgbClr val="0000CC"/>
                </a:solidFill>
              </a:rPr>
              <a:t> the son of </a:t>
            </a:r>
            <a:r>
              <a:rPr lang="en-US" b="1" dirty="0" err="1">
                <a:solidFill>
                  <a:srgbClr val="0000CC"/>
                </a:solidFill>
              </a:rPr>
              <a:t>Rechab</a:t>
            </a:r>
            <a:r>
              <a:rPr lang="en-US" b="1" dirty="0">
                <a:solidFill>
                  <a:srgbClr val="0000CC"/>
                </a:solidFill>
              </a:rPr>
              <a:t> shall not want a man to stand before me for ever</a:t>
            </a:r>
            <a:r>
              <a:rPr lang="en-US" dirty="0"/>
              <a:t>.</a:t>
            </a:r>
          </a:p>
          <a:p>
            <a:pPr marL="0" indent="231775">
              <a:buNone/>
            </a:pPr>
            <a:endParaRPr lang="en-US" dirty="0"/>
          </a:p>
        </p:txBody>
      </p:sp>
      <p:sp>
        <p:nvSpPr>
          <p:cNvPr id="4100" name="Text Box 5"/>
          <p:cNvSpPr txBox="1">
            <a:spLocks noChangeArrowheads="1"/>
          </p:cNvSpPr>
          <p:nvPr/>
        </p:nvSpPr>
        <p:spPr bwMode="auto">
          <a:xfrm>
            <a:off x="457200" y="5486400"/>
            <a:ext cx="8229600" cy="830997"/>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err="1">
                <a:ln>
                  <a:noFill/>
                </a:ln>
                <a:solidFill>
                  <a:srgbClr val="00B050"/>
                </a:solidFill>
                <a:effectLst/>
                <a:uLnTx/>
                <a:uFillTx/>
                <a:latin typeface="Comic Sans MS" pitchFamily="66" charset="0"/>
              </a:rPr>
              <a:t>Jonadab</a:t>
            </a:r>
            <a:r>
              <a:rPr kumimoji="0" lang="en-US" sz="2400" b="1" i="0" u="none" strike="noStrike" kern="0" cap="none" spc="0" normalizeH="0" noProof="0" dirty="0">
                <a:ln>
                  <a:noFill/>
                </a:ln>
                <a:solidFill>
                  <a:srgbClr val="00B050"/>
                </a:solidFill>
                <a:effectLst/>
                <a:uLnTx/>
                <a:uFillTx/>
                <a:latin typeface="Comic Sans MS" pitchFamily="66" charset="0"/>
              </a:rPr>
              <a:t> </a:t>
            </a:r>
            <a:r>
              <a:rPr lang="en-US" sz="2400" b="1" kern="0" dirty="0">
                <a:solidFill>
                  <a:srgbClr val="00B050"/>
                </a:solidFill>
                <a:latin typeface="Comic Sans MS" pitchFamily="66" charset="0"/>
              </a:rPr>
              <a:t>&amp; </a:t>
            </a:r>
            <a:r>
              <a:rPr kumimoji="0" lang="en-US" sz="2400" b="1" i="0" u="none" strike="noStrike" kern="0" cap="none" spc="0" normalizeH="0" baseline="0" noProof="0" dirty="0">
                <a:ln>
                  <a:noFill/>
                </a:ln>
                <a:solidFill>
                  <a:srgbClr val="00B050"/>
                </a:solidFill>
                <a:effectLst/>
                <a:uLnTx/>
                <a:uFillTx/>
                <a:latin typeface="Comic Sans MS" pitchFamily="66" charset="0"/>
              </a:rPr>
              <a:t>Rechabites</a:t>
            </a:r>
            <a:r>
              <a:rPr kumimoji="0" lang="en-US" sz="2400" b="1" i="0" u="none" strike="noStrike" kern="0" cap="none" spc="0" normalizeH="0" noProof="0" dirty="0">
                <a:ln>
                  <a:noFill/>
                </a:ln>
                <a:solidFill>
                  <a:srgbClr val="00B050"/>
                </a:solidFill>
                <a:effectLst/>
                <a:uLnTx/>
                <a:uFillTx/>
                <a:latin typeface="Comic Sans MS" pitchFamily="66" charset="0"/>
              </a:rPr>
              <a:t> </a:t>
            </a:r>
            <a:r>
              <a:rPr kumimoji="0" lang="en-US" sz="2400" b="1" i="0" u="none" strike="noStrike" kern="0" cap="none" spc="0" normalizeH="0" noProof="0" dirty="0" err="1">
                <a:ln>
                  <a:noFill/>
                </a:ln>
                <a:solidFill>
                  <a:srgbClr val="00B050"/>
                </a:solidFill>
                <a:effectLst/>
                <a:uLnTx/>
                <a:uFillTx/>
                <a:latin typeface="Comic Sans MS" pitchFamily="66" charset="0"/>
              </a:rPr>
              <a:t>recei</a:t>
            </a:r>
            <a:r>
              <a:rPr lang="en-US" sz="2400" b="1" kern="0" dirty="0" err="1">
                <a:solidFill>
                  <a:srgbClr val="00B050"/>
                </a:solidFill>
                <a:latin typeface="Comic Sans MS" pitchFamily="66" charset="0"/>
              </a:rPr>
              <a:t>ve</a:t>
            </a:r>
            <a:r>
              <a:rPr lang="en-US" sz="2400" b="1" kern="0" dirty="0">
                <a:solidFill>
                  <a:srgbClr val="00B050"/>
                </a:solidFill>
                <a:latin typeface="Comic Sans MS" pitchFamily="66" charset="0"/>
              </a:rPr>
              <a:t> Yahweh’s blessing; 	but evil will be brought upon Judah</a:t>
            </a:r>
            <a:r>
              <a:rPr kumimoji="0" lang="en-US" sz="2400" b="1" i="0" u="none" strike="noStrike" kern="0" cap="none" spc="0" normalizeH="0" baseline="0" noProof="0" dirty="0">
                <a:ln>
                  <a:noFill/>
                </a:ln>
                <a:solidFill>
                  <a:srgbClr val="00B050"/>
                </a:solidFill>
                <a:effectLst/>
                <a:uLnTx/>
                <a:uFillTx/>
                <a:latin typeface="Comic Sans MS" pitchFamily="66" charset="0"/>
              </a:rPr>
              <a:t>!</a:t>
            </a:r>
          </a:p>
        </p:txBody>
      </p:sp>
    </p:spTree>
    <p:extLst>
      <p:ext uri="{BB962C8B-B14F-4D97-AF65-F5344CB8AC3E}">
        <p14:creationId xmlns:p14="http://schemas.microsoft.com/office/powerpoint/2010/main" val="30950342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31848"/>
            <a:ext cx="9220200" cy="6826151"/>
          </a:xfrm>
          <a:prstGeom prst="rect">
            <a:avLst/>
          </a:prstGeom>
        </p:spPr>
      </p:pic>
    </p:spTree>
    <p:extLst>
      <p:ext uri="{BB962C8B-B14F-4D97-AF65-F5344CB8AC3E}">
        <p14:creationId xmlns:p14="http://schemas.microsoft.com/office/powerpoint/2010/main" val="21452547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1428916"/>
            <a:ext cx="8077200" cy="5429084"/>
          </a:xfrm>
          <a:prstGeom prst="rect">
            <a:avLst/>
          </a:prstGeom>
        </p:spPr>
      </p:pic>
      <p:sp>
        <p:nvSpPr>
          <p:cNvPr id="3" name="Title 2"/>
          <p:cNvSpPr>
            <a:spLocks noGrp="1"/>
          </p:cNvSpPr>
          <p:nvPr>
            <p:ph type="title"/>
          </p:nvPr>
        </p:nvSpPr>
        <p:spPr>
          <a:xfrm>
            <a:off x="685800" y="574301"/>
            <a:ext cx="8384598" cy="550583"/>
          </a:xfrm>
        </p:spPr>
        <p:txBody>
          <a:bodyPr/>
          <a:lstStyle/>
          <a:p>
            <a:r>
              <a:rPr lang="en-US" sz="3600" dirty="0"/>
              <a:t>Psalm 71 – </a:t>
            </a:r>
            <a:r>
              <a:rPr lang="en-US" sz="3200" dirty="0"/>
              <a:t>parallels with Numbers 24</a:t>
            </a:r>
            <a:endParaRPr lang="en-US" dirty="0"/>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2731640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 y="-304800"/>
            <a:ext cx="4267200" cy="1470025"/>
          </a:xfrm>
        </p:spPr>
        <p:txBody>
          <a:bodyPr/>
          <a:lstStyle/>
          <a:p>
            <a:pPr eaLnBrk="1" hangingPunct="1"/>
            <a:r>
              <a:rPr lang="en-US" sz="6600" b="1" dirty="0">
                <a:solidFill>
                  <a:srgbClr val="FF3300"/>
                </a:solidFill>
              </a:rPr>
              <a:t>Jeremiah</a:t>
            </a:r>
          </a:p>
        </p:txBody>
      </p:sp>
      <p:pic>
        <p:nvPicPr>
          <p:cNvPr id="2051" name="Picture 4"/>
          <p:cNvPicPr>
            <a:picLocks noChangeAspect="1" noChangeArrowheads="1"/>
          </p:cNvPicPr>
          <p:nvPr/>
        </p:nvPicPr>
        <p:blipFill>
          <a:blip r:embed="rId2" cstate="print"/>
          <a:srcRect t="17392" r="1442" b="1450"/>
          <a:stretch>
            <a:fillRect/>
          </a:stretch>
        </p:blipFill>
        <p:spPr bwMode="auto">
          <a:xfrm>
            <a:off x="457200" y="2362200"/>
            <a:ext cx="3581400" cy="4267200"/>
          </a:xfrm>
          <a:prstGeom prst="rect">
            <a:avLst/>
          </a:prstGeom>
          <a:noFill/>
          <a:ln w="9525">
            <a:noFill/>
            <a:miter lim="800000"/>
            <a:headEnd/>
            <a:tailEnd/>
          </a:ln>
        </p:spPr>
      </p:pic>
      <p:sp>
        <p:nvSpPr>
          <p:cNvPr id="5" name="Rectangle 2"/>
          <p:cNvSpPr txBox="1">
            <a:spLocks noChangeArrowheads="1"/>
          </p:cNvSpPr>
          <p:nvPr/>
        </p:nvSpPr>
        <p:spPr bwMode="auto">
          <a:xfrm>
            <a:off x="38100" y="914400"/>
            <a:ext cx="4191000" cy="1447800"/>
          </a:xfrm>
          <a:prstGeom prst="rect">
            <a:avLst/>
          </a:prstGeom>
          <a:noFill/>
          <a:ln w="9525">
            <a:noFill/>
            <a:miter lim="800000"/>
            <a:headEnd/>
            <a:tailEnd/>
          </a:ln>
        </p:spPr>
        <p:txBody>
          <a:bodyPr anchor="ctr"/>
          <a:lstStyle/>
          <a:p>
            <a:pPr marL="0" marR="0" lvl="0" indent="0" algn="ctr" defTabSz="914400" eaLnBrk="1" fontAlgn="auto" latinLnBrk="0" hangingPunct="1">
              <a:lnSpc>
                <a:spcPts val="48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CC"/>
                </a:solidFill>
                <a:effectLst/>
                <a:uLnTx/>
                <a:uFillTx/>
                <a:latin typeface="Comic Sans MS" pitchFamily="66" charset="0"/>
                <a:ea typeface="+mj-ea"/>
                <a:cs typeface="+mj-cs"/>
              </a:rPr>
              <a:t>The prophet and man of God</a:t>
            </a:r>
          </a:p>
        </p:txBody>
      </p:sp>
      <p:pic>
        <p:nvPicPr>
          <p:cNvPr id="5122" name="Picture 2" descr="https://encrypted-tbn1.google.com/images?q=tbn:ANd9GcSoEf2vsEAkgk09EAXk-68V-_LC-fmYQFx7M4bVr7NymJmI3K6isw"/>
          <p:cNvPicPr>
            <a:picLocks noChangeAspect="1" noChangeArrowheads="1"/>
          </p:cNvPicPr>
          <p:nvPr/>
        </p:nvPicPr>
        <p:blipFill>
          <a:blip r:embed="rId3" cstate="print"/>
          <a:srcRect/>
          <a:stretch>
            <a:fillRect/>
          </a:stretch>
        </p:blipFill>
        <p:spPr bwMode="auto">
          <a:xfrm>
            <a:off x="4419600" y="304800"/>
            <a:ext cx="4447386" cy="2895600"/>
          </a:xfrm>
          <a:prstGeom prst="rect">
            <a:avLst/>
          </a:prstGeom>
          <a:noFill/>
        </p:spPr>
      </p:pic>
      <p:sp>
        <p:nvSpPr>
          <p:cNvPr id="7" name="Rectangle 2"/>
          <p:cNvSpPr txBox="1">
            <a:spLocks noChangeArrowheads="1"/>
          </p:cNvSpPr>
          <p:nvPr/>
        </p:nvSpPr>
        <p:spPr bwMode="auto">
          <a:xfrm>
            <a:off x="4191000" y="3810000"/>
            <a:ext cx="4724400" cy="2590800"/>
          </a:xfrm>
          <a:prstGeom prst="rect">
            <a:avLst/>
          </a:prstGeom>
          <a:noFill/>
          <a:ln w="9525">
            <a:noFill/>
            <a:miter lim="800000"/>
            <a:headEnd/>
            <a:tailEnd/>
          </a:ln>
        </p:spPr>
        <p:txBody>
          <a:bodyPr anchor="ctr"/>
          <a:lstStyle/>
          <a:p>
            <a:pPr algn="ctr">
              <a:lnSpc>
                <a:spcPts val="4800"/>
              </a:lnSpc>
              <a:defRPr/>
            </a:pPr>
            <a:r>
              <a:rPr lang="en-US" sz="4000" b="1" kern="0" dirty="0">
                <a:solidFill>
                  <a:srgbClr val="0000CC"/>
                </a:solidFill>
                <a:latin typeface="Comic Sans MS" pitchFamily="66" charset="0"/>
                <a:ea typeface="+mj-ea"/>
                <a:cs typeface="+mj-cs"/>
              </a:rPr>
              <a:t>His Message: Change before it is too late &amp; the end begins</a:t>
            </a:r>
          </a:p>
          <a:p>
            <a:pPr marL="0" marR="0" lvl="0" indent="0" algn="ctr" defTabSz="914400" eaLnBrk="1" fontAlgn="auto" latinLnBrk="0" hangingPunct="1">
              <a:lnSpc>
                <a:spcPts val="4800"/>
              </a:lnSpc>
              <a:spcBef>
                <a:spcPts val="0"/>
              </a:spcBef>
              <a:spcAft>
                <a:spcPts val="0"/>
              </a:spcAft>
              <a:buClrTx/>
              <a:buSzTx/>
              <a:buFontTx/>
              <a:buNone/>
              <a:tabLst/>
              <a:defRPr/>
            </a:pPr>
            <a:endParaRPr kumimoji="0" lang="en-US" sz="4400" b="1" i="0" u="none" strike="noStrike" kern="0" cap="none" spc="0" normalizeH="0" baseline="0" noProof="0" dirty="0">
              <a:ln>
                <a:noFill/>
              </a:ln>
              <a:solidFill>
                <a:srgbClr val="00B050"/>
              </a:solidFill>
              <a:effectLst/>
              <a:uLnTx/>
              <a:uFillTx/>
              <a:latin typeface="Comic Sans MS" pitchFamily="66" charset="0"/>
              <a:ea typeface="+mj-ea"/>
              <a:cs typeface="+mj-cs"/>
            </a:endParaRPr>
          </a:p>
        </p:txBody>
      </p:sp>
    </p:spTree>
    <p:extLst>
      <p:ext uri="{BB962C8B-B14F-4D97-AF65-F5344CB8AC3E}">
        <p14:creationId xmlns:p14="http://schemas.microsoft.com/office/powerpoint/2010/main" val="1426432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1600200"/>
            <a:ext cx="7874000" cy="4525963"/>
          </a:xfrm>
        </p:spPr>
        <p:txBody>
          <a:bodyPr/>
          <a:lstStyle/>
          <a:p>
            <a:pPr algn="ctr"/>
            <a:r>
              <a:rPr lang="en-US" sz="3200" dirty="0"/>
              <a:t>Jeremiah – the Prophet and Man of God</a:t>
            </a:r>
          </a:p>
          <a:p>
            <a:pPr algn="ctr"/>
            <a:endParaRPr lang="en-US" sz="3200" dirty="0"/>
          </a:p>
          <a:p>
            <a:pPr algn="ctr"/>
            <a:r>
              <a:rPr lang="en-US" dirty="0"/>
              <a:t>Concluding Thoughts</a:t>
            </a:r>
          </a:p>
        </p:txBody>
      </p:sp>
    </p:spTree>
    <p:extLst>
      <p:ext uri="{BB962C8B-B14F-4D97-AF65-F5344CB8AC3E}">
        <p14:creationId xmlns:p14="http://schemas.microsoft.com/office/powerpoint/2010/main" val="4073756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220687" y="152400"/>
            <a:ext cx="8770914" cy="61722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447800" y="914400"/>
            <a:ext cx="7239000" cy="914400"/>
          </a:xfrm>
        </p:spPr>
        <p:txBody>
          <a:bodyPr>
            <a:noAutofit/>
          </a:bodyPr>
          <a:lstStyle/>
          <a:p>
            <a:pPr>
              <a:lnSpc>
                <a:spcPts val="4800"/>
              </a:lnSpc>
            </a:pPr>
            <a:r>
              <a:rPr lang="en-US" sz="4000" b="1" dirty="0">
                <a:solidFill>
                  <a:srgbClr val="663300"/>
                </a:solidFill>
              </a:rPr>
              <a:t>Josiah’s Reformation…</a:t>
            </a:r>
            <a:br>
              <a:rPr lang="en-US" sz="4000" b="1" dirty="0">
                <a:solidFill>
                  <a:srgbClr val="663300"/>
                </a:solidFill>
              </a:rPr>
            </a:br>
            <a:r>
              <a:rPr lang="en-US" sz="4000" b="1" dirty="0">
                <a:solidFill>
                  <a:srgbClr val="663300"/>
                </a:solidFill>
              </a:rPr>
              <a:t>Only Skin Deep!</a:t>
            </a:r>
            <a:endParaRPr lang="en-US" sz="4000" b="1" dirty="0">
              <a:solidFill>
                <a:srgbClr val="663300"/>
              </a:solidFill>
              <a:latin typeface="Comic Sans MS" pitchFamily="66" charset="0"/>
            </a:endParaRPr>
          </a:p>
        </p:txBody>
      </p:sp>
      <p:sp>
        <p:nvSpPr>
          <p:cNvPr id="4099" name="Rectangle 3"/>
          <p:cNvSpPr>
            <a:spLocks noGrp="1" noChangeArrowheads="1"/>
          </p:cNvSpPr>
          <p:nvPr>
            <p:ph idx="1"/>
          </p:nvPr>
        </p:nvSpPr>
        <p:spPr>
          <a:xfrm>
            <a:off x="1295400" y="1981200"/>
            <a:ext cx="6629400" cy="3810000"/>
          </a:xfrm>
        </p:spPr>
        <p:txBody>
          <a:bodyPr>
            <a:normAutofit fontScale="92500" lnSpcReduction="10000"/>
          </a:bodyPr>
          <a:lstStyle/>
          <a:p>
            <a:pPr marL="0" indent="228600">
              <a:buNone/>
            </a:pPr>
            <a:r>
              <a:rPr lang="en-US" sz="3800" b="1" dirty="0">
                <a:solidFill>
                  <a:srgbClr val="0000CC"/>
                </a:solidFill>
              </a:rPr>
              <a:t>             Jeremiah 3:10-11</a:t>
            </a:r>
            <a:endParaRPr lang="en-US" sz="3800" dirty="0">
              <a:solidFill>
                <a:srgbClr val="0000CC"/>
              </a:solidFill>
            </a:endParaRPr>
          </a:p>
          <a:p>
            <a:pPr marL="0" indent="228600">
              <a:buNone/>
            </a:pPr>
            <a:r>
              <a:rPr lang="en-US" dirty="0">
                <a:solidFill>
                  <a:srgbClr val="C00000"/>
                </a:solidFill>
              </a:rPr>
              <a:t>10  "And yet for all this </a:t>
            </a:r>
            <a:r>
              <a:rPr lang="en-US" b="1" i="1" dirty="0">
                <a:solidFill>
                  <a:srgbClr val="C00000"/>
                </a:solidFill>
              </a:rPr>
              <a:t>her treacherous sister Judah has not turned to Me with her whole heart, but in pretense,"</a:t>
            </a:r>
            <a:r>
              <a:rPr lang="en-US" dirty="0">
                <a:solidFill>
                  <a:srgbClr val="C00000"/>
                </a:solidFill>
              </a:rPr>
              <a:t> says the LORD. </a:t>
            </a:r>
          </a:p>
          <a:p>
            <a:pPr marL="0" indent="228600">
              <a:buNone/>
            </a:pPr>
            <a:r>
              <a:rPr lang="en-US" dirty="0">
                <a:solidFill>
                  <a:srgbClr val="C00000"/>
                </a:solidFill>
              </a:rPr>
              <a:t>11	Then the LORD said to me, "Backsliding Israel has shown herself more righteous than treacherous Judah</a:t>
            </a:r>
            <a:r>
              <a:rPr lang="en-US" dirty="0"/>
              <a:t>.</a:t>
            </a:r>
          </a:p>
          <a:p>
            <a:pPr marL="0" indent="231775">
              <a:buNone/>
            </a:pPr>
            <a:endParaRPr lang="en-US" dirty="0"/>
          </a:p>
        </p:txBody>
      </p:sp>
      <p:sp>
        <p:nvSpPr>
          <p:cNvPr id="4100" name="Text Box 5"/>
          <p:cNvSpPr txBox="1">
            <a:spLocks noChangeArrowheads="1"/>
          </p:cNvSpPr>
          <p:nvPr/>
        </p:nvSpPr>
        <p:spPr bwMode="auto">
          <a:xfrm>
            <a:off x="495300" y="6062990"/>
            <a:ext cx="8229600" cy="646331"/>
          </a:xfrm>
          <a:prstGeom prst="rect">
            <a:avLst/>
          </a:prstGeom>
          <a:noFill/>
          <a:ln w="9525">
            <a:noFill/>
            <a:miter lim="800000"/>
            <a:headEnd/>
            <a:tailEnd/>
          </a:ln>
        </p:spPr>
        <p:txBody>
          <a:bodyPr>
            <a:spAutoFit/>
          </a:bodyPr>
          <a:lstStyle/>
          <a:p>
            <a:pPr algn="ctr">
              <a:spcBef>
                <a:spcPct val="50000"/>
              </a:spcBef>
            </a:pPr>
            <a:r>
              <a:rPr lang="en-US" sz="3600" b="1" dirty="0">
                <a:solidFill>
                  <a:srgbClr val="00B050"/>
                </a:solidFill>
                <a:latin typeface="Comic Sans MS" pitchFamily="66" charset="0"/>
              </a:rPr>
              <a:t>Repentance in Pretense only!</a:t>
            </a:r>
          </a:p>
        </p:txBody>
      </p:sp>
    </p:spTree>
    <p:extLst>
      <p:ext uri="{BB962C8B-B14F-4D97-AF65-F5344CB8AC3E}">
        <p14:creationId xmlns:p14="http://schemas.microsoft.com/office/powerpoint/2010/main" val="1767571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Jeremiah’s Preaching Mission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t>An uphill battle all the way</a:t>
            </a:r>
          </a:p>
          <a:p>
            <a:pPr marL="866775" lvl="1" indent="-457200">
              <a:buFont typeface="Arial" panose="020B0604020202020204" pitchFamily="34" charset="0"/>
              <a:buChar char="•"/>
            </a:pPr>
            <a:r>
              <a:rPr lang="en-US" sz="2000" dirty="0">
                <a:solidFill>
                  <a:schemeClr val="tx1"/>
                </a:solidFill>
              </a:rPr>
              <a:t>Coming judgment was the predominant theme</a:t>
            </a:r>
          </a:p>
          <a:p>
            <a:pPr marL="866775" lvl="1" indent="-457200">
              <a:buFont typeface="Arial" panose="020B0604020202020204" pitchFamily="34" charset="0"/>
              <a:buChar char="•"/>
            </a:pPr>
            <a:r>
              <a:rPr lang="en-US" sz="2000" dirty="0">
                <a:solidFill>
                  <a:schemeClr val="tx1"/>
                </a:solidFill>
              </a:rPr>
              <a:t>Sincere repentance could delay the inevitable</a:t>
            </a:r>
          </a:p>
          <a:p>
            <a:pPr marL="342900" indent="-342900">
              <a:buFont typeface="Arial" panose="020B0604020202020204" pitchFamily="34" charset="0"/>
              <a:buChar char="•"/>
            </a:pPr>
            <a:r>
              <a:rPr lang="en-US" sz="2400" dirty="0"/>
              <a:t>Started during Josiah’s reformation movement</a:t>
            </a:r>
          </a:p>
          <a:p>
            <a:pPr lvl="0"/>
            <a:r>
              <a:rPr lang="en-US" sz="2000" i="1" dirty="0">
                <a:solidFill>
                  <a:srgbClr val="C00000"/>
                </a:solidFill>
              </a:rPr>
              <a:t>To whom the word of the </a:t>
            </a:r>
            <a:r>
              <a:rPr lang="en-US" sz="2000" i="1" cap="small" dirty="0">
                <a:solidFill>
                  <a:srgbClr val="C00000"/>
                </a:solidFill>
              </a:rPr>
              <a:t>Lord</a:t>
            </a:r>
            <a:r>
              <a:rPr lang="en-US" sz="2000" i="1" dirty="0">
                <a:solidFill>
                  <a:srgbClr val="C00000"/>
                </a:solidFill>
              </a:rPr>
              <a:t> came </a:t>
            </a:r>
            <a:r>
              <a:rPr lang="en-US" sz="2000" i="1" u="sng" dirty="0">
                <a:solidFill>
                  <a:srgbClr val="C00000"/>
                </a:solidFill>
              </a:rPr>
              <a:t>in the days of Josiah</a:t>
            </a:r>
            <a:r>
              <a:rPr lang="en-US" sz="2000" i="1" dirty="0">
                <a:solidFill>
                  <a:srgbClr val="C00000"/>
                </a:solidFill>
              </a:rPr>
              <a:t> the son of </a:t>
            </a:r>
            <a:r>
              <a:rPr lang="en-US" sz="2000" i="1" dirty="0" err="1">
                <a:solidFill>
                  <a:srgbClr val="C00000"/>
                </a:solidFill>
              </a:rPr>
              <a:t>Amon</a:t>
            </a:r>
            <a:r>
              <a:rPr lang="en-US" sz="2000" i="1" dirty="0">
                <a:solidFill>
                  <a:srgbClr val="C00000"/>
                </a:solidFill>
              </a:rPr>
              <a:t> king of Judah, in </a:t>
            </a:r>
            <a:r>
              <a:rPr lang="en-US" sz="2000" i="1" u="sng" dirty="0">
                <a:solidFill>
                  <a:srgbClr val="C00000"/>
                </a:solidFill>
              </a:rPr>
              <a:t>the thirteenth year of his reign</a:t>
            </a:r>
            <a:r>
              <a:rPr lang="en-US" sz="2000" i="1" dirty="0">
                <a:solidFill>
                  <a:srgbClr val="C00000"/>
                </a:solidFill>
              </a:rPr>
              <a:t>.</a:t>
            </a:r>
            <a:r>
              <a:rPr lang="en-US" sz="2000" b="0" dirty="0">
                <a:solidFill>
                  <a:schemeClr val="tx1"/>
                </a:solidFill>
              </a:rPr>
              <a:t> </a:t>
            </a:r>
            <a:r>
              <a:rPr lang="en-US" sz="1800" dirty="0">
                <a:solidFill>
                  <a:schemeClr val="tx1"/>
                </a:solidFill>
              </a:rPr>
              <a:t>Jer. 1:2</a:t>
            </a:r>
          </a:p>
          <a:p>
            <a:pPr marL="342900" lvl="0" indent="-342900">
              <a:buFont typeface="Arial" panose="020B0604020202020204" pitchFamily="34" charset="0"/>
              <a:buChar char="•"/>
            </a:pPr>
            <a:r>
              <a:rPr lang="en-US" sz="2400" dirty="0"/>
              <a:t>Laments over the reaction to his message and the fate of his fellows in Judah </a:t>
            </a:r>
          </a:p>
          <a:p>
            <a:r>
              <a:rPr lang="en-US" sz="2000" i="1" dirty="0">
                <a:solidFill>
                  <a:srgbClr val="C00000"/>
                </a:solidFill>
              </a:rPr>
              <a:t>Oh that my head were waters, and mine eyes a fountain of tears, that I might weep day and night for the slain of the daughter of my people!</a:t>
            </a:r>
            <a:r>
              <a:rPr lang="en-US" sz="2000" dirty="0">
                <a:solidFill>
                  <a:srgbClr val="C00000"/>
                </a:solidFill>
              </a:rPr>
              <a:t>. </a:t>
            </a:r>
            <a:r>
              <a:rPr lang="en-US" sz="2000" b="0" dirty="0">
                <a:solidFill>
                  <a:schemeClr val="tx1"/>
                </a:solidFill>
              </a:rPr>
              <a:t>Jer. 9:1</a:t>
            </a:r>
            <a:endParaRPr lang="en-US" sz="2400" dirty="0"/>
          </a:p>
          <a:p>
            <a:pPr marL="342900" indent="-342900">
              <a:buFont typeface="Arial" panose="020B0604020202020204" pitchFamily="34" charset="0"/>
              <a:buChar char="•"/>
            </a:pPr>
            <a:endParaRPr lang="en-US" sz="2400" dirty="0">
              <a:solidFill>
                <a:schemeClr val="bg2"/>
              </a:solidFill>
            </a:endParaRPr>
          </a:p>
        </p:txBody>
      </p:sp>
    </p:spTree>
    <p:extLst>
      <p:ext uri="{BB962C8B-B14F-4D97-AF65-F5344CB8AC3E}">
        <p14:creationId xmlns:p14="http://schemas.microsoft.com/office/powerpoint/2010/main" val="275397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Preaching in the Temple courtyard</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371600"/>
            <a:ext cx="4419600" cy="51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4817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His Preaching in Jerusalem</a:t>
            </a:r>
          </a:p>
        </p:txBody>
      </p:sp>
      <p:sp>
        <p:nvSpPr>
          <p:cNvPr id="3" name="Content Placeholder 2"/>
          <p:cNvSpPr>
            <a:spLocks noGrp="1"/>
          </p:cNvSpPr>
          <p:nvPr>
            <p:ph idx="1"/>
          </p:nvPr>
        </p:nvSpPr>
        <p:spPr/>
        <p:txBody>
          <a:bodyPr/>
          <a:lstStyle/>
          <a:p>
            <a:pPr lvl="0"/>
            <a:r>
              <a:rPr lang="en-US" sz="2000" dirty="0"/>
              <a:t>Jeremiah chapter 7, verses 1-7</a:t>
            </a:r>
            <a:r>
              <a:rPr lang="en-US" sz="1800" dirty="0"/>
              <a:t>:</a:t>
            </a:r>
          </a:p>
          <a:p>
            <a:r>
              <a:rPr lang="en-US" sz="1600" i="1" baseline="30000" dirty="0">
                <a:solidFill>
                  <a:srgbClr val="002060"/>
                </a:solidFill>
              </a:rPr>
              <a:t>1</a:t>
            </a:r>
            <a:r>
              <a:rPr lang="en-US" sz="1600" i="1" dirty="0">
                <a:solidFill>
                  <a:srgbClr val="002060"/>
                </a:solidFill>
              </a:rPr>
              <a:t>The word that came to Jeremiah from the </a:t>
            </a:r>
            <a:r>
              <a:rPr lang="en-US" sz="1600" i="1" cap="small" dirty="0">
                <a:solidFill>
                  <a:srgbClr val="002060"/>
                </a:solidFill>
              </a:rPr>
              <a:t>Lord</a:t>
            </a:r>
            <a:r>
              <a:rPr lang="en-US" sz="1600" i="1" dirty="0">
                <a:solidFill>
                  <a:srgbClr val="002060"/>
                </a:solidFill>
              </a:rPr>
              <a:t>, saying,</a:t>
            </a:r>
            <a:endParaRPr lang="en-US" sz="1600" dirty="0">
              <a:solidFill>
                <a:srgbClr val="002060"/>
              </a:solidFill>
            </a:endParaRPr>
          </a:p>
          <a:p>
            <a:r>
              <a:rPr lang="en-US" sz="1600" i="1" baseline="30000" dirty="0">
                <a:solidFill>
                  <a:srgbClr val="002060"/>
                </a:solidFill>
              </a:rPr>
              <a:t>2 </a:t>
            </a:r>
            <a:r>
              <a:rPr lang="en-US" sz="1600" i="1" dirty="0">
                <a:solidFill>
                  <a:srgbClr val="C00000"/>
                </a:solidFill>
              </a:rPr>
              <a:t>Stand in the gate of the </a:t>
            </a:r>
            <a:r>
              <a:rPr lang="en-US" sz="1600" i="1" cap="small" dirty="0">
                <a:solidFill>
                  <a:srgbClr val="C00000"/>
                </a:solidFill>
              </a:rPr>
              <a:t>Lord</a:t>
            </a:r>
            <a:r>
              <a:rPr lang="en-US" sz="1600" i="1" dirty="0">
                <a:solidFill>
                  <a:srgbClr val="C00000"/>
                </a:solidFill>
              </a:rPr>
              <a:t>'s house, and proclaim there this word, and say, Hear the word of the </a:t>
            </a:r>
            <a:r>
              <a:rPr lang="en-US" sz="1600" i="1" cap="small" dirty="0">
                <a:solidFill>
                  <a:srgbClr val="C00000"/>
                </a:solidFill>
              </a:rPr>
              <a:t>Lord</a:t>
            </a:r>
            <a:r>
              <a:rPr lang="en-US" sz="1600" i="1" dirty="0">
                <a:solidFill>
                  <a:srgbClr val="C00000"/>
                </a:solidFill>
              </a:rPr>
              <a:t>, all ye of Judah, that enter in at these gates to worship the </a:t>
            </a:r>
            <a:r>
              <a:rPr lang="en-US" sz="1600" i="1" cap="small" dirty="0">
                <a:solidFill>
                  <a:srgbClr val="C00000"/>
                </a:solidFill>
              </a:rPr>
              <a:t>Lord</a:t>
            </a:r>
            <a:r>
              <a:rPr lang="en-US" sz="1600" i="1" dirty="0">
                <a:solidFill>
                  <a:srgbClr val="C00000"/>
                </a:solidFill>
              </a:rPr>
              <a:t>.</a:t>
            </a:r>
            <a:endParaRPr lang="en-US" sz="1600" dirty="0">
              <a:solidFill>
                <a:srgbClr val="C00000"/>
              </a:solidFill>
            </a:endParaRPr>
          </a:p>
          <a:p>
            <a:r>
              <a:rPr lang="en-US" sz="1600" i="1" baseline="30000" dirty="0">
                <a:solidFill>
                  <a:srgbClr val="002060"/>
                </a:solidFill>
              </a:rPr>
              <a:t>3 </a:t>
            </a:r>
            <a:r>
              <a:rPr lang="en-US" sz="1600" i="1" dirty="0">
                <a:solidFill>
                  <a:srgbClr val="002060"/>
                </a:solidFill>
              </a:rPr>
              <a:t>Thus </a:t>
            </a:r>
            <a:r>
              <a:rPr lang="en-US" sz="1600" i="1" dirty="0" err="1">
                <a:solidFill>
                  <a:srgbClr val="002060"/>
                </a:solidFill>
              </a:rPr>
              <a:t>saith</a:t>
            </a:r>
            <a:r>
              <a:rPr lang="en-US" sz="1600" i="1" dirty="0">
                <a:solidFill>
                  <a:srgbClr val="002060"/>
                </a:solidFill>
              </a:rPr>
              <a:t> the </a:t>
            </a:r>
            <a:r>
              <a:rPr lang="en-US" sz="1600" i="1" cap="small" dirty="0">
                <a:solidFill>
                  <a:srgbClr val="002060"/>
                </a:solidFill>
              </a:rPr>
              <a:t>Lord</a:t>
            </a:r>
            <a:r>
              <a:rPr lang="en-US" sz="1600" i="1" dirty="0">
                <a:solidFill>
                  <a:srgbClr val="002060"/>
                </a:solidFill>
              </a:rPr>
              <a:t> of hosts, the God of Israel, </a:t>
            </a:r>
            <a:r>
              <a:rPr lang="en-US" sz="1600" i="1" u="sng" dirty="0">
                <a:solidFill>
                  <a:srgbClr val="002060"/>
                </a:solidFill>
              </a:rPr>
              <a:t>Amend your ways and your doings, and I will cause you to dwell in this place.</a:t>
            </a:r>
            <a:endParaRPr lang="en-US" sz="1600" u="sng" dirty="0">
              <a:solidFill>
                <a:srgbClr val="002060"/>
              </a:solidFill>
            </a:endParaRPr>
          </a:p>
          <a:p>
            <a:r>
              <a:rPr lang="en-US" sz="1600" i="1" baseline="30000" dirty="0">
                <a:solidFill>
                  <a:srgbClr val="002060"/>
                </a:solidFill>
              </a:rPr>
              <a:t>4 </a:t>
            </a:r>
            <a:r>
              <a:rPr lang="en-US" sz="1600" i="1" u="sng" dirty="0">
                <a:solidFill>
                  <a:srgbClr val="002060"/>
                </a:solidFill>
              </a:rPr>
              <a:t>Trust ye not in lying words, saying, The temple of the </a:t>
            </a:r>
            <a:r>
              <a:rPr lang="en-US" sz="1600" i="1" u="sng" cap="small" dirty="0">
                <a:solidFill>
                  <a:srgbClr val="002060"/>
                </a:solidFill>
              </a:rPr>
              <a:t>Lord</a:t>
            </a:r>
            <a:r>
              <a:rPr lang="en-US" sz="1600" i="1" u="sng" dirty="0">
                <a:solidFill>
                  <a:srgbClr val="002060"/>
                </a:solidFill>
              </a:rPr>
              <a:t>, The temple of the </a:t>
            </a:r>
            <a:r>
              <a:rPr lang="en-US" sz="1600" i="1" u="sng" cap="small" dirty="0">
                <a:solidFill>
                  <a:srgbClr val="002060"/>
                </a:solidFill>
              </a:rPr>
              <a:t>Lord</a:t>
            </a:r>
            <a:r>
              <a:rPr lang="en-US" sz="1600" i="1" dirty="0">
                <a:solidFill>
                  <a:srgbClr val="002060"/>
                </a:solidFill>
              </a:rPr>
              <a:t>, The temple of the </a:t>
            </a:r>
            <a:r>
              <a:rPr lang="en-US" sz="1600" i="1" cap="small" dirty="0">
                <a:solidFill>
                  <a:srgbClr val="002060"/>
                </a:solidFill>
              </a:rPr>
              <a:t>Lord</a:t>
            </a:r>
            <a:r>
              <a:rPr lang="en-US" sz="1600" i="1" dirty="0">
                <a:solidFill>
                  <a:srgbClr val="002060"/>
                </a:solidFill>
              </a:rPr>
              <a:t>, are these.</a:t>
            </a:r>
            <a:endParaRPr lang="en-US" sz="1600" dirty="0">
              <a:solidFill>
                <a:srgbClr val="002060"/>
              </a:solidFill>
            </a:endParaRPr>
          </a:p>
          <a:p>
            <a:r>
              <a:rPr lang="en-US" sz="1600" i="1" baseline="30000" dirty="0">
                <a:solidFill>
                  <a:srgbClr val="002060"/>
                </a:solidFill>
              </a:rPr>
              <a:t>5 </a:t>
            </a:r>
            <a:r>
              <a:rPr lang="en-US" sz="1600" i="1" dirty="0">
                <a:solidFill>
                  <a:srgbClr val="002060"/>
                </a:solidFill>
              </a:rPr>
              <a:t>For if ye </a:t>
            </a:r>
            <a:r>
              <a:rPr lang="en-US" sz="1600" i="1" dirty="0" err="1">
                <a:solidFill>
                  <a:srgbClr val="002060"/>
                </a:solidFill>
              </a:rPr>
              <a:t>throughly</a:t>
            </a:r>
            <a:r>
              <a:rPr lang="en-US" sz="1600" i="1" dirty="0">
                <a:solidFill>
                  <a:srgbClr val="002060"/>
                </a:solidFill>
              </a:rPr>
              <a:t> amend your ways and your doings; if ye </a:t>
            </a:r>
            <a:r>
              <a:rPr lang="en-US" sz="1600" i="1" dirty="0" err="1">
                <a:solidFill>
                  <a:srgbClr val="002060"/>
                </a:solidFill>
              </a:rPr>
              <a:t>throughly</a:t>
            </a:r>
            <a:r>
              <a:rPr lang="en-US" sz="1600" i="1" dirty="0">
                <a:solidFill>
                  <a:srgbClr val="002060"/>
                </a:solidFill>
              </a:rPr>
              <a:t> execute judgment between a man and his </a:t>
            </a:r>
            <a:r>
              <a:rPr lang="en-US" sz="1600" i="1" dirty="0" err="1">
                <a:solidFill>
                  <a:srgbClr val="002060"/>
                </a:solidFill>
              </a:rPr>
              <a:t>neighbour</a:t>
            </a:r>
            <a:r>
              <a:rPr lang="en-US" sz="1600" i="1" dirty="0">
                <a:solidFill>
                  <a:srgbClr val="002060"/>
                </a:solidFill>
              </a:rPr>
              <a:t>;</a:t>
            </a:r>
            <a:endParaRPr lang="en-US" sz="1600" dirty="0">
              <a:solidFill>
                <a:srgbClr val="002060"/>
              </a:solidFill>
            </a:endParaRPr>
          </a:p>
          <a:p>
            <a:r>
              <a:rPr lang="en-US" sz="1600" i="1" baseline="30000" dirty="0">
                <a:solidFill>
                  <a:srgbClr val="002060"/>
                </a:solidFill>
              </a:rPr>
              <a:t>6</a:t>
            </a:r>
            <a:r>
              <a:rPr lang="en-US" sz="1600" i="1" u="sng" baseline="30000" dirty="0">
                <a:solidFill>
                  <a:srgbClr val="002060"/>
                </a:solidFill>
              </a:rPr>
              <a:t> </a:t>
            </a:r>
            <a:r>
              <a:rPr lang="en-US" sz="1600" i="1" u="sng" dirty="0">
                <a:solidFill>
                  <a:srgbClr val="002060"/>
                </a:solidFill>
              </a:rPr>
              <a:t>If ye oppress not the stranger, the fatherless, and the widow, and shed not innocent blood in this place, neither walk after other gods to your hurt:</a:t>
            </a:r>
            <a:endParaRPr lang="en-US" sz="1600" u="sng" dirty="0">
              <a:solidFill>
                <a:srgbClr val="002060"/>
              </a:solidFill>
            </a:endParaRPr>
          </a:p>
          <a:p>
            <a:r>
              <a:rPr lang="en-US" sz="1600" i="1" u="sng" baseline="30000" dirty="0">
                <a:solidFill>
                  <a:srgbClr val="002060"/>
                </a:solidFill>
              </a:rPr>
              <a:t>7 </a:t>
            </a:r>
            <a:r>
              <a:rPr lang="en-US" sz="1600" i="1" u="sng" dirty="0">
                <a:solidFill>
                  <a:srgbClr val="002060"/>
                </a:solidFill>
              </a:rPr>
              <a:t>Then will I cause you to dwell in this place, in the land that I gave to your fathers, for ever and ever</a:t>
            </a:r>
            <a:r>
              <a:rPr lang="en-US" sz="1600" i="1" dirty="0">
                <a:solidFill>
                  <a:srgbClr val="002060"/>
                </a:solidFill>
              </a:rPr>
              <a:t>.</a:t>
            </a:r>
            <a:endParaRPr lang="en-US" sz="1600" dirty="0">
              <a:solidFill>
                <a:srgbClr val="002060"/>
              </a:solidFill>
            </a:endParaRPr>
          </a:p>
          <a:p>
            <a:endParaRPr lang="en-US" sz="1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52400"/>
            <a:ext cx="19081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1656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Lamenting over King Josiah’s death</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76388"/>
            <a:ext cx="4800600" cy="466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2882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The Length of Jeremiah’s Ministry</a:t>
            </a:r>
            <a:br>
              <a:rPr lang="en-US" dirty="0"/>
            </a:br>
            <a:r>
              <a:rPr lang="en-US" sz="3200" dirty="0"/>
              <a:t>- see chapter 1:2-3</a:t>
            </a:r>
            <a:endParaRPr lang="en-US" dirty="0"/>
          </a:p>
        </p:txBody>
      </p:sp>
      <p:sp>
        <p:nvSpPr>
          <p:cNvPr id="4" name="Content Placeholder 3"/>
          <p:cNvSpPr>
            <a:spLocks noGrp="1"/>
          </p:cNvSpPr>
          <p:nvPr>
            <p:ph sz="half" idx="1"/>
          </p:nvPr>
        </p:nvSpPr>
        <p:spPr>
          <a:xfrm>
            <a:off x="1196975" y="1752600"/>
            <a:ext cx="2841625" cy="4373563"/>
          </a:xfrm>
        </p:spPr>
        <p:txBody>
          <a:bodyPr/>
          <a:lstStyle/>
          <a:p>
            <a:r>
              <a:rPr lang="en-US" sz="2400" u="sng" dirty="0"/>
              <a:t>King</a:t>
            </a:r>
          </a:p>
          <a:p>
            <a:r>
              <a:rPr lang="en-US" sz="2400" dirty="0"/>
              <a:t>Josiah</a:t>
            </a:r>
          </a:p>
          <a:p>
            <a:r>
              <a:rPr lang="en-US" sz="2400" dirty="0" err="1"/>
              <a:t>Jehoahaz</a:t>
            </a:r>
            <a:endParaRPr lang="en-US" sz="2400" dirty="0"/>
          </a:p>
          <a:p>
            <a:r>
              <a:rPr lang="en-US" sz="2400" dirty="0" err="1"/>
              <a:t>Jehoiakim</a:t>
            </a:r>
            <a:endParaRPr lang="en-US" sz="2400" dirty="0"/>
          </a:p>
          <a:p>
            <a:r>
              <a:rPr lang="en-US" sz="2400" dirty="0" err="1"/>
              <a:t>Jehoiachin</a:t>
            </a:r>
            <a:endParaRPr lang="en-US" sz="2400" dirty="0"/>
          </a:p>
          <a:p>
            <a:r>
              <a:rPr lang="en-US" sz="2400" u="sng" dirty="0"/>
              <a:t>Zedekiah</a:t>
            </a:r>
          </a:p>
          <a:p>
            <a:r>
              <a:rPr lang="en-US" sz="2400" dirty="0"/>
              <a:t>TOTAL</a:t>
            </a:r>
          </a:p>
        </p:txBody>
      </p:sp>
      <p:sp>
        <p:nvSpPr>
          <p:cNvPr id="5" name="Content Placeholder 4"/>
          <p:cNvSpPr>
            <a:spLocks noGrp="1"/>
          </p:cNvSpPr>
          <p:nvPr>
            <p:ph sz="half" idx="2"/>
          </p:nvPr>
        </p:nvSpPr>
        <p:spPr>
          <a:xfrm>
            <a:off x="4267200" y="1676400"/>
            <a:ext cx="4803775" cy="4449763"/>
          </a:xfrm>
        </p:spPr>
        <p:txBody>
          <a:bodyPr/>
          <a:lstStyle/>
          <a:p>
            <a:r>
              <a:rPr lang="en-US" sz="2400" u="sng" dirty="0"/>
              <a:t>Duration </a:t>
            </a:r>
            <a:r>
              <a:rPr lang="en-US" sz="2400" dirty="0"/>
              <a:t>		</a:t>
            </a:r>
            <a:r>
              <a:rPr lang="en-US" sz="2400" u="sng" dirty="0"/>
              <a:t>BC</a:t>
            </a:r>
          </a:p>
          <a:p>
            <a:r>
              <a:rPr lang="en-US" sz="2400" dirty="0"/>
              <a:t>18 years </a:t>
            </a:r>
            <a:r>
              <a:rPr lang="en-US" sz="2000" dirty="0"/>
              <a:t>(31-13)	640-610</a:t>
            </a:r>
          </a:p>
          <a:p>
            <a:r>
              <a:rPr lang="en-US" sz="2400" dirty="0"/>
              <a:t>3 months		609</a:t>
            </a:r>
          </a:p>
          <a:p>
            <a:r>
              <a:rPr lang="en-US" sz="2400" dirty="0"/>
              <a:t>11 years		609-598</a:t>
            </a:r>
          </a:p>
          <a:p>
            <a:r>
              <a:rPr lang="en-US" sz="2400" dirty="0"/>
              <a:t>3 months		598</a:t>
            </a:r>
          </a:p>
          <a:p>
            <a:r>
              <a:rPr lang="en-US" sz="2400" u="sng" dirty="0"/>
              <a:t>11 years		597-586</a:t>
            </a:r>
          </a:p>
          <a:p>
            <a:r>
              <a:rPr lang="en-US" sz="2400" dirty="0"/>
              <a:t>40 years &amp; 6 months</a:t>
            </a:r>
          </a:p>
        </p:txBody>
      </p:sp>
    </p:spTree>
    <p:extLst>
      <p:ext uri="{BB962C8B-B14F-4D97-AF65-F5344CB8AC3E}">
        <p14:creationId xmlns:p14="http://schemas.microsoft.com/office/powerpoint/2010/main" val="2076157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The Faithful Remnant</a:t>
            </a:r>
            <a:br>
              <a:rPr lang="en-US" dirty="0"/>
            </a:br>
            <a:endParaRPr lang="en-US" dirty="0"/>
          </a:p>
        </p:txBody>
      </p:sp>
      <p:sp>
        <p:nvSpPr>
          <p:cNvPr id="3" name="Content Placeholder 2"/>
          <p:cNvSpPr>
            <a:spLocks noGrp="1"/>
          </p:cNvSpPr>
          <p:nvPr>
            <p:ph idx="1"/>
          </p:nvPr>
        </p:nvSpPr>
        <p:spPr/>
        <p:txBody>
          <a:bodyPr/>
          <a:lstStyle/>
          <a:p>
            <a:r>
              <a:rPr lang="en-US" sz="1800" i="1" dirty="0">
                <a:solidFill>
                  <a:schemeClr val="tx2"/>
                </a:solidFill>
              </a:rPr>
              <a:t>And I will gather </a:t>
            </a:r>
            <a:r>
              <a:rPr lang="en-US" sz="1800" i="1" u="sng" dirty="0">
                <a:solidFill>
                  <a:schemeClr val="tx2"/>
                </a:solidFill>
              </a:rPr>
              <a:t>the remnant of my flock </a:t>
            </a:r>
            <a:r>
              <a:rPr lang="en-US" sz="1800" i="1" dirty="0">
                <a:solidFill>
                  <a:schemeClr val="tx2"/>
                </a:solidFill>
              </a:rPr>
              <a:t>out of all countries whither I have driven them, and will bring them again to their folds; and they shall be fruitful and increase. </a:t>
            </a:r>
            <a:endParaRPr lang="en-US" sz="1800" dirty="0">
              <a:solidFill>
                <a:schemeClr val="tx2"/>
              </a:solidFill>
            </a:endParaRPr>
          </a:p>
          <a:p>
            <a:r>
              <a:rPr lang="en-US" sz="1800" i="1" dirty="0">
                <a:solidFill>
                  <a:schemeClr val="tx2"/>
                </a:solidFill>
              </a:rPr>
              <a:t>And I will set up shepherds over them which shall feed them: and they shall fear no more, nor be dismayed, neither shall they be lacking, </a:t>
            </a:r>
            <a:r>
              <a:rPr lang="en-US" sz="1800" i="1" dirty="0" err="1">
                <a:solidFill>
                  <a:schemeClr val="tx2"/>
                </a:solidFill>
              </a:rPr>
              <a:t>saith</a:t>
            </a:r>
            <a:r>
              <a:rPr lang="en-US" sz="1800" i="1" dirty="0">
                <a:solidFill>
                  <a:schemeClr val="tx2"/>
                </a:solidFill>
              </a:rPr>
              <a:t> the </a:t>
            </a:r>
            <a:r>
              <a:rPr lang="en-US" sz="1800" i="1" cap="small" dirty="0">
                <a:solidFill>
                  <a:schemeClr val="tx2"/>
                </a:solidFill>
              </a:rPr>
              <a:t>Lord</a:t>
            </a:r>
            <a:r>
              <a:rPr lang="en-US" sz="1800" i="1" dirty="0">
                <a:solidFill>
                  <a:schemeClr val="tx2"/>
                </a:solidFill>
              </a:rPr>
              <a:t>.</a:t>
            </a:r>
            <a:r>
              <a:rPr lang="en-US" sz="1800" dirty="0">
                <a:solidFill>
                  <a:schemeClr val="tx2"/>
                </a:solidFill>
              </a:rPr>
              <a:t> </a:t>
            </a:r>
            <a:r>
              <a:rPr lang="en-US" sz="1600" dirty="0">
                <a:solidFill>
                  <a:schemeClr val="tx1"/>
                </a:solidFill>
              </a:rPr>
              <a:t>[Jer. 23:3-4]</a:t>
            </a:r>
          </a:p>
          <a:p>
            <a:endParaRPr lang="en-US" sz="1600" dirty="0">
              <a:solidFill>
                <a:schemeClr val="tx2"/>
              </a:solidFill>
            </a:endParaRPr>
          </a:p>
          <a:p>
            <a:r>
              <a:rPr lang="en-US" sz="1800" i="1" dirty="0">
                <a:solidFill>
                  <a:schemeClr val="tx2"/>
                </a:solidFill>
              </a:rPr>
              <a:t>For thus </a:t>
            </a:r>
            <a:r>
              <a:rPr lang="en-US" sz="1800" i="1" dirty="0" err="1">
                <a:solidFill>
                  <a:schemeClr val="tx2"/>
                </a:solidFill>
              </a:rPr>
              <a:t>saith</a:t>
            </a:r>
            <a:r>
              <a:rPr lang="en-US" sz="1800" i="1" dirty="0">
                <a:solidFill>
                  <a:schemeClr val="tx2"/>
                </a:solidFill>
              </a:rPr>
              <a:t> the </a:t>
            </a:r>
            <a:r>
              <a:rPr lang="en-US" sz="1800" i="1" cap="small" dirty="0">
                <a:solidFill>
                  <a:schemeClr val="tx2"/>
                </a:solidFill>
              </a:rPr>
              <a:t>Lord</a:t>
            </a:r>
            <a:r>
              <a:rPr lang="en-US" sz="1800" i="1" dirty="0">
                <a:solidFill>
                  <a:schemeClr val="tx2"/>
                </a:solidFill>
              </a:rPr>
              <a:t>; Sing with gladness for Jacob, and shout among the chief of the nations: publish ye, praise ye, and say, O </a:t>
            </a:r>
            <a:r>
              <a:rPr lang="en-US" sz="1800" i="1" cap="small" dirty="0">
                <a:solidFill>
                  <a:schemeClr val="tx2"/>
                </a:solidFill>
              </a:rPr>
              <a:t>Lord</a:t>
            </a:r>
            <a:r>
              <a:rPr lang="en-US" sz="1800" i="1" dirty="0">
                <a:solidFill>
                  <a:schemeClr val="tx2"/>
                </a:solidFill>
              </a:rPr>
              <a:t>, save thy people</a:t>
            </a:r>
            <a:r>
              <a:rPr lang="en-US" sz="1800" i="1" u="sng" dirty="0">
                <a:solidFill>
                  <a:schemeClr val="tx2"/>
                </a:solidFill>
              </a:rPr>
              <a:t>, the remnant of Israel</a:t>
            </a:r>
            <a:r>
              <a:rPr lang="en-US" sz="1800" i="1" dirty="0">
                <a:solidFill>
                  <a:schemeClr val="tx2"/>
                </a:solidFill>
              </a:rPr>
              <a:t>.</a:t>
            </a:r>
            <a:endParaRPr lang="en-US" sz="1800" dirty="0">
              <a:solidFill>
                <a:schemeClr val="tx2"/>
              </a:solidFill>
            </a:endParaRPr>
          </a:p>
          <a:p>
            <a:r>
              <a:rPr lang="en-US" sz="1800" i="1" dirty="0">
                <a:solidFill>
                  <a:schemeClr val="tx2"/>
                </a:solidFill>
              </a:rPr>
              <a:t>Behold, I will bring them from the north country, and gather them from the coasts of the earth, and with them the blind and the lame, the woman with child and her that </a:t>
            </a:r>
            <a:r>
              <a:rPr lang="en-US" sz="1800" i="1" dirty="0" err="1">
                <a:solidFill>
                  <a:schemeClr val="tx2"/>
                </a:solidFill>
              </a:rPr>
              <a:t>travaileth</a:t>
            </a:r>
            <a:r>
              <a:rPr lang="en-US" sz="1800" i="1" dirty="0">
                <a:solidFill>
                  <a:schemeClr val="tx2"/>
                </a:solidFill>
              </a:rPr>
              <a:t> with child together: a great company shall return thither. </a:t>
            </a:r>
            <a:r>
              <a:rPr lang="en-US" sz="1600" dirty="0">
                <a:solidFill>
                  <a:schemeClr val="tx1"/>
                </a:solidFill>
              </a:rPr>
              <a:t>[Jer. 31:7-8]</a:t>
            </a:r>
            <a:endParaRPr lang="en-US" sz="1800" dirty="0">
              <a:solidFill>
                <a:srgbClr val="C00000"/>
              </a:solidFill>
            </a:endParaRPr>
          </a:p>
          <a:p>
            <a:endParaRPr lang="en-US" sz="2000" dirty="0"/>
          </a:p>
        </p:txBody>
      </p:sp>
    </p:spTree>
    <p:extLst>
      <p:ext uri="{BB962C8B-B14F-4D97-AF65-F5344CB8AC3E}">
        <p14:creationId xmlns:p14="http://schemas.microsoft.com/office/powerpoint/2010/main" val="658970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5201" y="903288"/>
            <a:ext cx="5575300" cy="1992312"/>
          </a:xfrm>
        </p:spPr>
        <p:txBody>
          <a:bodyPr/>
          <a:lstStyle/>
          <a:p>
            <a:pPr algn="ctr"/>
            <a:r>
              <a:rPr lang="en-US" dirty="0"/>
              <a:t>Jeremiah – </a:t>
            </a:r>
            <a:r>
              <a:rPr lang="en-US" sz="4000" dirty="0"/>
              <a:t>the Prophet and Man of God</a:t>
            </a:r>
          </a:p>
        </p:txBody>
      </p:sp>
      <p:sp>
        <p:nvSpPr>
          <p:cNvPr id="3" name="Subtitle 2"/>
          <p:cNvSpPr>
            <a:spLocks noGrp="1"/>
          </p:cNvSpPr>
          <p:nvPr>
            <p:ph type="subTitle" idx="1"/>
          </p:nvPr>
        </p:nvSpPr>
        <p:spPr>
          <a:xfrm>
            <a:off x="914400" y="3200400"/>
            <a:ext cx="5791200" cy="1146175"/>
          </a:xfrm>
        </p:spPr>
        <p:txBody>
          <a:bodyPr/>
          <a:lstStyle/>
          <a:p>
            <a:pPr algn="ctr"/>
            <a:r>
              <a:rPr lang="en-US" sz="3600" b="1" dirty="0">
                <a:solidFill>
                  <a:schemeClr val="tx1"/>
                </a:solidFill>
              </a:rPr>
              <a:t>His Friends and Enemies</a:t>
            </a:r>
            <a:endParaRPr lang="en-US" sz="3200" b="1" dirty="0">
              <a:solidFill>
                <a:schemeClr val="tx1"/>
              </a:solidFill>
            </a:endParaRPr>
          </a:p>
        </p:txBody>
      </p:sp>
    </p:spTree>
    <p:extLst>
      <p:ext uri="{BB962C8B-B14F-4D97-AF65-F5344CB8AC3E}">
        <p14:creationId xmlns:p14="http://schemas.microsoft.com/office/powerpoint/2010/main" val="1246539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Old Testament Prophetic Books </a:t>
            </a:r>
          </a:p>
        </p:txBody>
      </p:sp>
      <p:sp>
        <p:nvSpPr>
          <p:cNvPr id="4" name="Content Placeholder 3"/>
          <p:cNvSpPr>
            <a:spLocks noGrp="1"/>
          </p:cNvSpPr>
          <p:nvPr>
            <p:ph idx="1"/>
          </p:nvPr>
        </p:nvSpPr>
        <p:spPr>
          <a:xfrm>
            <a:off x="1196975" y="1600200"/>
            <a:ext cx="7874000" cy="4724400"/>
          </a:xfrm>
        </p:spPr>
        <p:txBody>
          <a:bodyPr/>
          <a:lstStyle/>
          <a:p>
            <a:r>
              <a:rPr lang="en-US" dirty="0"/>
              <a:t>	Isaiah		Jonah </a:t>
            </a:r>
          </a:p>
          <a:p>
            <a:r>
              <a:rPr lang="en-US" dirty="0"/>
              <a:t>	</a:t>
            </a:r>
            <a:r>
              <a:rPr lang="en-US" dirty="0">
                <a:solidFill>
                  <a:schemeClr val="tx1"/>
                </a:solidFill>
              </a:rPr>
              <a:t>Jeremiah</a:t>
            </a:r>
            <a:r>
              <a:rPr lang="en-US" dirty="0"/>
              <a:t>		Micah</a:t>
            </a:r>
          </a:p>
          <a:p>
            <a:r>
              <a:rPr lang="en-US" dirty="0"/>
              <a:t>	Ezekiel		Nahum</a:t>
            </a:r>
          </a:p>
          <a:p>
            <a:r>
              <a:rPr lang="en-US" dirty="0"/>
              <a:t>	Daniel		Habakkuk	</a:t>
            </a:r>
          </a:p>
          <a:p>
            <a:r>
              <a:rPr lang="en-US" dirty="0"/>
              <a:t>	Hosea		Zephaniah</a:t>
            </a:r>
          </a:p>
          <a:p>
            <a:r>
              <a:rPr lang="en-US" dirty="0"/>
              <a:t>	Joel			Haggai</a:t>
            </a:r>
          </a:p>
          <a:p>
            <a:r>
              <a:rPr lang="en-US" dirty="0"/>
              <a:t>	Amos		Zechariah</a:t>
            </a:r>
          </a:p>
          <a:p>
            <a:r>
              <a:rPr lang="en-US" dirty="0"/>
              <a:t>	Obadiah		Malachi</a:t>
            </a:r>
          </a:p>
          <a:p>
            <a:endParaRPr lang="en-US" dirty="0"/>
          </a:p>
          <a:p>
            <a:r>
              <a:rPr lang="en-US" dirty="0"/>
              <a:t>			</a:t>
            </a:r>
            <a:endParaRPr lang="en-US" sz="2400" dirty="0"/>
          </a:p>
        </p:txBody>
      </p:sp>
    </p:spTree>
    <p:extLst>
      <p:ext uri="{BB962C8B-B14F-4D97-AF65-F5344CB8AC3E}">
        <p14:creationId xmlns:p14="http://schemas.microsoft.com/office/powerpoint/2010/main" val="4137983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38991" y="270164"/>
            <a:ext cx="6019800" cy="1752600"/>
          </a:xfrm>
        </p:spPr>
        <p:txBody>
          <a:bodyPr>
            <a:normAutofit/>
          </a:bodyPr>
          <a:lstStyle/>
          <a:p>
            <a:pPr eaLnBrk="1" hangingPunct="1"/>
            <a:r>
              <a:rPr lang="en-US" sz="4000" b="1" dirty="0">
                <a:solidFill>
                  <a:schemeClr val="tx1"/>
                </a:solidFill>
              </a:rPr>
              <a:t>Jeremiah’s </a:t>
            </a:r>
            <a:r>
              <a:rPr lang="en-US" sz="4000" dirty="0">
                <a:solidFill>
                  <a:schemeClr val="tx1"/>
                </a:solidFill>
              </a:rPr>
              <a:t>Personal</a:t>
            </a:r>
            <a:r>
              <a:rPr lang="en-US" sz="4000" b="1" dirty="0">
                <a:solidFill>
                  <a:schemeClr val="tx1"/>
                </a:solidFill>
              </a:rPr>
              <a:t> Life </a:t>
            </a:r>
            <a:r>
              <a:rPr lang="en-US" b="1" dirty="0">
                <a:solidFill>
                  <a:schemeClr val="tx1"/>
                </a:solidFill>
              </a:rPr>
              <a:t>(</a:t>
            </a:r>
            <a:r>
              <a:rPr lang="en-US" dirty="0">
                <a:solidFill>
                  <a:schemeClr val="tx1"/>
                </a:solidFill>
              </a:rPr>
              <a:t>Chapter </a:t>
            </a:r>
            <a:r>
              <a:rPr lang="en-US" b="1" dirty="0">
                <a:solidFill>
                  <a:schemeClr val="tx1"/>
                </a:solidFill>
              </a:rPr>
              <a:t>16)</a:t>
            </a:r>
          </a:p>
        </p:txBody>
      </p:sp>
      <p:sp>
        <p:nvSpPr>
          <p:cNvPr id="4099" name="Rectangle 3"/>
          <p:cNvSpPr>
            <a:spLocks noGrp="1" noChangeArrowheads="1"/>
          </p:cNvSpPr>
          <p:nvPr>
            <p:ph type="body" idx="1"/>
          </p:nvPr>
        </p:nvSpPr>
        <p:spPr>
          <a:xfrm>
            <a:off x="304800" y="2057400"/>
            <a:ext cx="8534400" cy="2438400"/>
          </a:xfrm>
        </p:spPr>
        <p:txBody>
          <a:bodyPr>
            <a:normAutofit fontScale="92500"/>
          </a:bodyPr>
          <a:lstStyle/>
          <a:p>
            <a:pPr eaLnBrk="1" hangingPunct="1">
              <a:lnSpc>
                <a:spcPct val="90000"/>
              </a:lnSpc>
            </a:pPr>
            <a:r>
              <a:rPr lang="en-US" dirty="0">
                <a:solidFill>
                  <a:srgbClr val="0000CC"/>
                </a:solidFill>
              </a:rPr>
              <a:t>v</a:t>
            </a:r>
            <a:r>
              <a:rPr lang="en-US" b="1" dirty="0">
                <a:solidFill>
                  <a:srgbClr val="0000CC"/>
                </a:solidFill>
              </a:rPr>
              <a:t>.2</a:t>
            </a:r>
            <a:r>
              <a:rPr lang="en-US" dirty="0"/>
              <a:t>  </a:t>
            </a:r>
            <a:r>
              <a:rPr lang="en-US" b="1" dirty="0">
                <a:solidFill>
                  <a:srgbClr val="0000CC"/>
                </a:solidFill>
              </a:rPr>
              <a:t>No wife or kids: </a:t>
            </a:r>
            <a:r>
              <a:rPr lang="en-US" dirty="0"/>
              <a:t>not worth having a family now</a:t>
            </a:r>
          </a:p>
          <a:p>
            <a:pPr>
              <a:lnSpc>
                <a:spcPct val="90000"/>
              </a:lnSpc>
            </a:pPr>
            <a:r>
              <a:rPr lang="en-US" dirty="0">
                <a:solidFill>
                  <a:srgbClr val="0000CC"/>
                </a:solidFill>
              </a:rPr>
              <a:t>v.5 </a:t>
            </a:r>
            <a:r>
              <a:rPr lang="en-US" dirty="0"/>
              <a:t> </a:t>
            </a:r>
            <a:r>
              <a:rPr lang="en-US" dirty="0">
                <a:solidFill>
                  <a:srgbClr val="0000CC"/>
                </a:solidFill>
              </a:rPr>
              <a:t>No grieving at funerals: </a:t>
            </a:r>
            <a:r>
              <a:rPr lang="en-US" dirty="0"/>
              <a:t> God won’t grieve when the nation goes captive</a:t>
            </a:r>
          </a:p>
          <a:p>
            <a:pPr>
              <a:lnSpc>
                <a:spcPct val="90000"/>
              </a:lnSpc>
            </a:pPr>
            <a:r>
              <a:rPr lang="en-US" dirty="0">
                <a:solidFill>
                  <a:srgbClr val="0000CC"/>
                </a:solidFill>
              </a:rPr>
              <a:t>v.8</a:t>
            </a:r>
            <a:r>
              <a:rPr lang="en-US" dirty="0"/>
              <a:t>  </a:t>
            </a:r>
            <a:r>
              <a:rPr lang="en-US" dirty="0">
                <a:solidFill>
                  <a:srgbClr val="0000CC"/>
                </a:solidFill>
              </a:rPr>
              <a:t>No feasts:  </a:t>
            </a:r>
            <a:r>
              <a:rPr lang="en-US" dirty="0"/>
              <a:t>too many terrible events coming on the nation</a:t>
            </a:r>
          </a:p>
          <a:p>
            <a:pPr eaLnBrk="1" hangingPunct="1">
              <a:lnSpc>
                <a:spcPct val="90000"/>
              </a:lnSpc>
            </a:pPr>
            <a:endParaRPr lang="en-US" dirty="0">
              <a:solidFill>
                <a:srgbClr val="0000CC"/>
              </a:solidFill>
            </a:endParaRPr>
          </a:p>
        </p:txBody>
      </p:sp>
      <p:sp>
        <p:nvSpPr>
          <p:cNvPr id="4100" name="Text Box 5"/>
          <p:cNvSpPr txBox="1">
            <a:spLocks noChangeArrowheads="1"/>
          </p:cNvSpPr>
          <p:nvPr/>
        </p:nvSpPr>
        <p:spPr bwMode="auto">
          <a:xfrm>
            <a:off x="3733800" y="4572000"/>
            <a:ext cx="5105400" cy="1323439"/>
          </a:xfrm>
          <a:prstGeom prst="rect">
            <a:avLst/>
          </a:prstGeom>
          <a:noFill/>
          <a:ln w="9525">
            <a:noFill/>
            <a:miter lim="800000"/>
            <a:headEnd/>
            <a:tailEnd/>
          </a:ln>
        </p:spPr>
        <p:txBody>
          <a:bodyPr wrap="square">
            <a:spAutoFit/>
          </a:bodyPr>
          <a:lstStyle/>
          <a:p>
            <a:pPr algn="ctr">
              <a:spcBef>
                <a:spcPct val="50000"/>
              </a:spcBef>
            </a:pPr>
            <a:r>
              <a:rPr lang="en-US" sz="4000" b="1" dirty="0">
                <a:solidFill>
                  <a:srgbClr val="00B0F0"/>
                </a:solidFill>
              </a:rPr>
              <a:t>He lived God’s message!</a:t>
            </a:r>
          </a:p>
        </p:txBody>
      </p:sp>
      <p:pic>
        <p:nvPicPr>
          <p:cNvPr id="5" name="Picture 2" descr="https://encrypted-tbn0.google.com/images?q=tbn:ANd9GcREFtk8WPJC4mOp8hnZZD8dVN-kGL6-P75kcnja89DvRRr9oUt-pA"/>
          <p:cNvPicPr>
            <a:picLocks noChangeAspect="1" noChangeArrowheads="1"/>
          </p:cNvPicPr>
          <p:nvPr/>
        </p:nvPicPr>
        <p:blipFill>
          <a:blip r:embed="rId3" cstate="print"/>
          <a:srcRect t="31496"/>
          <a:stretch>
            <a:fillRect/>
          </a:stretch>
        </p:blipFill>
        <p:spPr bwMode="auto">
          <a:xfrm>
            <a:off x="6400800" y="152400"/>
            <a:ext cx="2495550" cy="1828800"/>
          </a:xfrm>
          <a:prstGeom prst="rect">
            <a:avLst/>
          </a:prstGeom>
          <a:noFill/>
        </p:spPr>
      </p:pic>
      <p:pic>
        <p:nvPicPr>
          <p:cNvPr id="56322" name="Picture 2" descr="https://encrypted-tbn1.google.com/images?q=tbn:ANd9GcQoXwJE1_6J6AUHdnqyd1kIODc3JtdLWs6M-JwsomTN88tQJ_Ds"/>
          <p:cNvPicPr>
            <a:picLocks noChangeAspect="1" noChangeArrowheads="1"/>
          </p:cNvPicPr>
          <p:nvPr/>
        </p:nvPicPr>
        <p:blipFill>
          <a:blip r:embed="rId4" cstate="print"/>
          <a:srcRect/>
          <a:stretch>
            <a:fillRect/>
          </a:stretch>
        </p:blipFill>
        <p:spPr bwMode="auto">
          <a:xfrm>
            <a:off x="762000" y="4495800"/>
            <a:ext cx="2895600" cy="2168906"/>
          </a:xfrm>
          <a:prstGeom prst="rect">
            <a:avLst/>
          </a:prstGeom>
          <a:noFill/>
        </p:spPr>
      </p:pic>
    </p:spTree>
    <p:extLst>
      <p:ext uri="{BB962C8B-B14F-4D97-AF65-F5344CB8AC3E}">
        <p14:creationId xmlns:p14="http://schemas.microsoft.com/office/powerpoint/2010/main" val="342576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09600" y="228600"/>
            <a:ext cx="4800600" cy="1295400"/>
          </a:xfrm>
        </p:spPr>
        <p:txBody>
          <a:bodyPr>
            <a:noAutofit/>
          </a:bodyPr>
          <a:lstStyle/>
          <a:p>
            <a:pPr>
              <a:lnSpc>
                <a:spcPts val="5000"/>
              </a:lnSpc>
            </a:pPr>
            <a:r>
              <a:rPr lang="en-US" b="1" dirty="0">
                <a:solidFill>
                  <a:schemeClr val="tx1"/>
                </a:solidFill>
              </a:rPr>
              <a:t>Jeremiah’s </a:t>
            </a:r>
            <a:r>
              <a:rPr lang="en-US" dirty="0">
                <a:solidFill>
                  <a:schemeClr val="tx1"/>
                </a:solidFill>
              </a:rPr>
              <a:t>M</a:t>
            </a:r>
            <a:r>
              <a:rPr lang="en-US" b="1" dirty="0">
                <a:solidFill>
                  <a:schemeClr val="tx1"/>
                </a:solidFill>
              </a:rPr>
              <a:t>essage</a:t>
            </a:r>
          </a:p>
        </p:txBody>
      </p:sp>
      <p:sp>
        <p:nvSpPr>
          <p:cNvPr id="36867" name="Content Placeholder 2"/>
          <p:cNvSpPr>
            <a:spLocks noGrp="1"/>
          </p:cNvSpPr>
          <p:nvPr>
            <p:ph idx="1"/>
          </p:nvPr>
        </p:nvSpPr>
        <p:spPr>
          <a:xfrm>
            <a:off x="304800" y="1524000"/>
            <a:ext cx="8610600" cy="990600"/>
          </a:xfrm>
        </p:spPr>
        <p:txBody>
          <a:bodyPr>
            <a:noAutofit/>
          </a:bodyPr>
          <a:lstStyle/>
          <a:p>
            <a:pPr marL="0" indent="0" algn="ctr">
              <a:buFontTx/>
              <a:buNone/>
            </a:pPr>
            <a:r>
              <a:rPr lang="en-US" sz="2800" b="1" dirty="0">
                <a:solidFill>
                  <a:srgbClr val="0000CC"/>
                </a:solidFill>
                <a:latin typeface="Comic Sans MS" pitchFamily="66" charset="0"/>
              </a:rPr>
              <a:t>Northern army is coming! Change before the judgment begins! Then it will be too late!</a:t>
            </a:r>
          </a:p>
        </p:txBody>
      </p:sp>
      <p:pic>
        <p:nvPicPr>
          <p:cNvPr id="36868" name="Picture 2" descr="https://encrypted-tbn1.google.com/images?q=tbn:ANd9GcSoEf2vsEAkgk09EAXk-68V-_LC-fmYQFx7M4bVr7NymJmI3K6isw"/>
          <p:cNvPicPr>
            <a:picLocks noChangeAspect="1" noChangeArrowheads="1"/>
          </p:cNvPicPr>
          <p:nvPr/>
        </p:nvPicPr>
        <p:blipFill>
          <a:blip r:embed="rId2" cstate="print"/>
          <a:srcRect t="4579" b="12993"/>
          <a:stretch>
            <a:fillRect/>
          </a:stretch>
        </p:blipFill>
        <p:spPr bwMode="auto">
          <a:xfrm>
            <a:off x="6019800" y="152400"/>
            <a:ext cx="2555520" cy="1371600"/>
          </a:xfrm>
          <a:prstGeom prst="rect">
            <a:avLst/>
          </a:prstGeom>
          <a:noFill/>
          <a:ln w="9525">
            <a:noFill/>
            <a:miter lim="800000"/>
            <a:headEnd/>
            <a:tailEnd/>
          </a:ln>
        </p:spPr>
      </p:pic>
      <p:sp>
        <p:nvSpPr>
          <p:cNvPr id="5" name="Content Placeholder 2"/>
          <p:cNvSpPr txBox="1">
            <a:spLocks/>
          </p:cNvSpPr>
          <p:nvPr/>
        </p:nvSpPr>
        <p:spPr bwMode="auto">
          <a:xfrm>
            <a:off x="1828800" y="4876800"/>
            <a:ext cx="7010400" cy="1600200"/>
          </a:xfrm>
          <a:prstGeom prst="rect">
            <a:avLst/>
          </a:prstGeom>
          <a:noFill/>
          <a:ln w="9525">
            <a:noFill/>
            <a:miter lim="800000"/>
            <a:headEnd/>
            <a:tailEnd/>
          </a:ln>
        </p:spPr>
        <p:txBody>
          <a:bodyPr/>
          <a:lstStyle/>
          <a:p>
            <a:pPr algn="ctr" eaLnBrk="0" hangingPunct="0">
              <a:spcBef>
                <a:spcPct val="20000"/>
              </a:spcBef>
              <a:defRPr/>
            </a:pPr>
            <a:r>
              <a:rPr lang="en-US" sz="2800" b="1" kern="0" dirty="0">
                <a:solidFill>
                  <a:srgbClr val="00B050"/>
                </a:solidFill>
                <a:latin typeface="Comic Sans MS" pitchFamily="66" charset="0"/>
                <a:cs typeface="+mn-cs"/>
              </a:rPr>
              <a:t>His message still applies to us today! Now is the time!  When Jesus returns it will be too late!</a:t>
            </a:r>
          </a:p>
        </p:txBody>
      </p:sp>
      <p:sp>
        <p:nvSpPr>
          <p:cNvPr id="7" name="Rectangle 3"/>
          <p:cNvSpPr txBox="1">
            <a:spLocks noChangeArrowheads="1"/>
          </p:cNvSpPr>
          <p:nvPr/>
        </p:nvSpPr>
        <p:spPr>
          <a:xfrm>
            <a:off x="1295400" y="2514600"/>
            <a:ext cx="6629400" cy="990600"/>
          </a:xfrm>
          <a:prstGeom prst="rect">
            <a:avLst/>
          </a:prstGeom>
        </p:spPr>
        <p:txBody>
          <a:bodyPr vert="horz" lIns="91440" tIns="45720" rIns="91440" bIns="45720" rtlCol="0">
            <a:noAutofit/>
          </a:bodyPr>
          <a:lstStyle/>
          <a:p>
            <a:pPr marR="0" lvl="0" algn="ctr" defTabSz="914400" rtl="0" eaLnBrk="1" fontAlgn="auto" latinLnBrk="0" hangingPunct="1">
              <a:lnSpc>
                <a:spcPct val="90000"/>
              </a:lnSpc>
              <a:spcBef>
                <a:spcPct val="20000"/>
              </a:spcBef>
              <a:spcAft>
                <a:spcPts val="0"/>
              </a:spcAft>
              <a:buClrTx/>
              <a:buSzTx/>
              <a:tabLst/>
              <a:defRPr/>
            </a:pPr>
            <a:r>
              <a:rPr lang="en-US" sz="2800" b="1" dirty="0">
                <a:solidFill>
                  <a:srgbClr val="00B0F0"/>
                </a:solidFill>
                <a:latin typeface="Comic Sans MS" pitchFamily="66" charset="0"/>
              </a:rPr>
              <a:t>Jeremiah began this message during Josiah’s reformation years!</a:t>
            </a:r>
          </a:p>
        </p:txBody>
      </p:sp>
      <p:sp>
        <p:nvSpPr>
          <p:cNvPr id="8" name="Content Placeholder 2"/>
          <p:cNvSpPr txBox="1">
            <a:spLocks/>
          </p:cNvSpPr>
          <p:nvPr/>
        </p:nvSpPr>
        <p:spPr>
          <a:xfrm>
            <a:off x="152400" y="3429000"/>
            <a:ext cx="8839200" cy="12954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omic Sans MS" pitchFamily="66" charset="0"/>
                <a:ea typeface="+mn-ea"/>
                <a:cs typeface="+mn-cs"/>
              </a:rPr>
              <a:t>Once the Babylonians arrived in 4</a:t>
            </a:r>
            <a:r>
              <a:rPr kumimoji="0" lang="en-US" sz="2800" b="1" i="0" u="none" strike="noStrike" kern="1200" cap="none" spc="0" normalizeH="0" baseline="30000" noProof="0" dirty="0">
                <a:ln>
                  <a:noFill/>
                </a:ln>
                <a:solidFill>
                  <a:srgbClr val="7030A0"/>
                </a:solidFill>
                <a:effectLst/>
                <a:uLnTx/>
                <a:uFillTx/>
                <a:latin typeface="Comic Sans MS" pitchFamily="66" charset="0"/>
                <a:ea typeface="+mn-ea"/>
                <a:cs typeface="+mn-cs"/>
              </a:rPr>
              <a:t>th </a:t>
            </a:r>
            <a:r>
              <a:rPr kumimoji="0" lang="en-US" sz="2800" b="1" i="0" u="none" strike="noStrike" kern="1200" cap="none" spc="0" normalizeH="0" noProof="0" dirty="0">
                <a:ln>
                  <a:noFill/>
                </a:ln>
                <a:solidFill>
                  <a:srgbClr val="7030A0"/>
                </a:solidFill>
                <a:effectLst/>
                <a:uLnTx/>
                <a:uFillTx/>
                <a:latin typeface="Comic Sans MS" pitchFamily="66" charset="0"/>
                <a:ea typeface="+mn-ea"/>
                <a:cs typeface="+mn-cs"/>
              </a:rPr>
              <a:t>year</a:t>
            </a:r>
            <a:r>
              <a:rPr kumimoji="0" lang="en-US" sz="2800" b="1" i="0" u="none" strike="noStrike" kern="1200" cap="none" spc="0" normalizeH="0" baseline="0" noProof="0" dirty="0">
                <a:ln>
                  <a:noFill/>
                </a:ln>
                <a:solidFill>
                  <a:srgbClr val="7030A0"/>
                </a:solidFill>
                <a:effectLst/>
                <a:uLnTx/>
                <a:uFillTx/>
                <a:latin typeface="Comic Sans MS" pitchFamily="66" charset="0"/>
                <a:ea typeface="+mn-ea"/>
                <a:cs typeface="+mn-cs"/>
              </a:rPr>
              <a:t> of Jehoiakim, Jeremiah was vindicated &amp; his message changed</a:t>
            </a:r>
            <a:r>
              <a:rPr kumimoji="0" lang="en-US" sz="2800" b="1" i="0" u="none" strike="noStrike" kern="1200" cap="none" spc="0" normalizeH="0" noProof="0" dirty="0">
                <a:ln>
                  <a:noFill/>
                </a:ln>
                <a:solidFill>
                  <a:srgbClr val="7030A0"/>
                </a:solidFill>
                <a:effectLst/>
                <a:uLnTx/>
                <a:uFillTx/>
                <a:latin typeface="Comic Sans MS" pitchFamily="66" charset="0"/>
                <a:ea typeface="+mn-ea"/>
                <a:cs typeface="+mn-cs"/>
              </a:rPr>
              <a:t> to: “surrender &amp; go to Babylon”</a:t>
            </a:r>
            <a:endParaRPr kumimoji="0" lang="en-US" sz="2800" b="1" i="0" u="none" strike="noStrike" kern="1200" cap="none" spc="0" normalizeH="0" baseline="0" noProof="0" dirty="0">
              <a:ln>
                <a:noFill/>
              </a:ln>
              <a:solidFill>
                <a:srgbClr val="7030A0"/>
              </a:solidFill>
              <a:effectLst/>
              <a:uLnTx/>
              <a:uFillTx/>
              <a:latin typeface="Comic Sans MS" pitchFamily="66" charset="0"/>
              <a:ea typeface="+mn-ea"/>
              <a:cs typeface="+mn-cs"/>
            </a:endParaRPr>
          </a:p>
        </p:txBody>
      </p:sp>
      <p:pic>
        <p:nvPicPr>
          <p:cNvPr id="20482" name="Picture 2" descr="https://encrypted-tbn1.google.com/images?q=tbn:ANd9GcTz7-kDXjnf-odgOIvj5MrbveLkie2OjB8X0_-J9UFQfYKBWspcjA"/>
          <p:cNvPicPr>
            <a:picLocks noChangeAspect="1" noChangeArrowheads="1"/>
          </p:cNvPicPr>
          <p:nvPr/>
        </p:nvPicPr>
        <p:blipFill>
          <a:blip r:embed="rId3" cstate="print"/>
          <a:srcRect/>
          <a:stretch>
            <a:fillRect/>
          </a:stretch>
        </p:blipFill>
        <p:spPr bwMode="auto">
          <a:xfrm>
            <a:off x="304800" y="4953000"/>
            <a:ext cx="1524000" cy="1524001"/>
          </a:xfrm>
          <a:prstGeom prst="rect">
            <a:avLst/>
          </a:prstGeom>
          <a:noFill/>
        </p:spPr>
      </p:pic>
    </p:spTree>
    <p:extLst>
      <p:ext uri="{BB962C8B-B14F-4D97-AF65-F5344CB8AC3E}">
        <p14:creationId xmlns:p14="http://schemas.microsoft.com/office/powerpoint/2010/main" val="380815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5"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85800" y="609600"/>
            <a:ext cx="5638800" cy="990600"/>
          </a:xfrm>
        </p:spPr>
        <p:txBody>
          <a:bodyPr>
            <a:noAutofit/>
          </a:bodyPr>
          <a:lstStyle/>
          <a:p>
            <a:r>
              <a:rPr lang="en-US" sz="3200" b="1" dirty="0"/>
              <a:t>Jeremiah had no credibility </a:t>
            </a:r>
            <a:br>
              <a:rPr lang="en-US" sz="3200" b="1" dirty="0"/>
            </a:br>
            <a:r>
              <a:rPr lang="en-US" sz="2800" dirty="0"/>
              <a:t>- </a:t>
            </a:r>
            <a:r>
              <a:rPr lang="en-US" sz="2800" b="1" dirty="0"/>
              <a:t>Chapter 1:13-17</a:t>
            </a:r>
            <a:endParaRPr lang="en-US" b="1" dirty="0"/>
          </a:p>
        </p:txBody>
      </p:sp>
      <p:sp>
        <p:nvSpPr>
          <p:cNvPr id="9219" name="Content Placeholder 2"/>
          <p:cNvSpPr>
            <a:spLocks noGrp="1"/>
          </p:cNvSpPr>
          <p:nvPr>
            <p:ph idx="1"/>
          </p:nvPr>
        </p:nvSpPr>
        <p:spPr>
          <a:xfrm>
            <a:off x="381000" y="1704109"/>
            <a:ext cx="8229600" cy="4114800"/>
          </a:xfrm>
        </p:spPr>
        <p:txBody>
          <a:bodyPr>
            <a:normAutofit lnSpcReduction="10000"/>
          </a:bodyPr>
          <a:lstStyle/>
          <a:p>
            <a:pPr marL="0" indent="169863">
              <a:buFontTx/>
              <a:buNone/>
            </a:pPr>
            <a:r>
              <a:rPr lang="en-US" sz="2000" dirty="0"/>
              <a:t>13  And the word of the LORD came to me the		 second time, saying, "What do you see?" And I 		said, said "I see a boiling pot, and </a:t>
            </a:r>
            <a:r>
              <a:rPr lang="en-US" sz="2000" b="1" i="1" dirty="0">
                <a:solidFill>
                  <a:srgbClr val="0000CC"/>
                </a:solidFill>
              </a:rPr>
              <a:t>it is facing away from the	 north.“    </a:t>
            </a:r>
            <a:r>
              <a:rPr lang="en-US" sz="2000" dirty="0"/>
              <a:t>[KJV error: </a:t>
            </a:r>
            <a:r>
              <a:rPr lang="en-US" sz="2000" i="1" dirty="0"/>
              <a:t>“toward the north”]</a:t>
            </a:r>
          </a:p>
          <a:p>
            <a:pPr marL="0" indent="169863">
              <a:buFontTx/>
              <a:buNone/>
            </a:pPr>
            <a:r>
              <a:rPr lang="en-US" sz="2000" dirty="0"/>
              <a:t>14  Then the LORD said to me: "</a:t>
            </a:r>
            <a:r>
              <a:rPr lang="en-US" sz="2000" b="1" i="1" dirty="0">
                <a:solidFill>
                  <a:srgbClr val="0000CC"/>
                </a:solidFill>
              </a:rPr>
              <a:t>Out of the north calamity shall break forth on all the inhabitants of the land.</a:t>
            </a:r>
          </a:p>
          <a:p>
            <a:pPr marL="0" indent="169863">
              <a:buFontTx/>
              <a:buNone/>
            </a:pPr>
            <a:r>
              <a:rPr lang="en-US" sz="2000" dirty="0"/>
              <a:t>15  For behold, I am calling all the families of the </a:t>
            </a:r>
            <a:r>
              <a:rPr lang="en-US" sz="2000" i="1" dirty="0">
                <a:solidFill>
                  <a:srgbClr val="0000CC"/>
                </a:solidFill>
              </a:rPr>
              <a:t>kingdoms of the north</a:t>
            </a:r>
            <a:r>
              <a:rPr lang="en-US" sz="2000" dirty="0"/>
              <a:t>," says the LORD; "They shall come and each one set his throne at the entrance of the gates of Jerusalem, against all its walls all around, and against all the cities of Judah.</a:t>
            </a:r>
          </a:p>
          <a:p>
            <a:pPr marL="0" indent="169863">
              <a:buFontTx/>
              <a:buNone/>
            </a:pPr>
            <a:r>
              <a:rPr lang="en-US" sz="2000" dirty="0"/>
              <a:t>16  I will utter My judgments against them concerning all their wickedness, because they have forsaken Me, burned incense to other gods, and worshiped the works of their own hands.</a:t>
            </a:r>
          </a:p>
        </p:txBody>
      </p:sp>
      <p:sp>
        <p:nvSpPr>
          <p:cNvPr id="4" name="Title 1"/>
          <p:cNvSpPr txBox="1">
            <a:spLocks/>
          </p:cNvSpPr>
          <p:nvPr/>
        </p:nvSpPr>
        <p:spPr bwMode="auto">
          <a:xfrm>
            <a:off x="381000" y="5638800"/>
            <a:ext cx="8458200" cy="838200"/>
          </a:xfrm>
          <a:prstGeom prst="rect">
            <a:avLst/>
          </a:prstGeom>
          <a:noFill/>
          <a:ln w="9525">
            <a:noFill/>
            <a:miter lim="800000"/>
            <a:headEnd/>
            <a:tailEnd/>
          </a:ln>
        </p:spPr>
        <p:txBody>
          <a:bodyPr anchor="ctr"/>
          <a:lstStyle/>
          <a:p>
            <a:pPr algn="ctr" eaLnBrk="0" hangingPunct="0">
              <a:defRPr/>
            </a:pPr>
            <a:r>
              <a:rPr lang="en-US" sz="2400" b="1" kern="0" dirty="0">
                <a:solidFill>
                  <a:srgbClr val="00B050"/>
                </a:solidFill>
                <a:latin typeface="Comic Sans MS" pitchFamily="66" charset="0"/>
              </a:rPr>
              <a:t>Egypt was the power of the day!  The people couldn’t see how a northern power would capture them.</a:t>
            </a:r>
            <a:endParaRPr lang="en-US" sz="2800" b="1" kern="0" dirty="0">
              <a:solidFill>
                <a:srgbClr val="00B050"/>
              </a:solidFill>
              <a:latin typeface="Comic Sans MS" pitchFamily="66" charset="0"/>
            </a:endParaRPr>
          </a:p>
        </p:txBody>
      </p:sp>
      <p:pic>
        <p:nvPicPr>
          <p:cNvPr id="2" name="Picture 1"/>
          <p:cNvPicPr>
            <a:picLocks noChangeAspect="1"/>
          </p:cNvPicPr>
          <p:nvPr/>
        </p:nvPicPr>
        <p:blipFill>
          <a:blip r:embed="rId2"/>
          <a:stretch>
            <a:fillRect/>
          </a:stretch>
        </p:blipFill>
        <p:spPr>
          <a:xfrm>
            <a:off x="6324600" y="-685800"/>
            <a:ext cx="2686050" cy="2962275"/>
          </a:xfrm>
          <a:prstGeom prst="rect">
            <a:avLst/>
          </a:prstGeom>
        </p:spPr>
      </p:pic>
    </p:spTree>
    <p:extLst>
      <p:ext uri="{BB962C8B-B14F-4D97-AF65-F5344CB8AC3E}">
        <p14:creationId xmlns:p14="http://schemas.microsoft.com/office/powerpoint/2010/main" val="2403710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199" y="609600"/>
            <a:ext cx="6996545" cy="914400"/>
          </a:xfrm>
        </p:spPr>
        <p:txBody>
          <a:bodyPr>
            <a:normAutofit fontScale="90000"/>
          </a:bodyPr>
          <a:lstStyle/>
          <a:p>
            <a:pPr eaLnBrk="1" hangingPunct="1"/>
            <a:r>
              <a:rPr lang="en-US" sz="4000" dirty="0">
                <a:solidFill>
                  <a:schemeClr val="tx1"/>
                </a:solidFill>
              </a:rPr>
              <a:t>Losing the will to keep going		- </a:t>
            </a:r>
            <a:r>
              <a:rPr lang="en-US" dirty="0">
                <a:solidFill>
                  <a:schemeClr val="tx1"/>
                </a:solidFill>
              </a:rPr>
              <a:t>Jeremiah Chapter 20</a:t>
            </a:r>
            <a:endParaRPr lang="en-US" sz="4000" b="1" dirty="0">
              <a:solidFill>
                <a:schemeClr val="tx1"/>
              </a:solidFill>
            </a:endParaRPr>
          </a:p>
        </p:txBody>
      </p:sp>
      <p:sp>
        <p:nvSpPr>
          <p:cNvPr id="4099" name="Rectangle 3"/>
          <p:cNvSpPr>
            <a:spLocks noGrp="1" noChangeArrowheads="1"/>
          </p:cNvSpPr>
          <p:nvPr>
            <p:ph type="body" idx="1"/>
          </p:nvPr>
        </p:nvSpPr>
        <p:spPr>
          <a:xfrm>
            <a:off x="457198" y="1752600"/>
            <a:ext cx="7772401" cy="3809999"/>
          </a:xfrm>
        </p:spPr>
        <p:txBody>
          <a:bodyPr>
            <a:normAutofit fontScale="92500" lnSpcReduction="10000"/>
          </a:bodyPr>
          <a:lstStyle/>
          <a:p>
            <a:pPr indent="-204788">
              <a:lnSpc>
                <a:spcPct val="90000"/>
              </a:lnSpc>
            </a:pPr>
            <a:r>
              <a:rPr lang="en-US" sz="2400" i="1" dirty="0">
                <a:solidFill>
                  <a:srgbClr val="C00000"/>
                </a:solidFill>
              </a:rPr>
              <a:t>O Lord, thou hast deceived me, and I was            deceived; thou art stronger than I, and hast        prevailed: I am in derision daily, every one           </a:t>
            </a:r>
            <a:r>
              <a:rPr lang="en-US" sz="2400" i="1" dirty="0" err="1">
                <a:solidFill>
                  <a:srgbClr val="C00000"/>
                </a:solidFill>
              </a:rPr>
              <a:t>mocketh</a:t>
            </a:r>
            <a:r>
              <a:rPr lang="en-US" sz="2400" i="1" dirty="0">
                <a:solidFill>
                  <a:srgbClr val="C00000"/>
                </a:solidFill>
              </a:rPr>
              <a:t> me. </a:t>
            </a:r>
            <a:r>
              <a:rPr lang="en-US" sz="2400" i="1" dirty="0">
                <a:solidFill>
                  <a:srgbClr val="C00000"/>
                </a:solidFill>
                <a:latin typeface="Helvetica Neue"/>
              </a:rPr>
              <a:t>For since I </a:t>
            </a:r>
            <a:r>
              <a:rPr lang="en-US" sz="2400" i="1" dirty="0" err="1">
                <a:solidFill>
                  <a:srgbClr val="C00000"/>
                </a:solidFill>
                <a:latin typeface="Helvetica Neue"/>
              </a:rPr>
              <a:t>spake</a:t>
            </a:r>
            <a:r>
              <a:rPr lang="en-US" sz="2400" i="1" dirty="0">
                <a:solidFill>
                  <a:srgbClr val="C00000"/>
                </a:solidFill>
                <a:latin typeface="Helvetica Neue"/>
              </a:rPr>
              <a:t>, I cried out, I cried violence and spoil; because the word of the </a:t>
            </a:r>
            <a:r>
              <a:rPr lang="en-US" sz="2400" i="1" cap="small" dirty="0">
                <a:solidFill>
                  <a:srgbClr val="C00000"/>
                </a:solidFill>
                <a:latin typeface="Helvetica Neue"/>
              </a:rPr>
              <a:t>Lord</a:t>
            </a:r>
            <a:r>
              <a:rPr lang="en-US" sz="2400" i="1" dirty="0">
                <a:solidFill>
                  <a:srgbClr val="C00000"/>
                </a:solidFill>
                <a:latin typeface="Helvetica Neue"/>
              </a:rPr>
              <a:t> was made a reproach unto me, and a derision, daily. </a:t>
            </a:r>
            <a:r>
              <a:rPr lang="en-US" sz="2400" dirty="0">
                <a:solidFill>
                  <a:srgbClr val="C00000"/>
                </a:solidFill>
                <a:latin typeface="Helvetica Neue"/>
              </a:rPr>
              <a:t>(vv. 7-8)</a:t>
            </a:r>
            <a:endParaRPr lang="en-US" sz="2400" i="1" dirty="0">
              <a:solidFill>
                <a:srgbClr val="C00000"/>
              </a:solidFill>
            </a:endParaRPr>
          </a:p>
          <a:p>
            <a:pPr indent="-204788">
              <a:lnSpc>
                <a:spcPct val="90000"/>
              </a:lnSpc>
            </a:pPr>
            <a:r>
              <a:rPr lang="en-US" sz="3000" dirty="0">
                <a:solidFill>
                  <a:schemeClr val="tx1"/>
                </a:solidFill>
              </a:rPr>
              <a:t>Jeremiah did not want to deliver his message any longer (20:9)</a:t>
            </a:r>
          </a:p>
          <a:p>
            <a:pPr>
              <a:lnSpc>
                <a:spcPct val="90000"/>
              </a:lnSpc>
            </a:pPr>
            <a:r>
              <a:rPr lang="en-US" sz="3000" dirty="0">
                <a:solidFill>
                  <a:schemeClr val="tx1"/>
                </a:solidFill>
              </a:rPr>
              <a:t>Became so discouraged he wished he was not born (20:14-18)</a:t>
            </a:r>
          </a:p>
          <a:p>
            <a:pPr eaLnBrk="1" hangingPunct="1">
              <a:lnSpc>
                <a:spcPct val="90000"/>
              </a:lnSpc>
            </a:pPr>
            <a:endParaRPr lang="en-US" sz="2600" dirty="0">
              <a:solidFill>
                <a:schemeClr val="tx1"/>
              </a:solidFill>
            </a:endParaRPr>
          </a:p>
          <a:p>
            <a:pPr eaLnBrk="1" hangingPunct="1">
              <a:lnSpc>
                <a:spcPct val="90000"/>
              </a:lnSpc>
            </a:pPr>
            <a:endParaRPr lang="en-US" dirty="0"/>
          </a:p>
        </p:txBody>
      </p:sp>
      <p:pic>
        <p:nvPicPr>
          <p:cNvPr id="99330" name="Picture 2" descr="https://encrypted-tbn0.google.com/images?q=tbn:ANd9GcREFtk8WPJC4mOp8hnZZD8dVN-kGL6-P75kcnja89DvRRr9oUt-pA"/>
          <p:cNvPicPr>
            <a:picLocks noChangeAspect="1" noChangeArrowheads="1"/>
          </p:cNvPicPr>
          <p:nvPr/>
        </p:nvPicPr>
        <p:blipFill>
          <a:blip r:embed="rId3" cstate="print"/>
          <a:srcRect/>
          <a:stretch>
            <a:fillRect/>
          </a:stretch>
        </p:blipFill>
        <p:spPr bwMode="auto">
          <a:xfrm>
            <a:off x="6858000" y="76200"/>
            <a:ext cx="2038350" cy="2419351"/>
          </a:xfrm>
          <a:prstGeom prst="rect">
            <a:avLst/>
          </a:prstGeom>
          <a:noFill/>
        </p:spPr>
      </p:pic>
    </p:spTree>
    <p:extLst>
      <p:ext uri="{BB962C8B-B14F-4D97-AF65-F5344CB8AC3E}">
        <p14:creationId xmlns:p14="http://schemas.microsoft.com/office/powerpoint/2010/main" val="76194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208" y="1676400"/>
            <a:ext cx="7799294"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Jeremiah 19:14-15; 20:1-2</a:t>
            </a:r>
          </a:p>
        </p:txBody>
      </p:sp>
    </p:spTree>
    <p:extLst>
      <p:ext uri="{BB962C8B-B14F-4D97-AF65-F5344CB8AC3E}">
        <p14:creationId xmlns:p14="http://schemas.microsoft.com/office/powerpoint/2010/main" val="2958176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The Persecutions of Jeremiah</a:t>
            </a:r>
            <a:br>
              <a:rPr lang="en-US" dirty="0"/>
            </a:br>
            <a:endParaRPr lang="en-US" dirty="0"/>
          </a:p>
        </p:txBody>
      </p:sp>
      <p:sp>
        <p:nvSpPr>
          <p:cNvPr id="3" name="Content Placeholder 2"/>
          <p:cNvSpPr>
            <a:spLocks noGrp="1"/>
          </p:cNvSpPr>
          <p:nvPr>
            <p:ph idx="1"/>
          </p:nvPr>
        </p:nvSpPr>
        <p:spPr/>
        <p:txBody>
          <a:bodyPr/>
          <a:lstStyle/>
          <a:p>
            <a:pPr lvl="0"/>
            <a:r>
              <a:rPr lang="en-US" dirty="0"/>
              <a:t>At the hand of:</a:t>
            </a:r>
          </a:p>
          <a:p>
            <a:pPr marL="342900" lvl="0" indent="-342900">
              <a:buFont typeface="Arial" panose="020B0604020202020204" pitchFamily="34" charset="0"/>
              <a:buChar char="•"/>
            </a:pPr>
            <a:r>
              <a:rPr lang="en-US" sz="2400" dirty="0">
                <a:solidFill>
                  <a:schemeClr val="tx2"/>
                </a:solidFill>
              </a:rPr>
              <a:t>His hometown ‘friends’ in </a:t>
            </a:r>
            <a:r>
              <a:rPr lang="en-US" sz="2400" dirty="0" err="1">
                <a:solidFill>
                  <a:schemeClr val="tx2"/>
                </a:solidFill>
              </a:rPr>
              <a:t>Anathoth</a:t>
            </a:r>
            <a:r>
              <a:rPr lang="en-US" sz="2400" dirty="0">
                <a:solidFill>
                  <a:schemeClr val="tx2"/>
                </a:solidFill>
              </a:rPr>
              <a:t> who</a:t>
            </a:r>
            <a:r>
              <a:rPr lang="en-US" sz="2400" dirty="0">
                <a:solidFill>
                  <a:schemeClr val="tx1"/>
                </a:solidFill>
              </a:rPr>
              <a:t> </a:t>
            </a:r>
            <a:r>
              <a:rPr lang="en-US" sz="2400" dirty="0">
                <a:solidFill>
                  <a:schemeClr val="tx2"/>
                </a:solidFill>
              </a:rPr>
              <a:t>plotted to kill him (11:18-23), </a:t>
            </a:r>
            <a:endParaRPr lang="en-US" sz="2400" dirty="0"/>
          </a:p>
          <a:p>
            <a:pPr marL="342900" lvl="0" indent="-342900">
              <a:buFont typeface="Arial" panose="020B0604020202020204" pitchFamily="34" charset="0"/>
              <a:buChar char="•"/>
            </a:pPr>
            <a:r>
              <a:rPr lang="en-US" sz="2400" dirty="0">
                <a:solidFill>
                  <a:schemeClr val="tx2"/>
                </a:solidFill>
              </a:rPr>
              <a:t>The priests and prophets (26:8-9), </a:t>
            </a:r>
          </a:p>
          <a:p>
            <a:pPr marL="342900" lvl="0" indent="-342900">
              <a:buFont typeface="Arial" panose="020B0604020202020204" pitchFamily="34" charset="0"/>
              <a:buChar char="•"/>
            </a:pPr>
            <a:r>
              <a:rPr lang="en-US" sz="2400" dirty="0">
                <a:solidFill>
                  <a:schemeClr val="tx2"/>
                </a:solidFill>
              </a:rPr>
              <a:t>The princes and civil leaders (36:19, 26; 38:4), </a:t>
            </a:r>
          </a:p>
          <a:p>
            <a:pPr marL="342900" lvl="0" indent="-342900">
              <a:buFont typeface="Arial" panose="020B0604020202020204" pitchFamily="34" charset="0"/>
              <a:buChar char="•"/>
            </a:pPr>
            <a:r>
              <a:rPr lang="en-US" sz="2400" dirty="0">
                <a:solidFill>
                  <a:schemeClr val="tx2"/>
                </a:solidFill>
              </a:rPr>
              <a:t>And even his family (12:6)</a:t>
            </a:r>
          </a:p>
        </p:txBody>
      </p:sp>
    </p:spTree>
    <p:extLst>
      <p:ext uri="{BB962C8B-B14F-4D97-AF65-F5344CB8AC3E}">
        <p14:creationId xmlns:p14="http://schemas.microsoft.com/office/powerpoint/2010/main" val="319186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a:p>
        </p:txBody>
      </p:sp>
      <p:pic>
        <p:nvPicPr>
          <p:cNvPr id="7172" name="Picture 4" descr="Jeremiah's Family Tree (no notes)"/>
          <p:cNvPicPr>
            <a:picLocks noChangeAspect="1" noChangeArrowheads="1"/>
          </p:cNvPicPr>
          <p:nvPr/>
        </p:nvPicPr>
        <p:blipFill>
          <a:blip r:embed="rId2" cstate="print"/>
          <a:srcRect/>
          <a:stretch>
            <a:fillRect/>
          </a:stretch>
        </p:blipFill>
        <p:spPr bwMode="auto">
          <a:xfrm>
            <a:off x="0" y="156028"/>
            <a:ext cx="9144000" cy="5248275"/>
          </a:xfrm>
          <a:prstGeom prst="rect">
            <a:avLst/>
          </a:prstGeom>
          <a:noFill/>
          <a:ln w="9525">
            <a:noFill/>
            <a:miter lim="800000"/>
            <a:headEnd/>
            <a:tailEnd/>
          </a:ln>
        </p:spPr>
      </p:pic>
      <p:sp>
        <p:nvSpPr>
          <p:cNvPr id="22533" name="Oval 5"/>
          <p:cNvSpPr>
            <a:spLocks noChangeArrowheads="1"/>
          </p:cNvSpPr>
          <p:nvPr/>
        </p:nvSpPr>
        <p:spPr bwMode="auto">
          <a:xfrm>
            <a:off x="1066800" y="2667000"/>
            <a:ext cx="1143000" cy="762000"/>
          </a:xfrm>
          <a:prstGeom prst="ellipse">
            <a:avLst/>
          </a:prstGeom>
          <a:noFill/>
          <a:ln w="57150">
            <a:solidFill>
              <a:srgbClr val="FF3300"/>
            </a:solidFill>
            <a:round/>
            <a:headEnd/>
            <a:tailEnd/>
          </a:ln>
        </p:spPr>
        <p:txBody>
          <a:bodyPr wrap="none" anchor="ctr"/>
          <a:lstStyle/>
          <a:p>
            <a:endParaRPr lang="en-US">
              <a:solidFill>
                <a:prstClr val="black"/>
              </a:solidFill>
            </a:endParaRPr>
          </a:p>
        </p:txBody>
      </p:sp>
      <p:sp>
        <p:nvSpPr>
          <p:cNvPr id="6" name="Rectangle 2"/>
          <p:cNvSpPr txBox="1">
            <a:spLocks noChangeArrowheads="1"/>
          </p:cNvSpPr>
          <p:nvPr/>
        </p:nvSpPr>
        <p:spPr bwMode="auto">
          <a:xfrm>
            <a:off x="228600" y="0"/>
            <a:ext cx="8610600" cy="838200"/>
          </a:xfrm>
          <a:prstGeom prst="rect">
            <a:avLst/>
          </a:prstGeom>
          <a:solidFill>
            <a:schemeClr val="bg1"/>
          </a:solidFill>
          <a:ln w="9525">
            <a:noFill/>
            <a:miter lim="800000"/>
            <a:headEnd/>
            <a:tailEnd/>
          </a:ln>
        </p:spPr>
        <p:txBody>
          <a:bodyPr anchor="ctr"/>
          <a:lstStyle/>
          <a:p>
            <a:pPr algn="ctr">
              <a:defRPr/>
            </a:pPr>
            <a:r>
              <a:rPr lang="en-US" sz="3600" b="1" kern="0" dirty="0">
                <a:latin typeface="+mj-lt"/>
              </a:rPr>
              <a:t>The Family Tree of Jeremiah</a:t>
            </a:r>
            <a:endParaRPr lang="en-US" sz="3600" b="1" kern="0" dirty="0">
              <a:solidFill>
                <a:srgbClr val="0000CC"/>
              </a:solidFill>
              <a:latin typeface="Comic Sans MS" pitchFamily="66" charset="0"/>
            </a:endParaRPr>
          </a:p>
        </p:txBody>
      </p:sp>
      <p:sp>
        <p:nvSpPr>
          <p:cNvPr id="8" name="Content Placeholder 2"/>
          <p:cNvSpPr txBox="1">
            <a:spLocks/>
          </p:cNvSpPr>
          <p:nvPr/>
        </p:nvSpPr>
        <p:spPr bwMode="auto">
          <a:xfrm>
            <a:off x="2057400" y="4953000"/>
            <a:ext cx="6248400" cy="1600200"/>
          </a:xfrm>
          <a:prstGeom prst="rect">
            <a:avLst/>
          </a:prstGeom>
          <a:noFill/>
          <a:ln w="9525">
            <a:noFill/>
            <a:miter lim="800000"/>
            <a:headEnd/>
            <a:tailEnd/>
          </a:ln>
        </p:spPr>
        <p:txBody>
          <a:bodyPr/>
          <a:lstStyle/>
          <a:p>
            <a:pPr algn="ctr" eaLnBrk="0" hangingPunct="0">
              <a:spcBef>
                <a:spcPct val="20000"/>
              </a:spcBef>
              <a:defRPr/>
            </a:pPr>
            <a:r>
              <a:rPr lang="en-US" sz="2800" b="1" kern="0" dirty="0">
                <a:solidFill>
                  <a:srgbClr val="00B050"/>
                </a:solidFill>
                <a:latin typeface="Comic Sans MS" pitchFamily="66" charset="0"/>
              </a:rPr>
              <a:t>Many of Jeremiah’s contemporary family members rejected his prophecies</a:t>
            </a:r>
          </a:p>
        </p:txBody>
      </p:sp>
      <p:sp>
        <p:nvSpPr>
          <p:cNvPr id="10" name="Rounded Rectangle 9"/>
          <p:cNvSpPr/>
          <p:nvPr/>
        </p:nvSpPr>
        <p:spPr>
          <a:xfrm>
            <a:off x="5105400" y="2895600"/>
            <a:ext cx="838200"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le 10"/>
          <p:cNvSpPr/>
          <p:nvPr/>
        </p:nvSpPr>
        <p:spPr>
          <a:xfrm>
            <a:off x="5867400" y="2895600"/>
            <a:ext cx="1066800"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a:off x="76200" y="2895600"/>
            <a:ext cx="1066800"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2109787" y="2890836"/>
            <a:ext cx="1066800"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a:off x="76200" y="3475038"/>
            <a:ext cx="1066800"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a:off x="3988593" y="2890836"/>
            <a:ext cx="1066800"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898314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0" fill="hold"/>
                                        <p:tgtEl>
                                          <p:spTgt spid="13"/>
                                        </p:tgtEl>
                                        <p:attrNameLst>
                                          <p:attrName>ppt_w</p:attrName>
                                        </p:attrNameLst>
                                      </p:cBhvr>
                                      <p:tavLst>
                                        <p:tav tm="0" fmla="#ppt_w*sin(2.5*pi*$)">
                                          <p:val>
                                            <p:fltVal val="0"/>
                                          </p:val>
                                        </p:tav>
                                        <p:tav tm="100000">
                                          <p:val>
                                            <p:fltVal val="1"/>
                                          </p:val>
                                        </p:tav>
                                      </p:tavLst>
                                    </p:anim>
                                    <p:anim calcmode="lin" valueType="num">
                                      <p:cBhvr>
                                        <p:cTn id="8" dur="5000" fill="hold"/>
                                        <p:tgtEl>
                                          <p:spTgt spid="13"/>
                                        </p:tgtEl>
                                        <p:attrNameLst>
                                          <p:attrName>ppt_h</p:attrName>
                                        </p:attrNameLst>
                                      </p:cBhvr>
                                      <p:tavLst>
                                        <p:tav tm="0">
                                          <p:val>
                                            <p:strVal val="#ppt_h"/>
                                          </p:val>
                                        </p:tav>
                                        <p:tav tm="100000">
                                          <p:val>
                                            <p:strVal val="#ppt_h"/>
                                          </p:val>
                                        </p:tav>
                                      </p:tavLst>
                                    </p:anim>
                                  </p:childTnLst>
                                </p:cTn>
                              </p:par>
                              <p:par>
                                <p:cTn id="9" presetID="19" presetClass="entr" presetSubtype="1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0" fill="hold"/>
                                        <p:tgtEl>
                                          <p:spTgt spid="12"/>
                                        </p:tgtEl>
                                        <p:attrNameLst>
                                          <p:attrName>ppt_w</p:attrName>
                                        </p:attrNameLst>
                                      </p:cBhvr>
                                      <p:tavLst>
                                        <p:tav tm="0" fmla="#ppt_w*sin(2.5*pi*$)">
                                          <p:val>
                                            <p:fltVal val="0"/>
                                          </p:val>
                                        </p:tav>
                                        <p:tav tm="100000">
                                          <p:val>
                                            <p:fltVal val="1"/>
                                          </p:val>
                                        </p:tav>
                                      </p:tavLst>
                                    </p:anim>
                                    <p:anim calcmode="lin" valueType="num">
                                      <p:cBhvr>
                                        <p:cTn id="12" dur="5000" fill="hold"/>
                                        <p:tgtEl>
                                          <p:spTgt spid="12"/>
                                        </p:tgtEl>
                                        <p:attrNameLst>
                                          <p:attrName>ppt_h</p:attrName>
                                        </p:attrNameLst>
                                      </p:cBhvr>
                                      <p:tavLst>
                                        <p:tav tm="0">
                                          <p:val>
                                            <p:strVal val="#ppt_h"/>
                                          </p:val>
                                        </p:tav>
                                        <p:tav tm="100000">
                                          <p:val>
                                            <p:strVal val="#ppt_h"/>
                                          </p:val>
                                        </p:tav>
                                      </p:tavLst>
                                    </p:anim>
                                  </p:childTnLst>
                                </p:cTn>
                              </p:par>
                              <p:par>
                                <p:cTn id="13" presetID="19"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0" fill="hold"/>
                                        <p:tgtEl>
                                          <p:spTgt spid="10"/>
                                        </p:tgtEl>
                                        <p:attrNameLst>
                                          <p:attrName>ppt_w</p:attrName>
                                        </p:attrNameLst>
                                      </p:cBhvr>
                                      <p:tavLst>
                                        <p:tav tm="0" fmla="#ppt_w*sin(2.5*pi*$)">
                                          <p:val>
                                            <p:fltVal val="0"/>
                                          </p:val>
                                        </p:tav>
                                        <p:tav tm="100000">
                                          <p:val>
                                            <p:fltVal val="1"/>
                                          </p:val>
                                        </p:tav>
                                      </p:tavLst>
                                    </p:anim>
                                    <p:anim calcmode="lin" valueType="num">
                                      <p:cBhvr>
                                        <p:cTn id="16" dur="5000" fill="hold"/>
                                        <p:tgtEl>
                                          <p:spTgt spid="10"/>
                                        </p:tgtEl>
                                        <p:attrNameLst>
                                          <p:attrName>ppt_h</p:attrName>
                                        </p:attrNameLst>
                                      </p:cBhvr>
                                      <p:tavLst>
                                        <p:tav tm="0">
                                          <p:val>
                                            <p:strVal val="#ppt_h"/>
                                          </p:val>
                                        </p:tav>
                                        <p:tav tm="100000">
                                          <p:val>
                                            <p:strVal val="#ppt_h"/>
                                          </p:val>
                                        </p:tav>
                                      </p:tavLst>
                                    </p:anim>
                                  </p:childTnLst>
                                </p:cTn>
                              </p:par>
                              <p:par>
                                <p:cTn id="17" presetID="19"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0" fill="hold"/>
                                        <p:tgtEl>
                                          <p:spTgt spid="11"/>
                                        </p:tgtEl>
                                        <p:attrNameLst>
                                          <p:attrName>ppt_w</p:attrName>
                                        </p:attrNameLst>
                                      </p:cBhvr>
                                      <p:tavLst>
                                        <p:tav tm="0" fmla="#ppt_w*sin(2.5*pi*$)">
                                          <p:val>
                                            <p:fltVal val="0"/>
                                          </p:val>
                                        </p:tav>
                                        <p:tav tm="100000">
                                          <p:val>
                                            <p:fltVal val="1"/>
                                          </p:val>
                                        </p:tav>
                                      </p:tavLst>
                                    </p:anim>
                                    <p:anim calcmode="lin" valueType="num">
                                      <p:cBhvr>
                                        <p:cTn id="20" dur="5000" fill="hold"/>
                                        <p:tgtEl>
                                          <p:spTgt spid="11"/>
                                        </p:tgtEl>
                                        <p:attrNameLst>
                                          <p:attrName>ppt_h</p:attrName>
                                        </p:attrNameLst>
                                      </p:cBhvr>
                                      <p:tavLst>
                                        <p:tav tm="0">
                                          <p:val>
                                            <p:strVal val="#ppt_h"/>
                                          </p:val>
                                        </p:tav>
                                        <p:tav tm="100000">
                                          <p:val>
                                            <p:strVal val="#ppt_h"/>
                                          </p:val>
                                        </p:tav>
                                      </p:tavLst>
                                    </p:anim>
                                  </p:childTnLst>
                                </p:cTn>
                              </p:par>
                              <p:par>
                                <p:cTn id="21" presetID="19" presetClass="entr" presetSubtype="1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0" fill="hold"/>
                                        <p:tgtEl>
                                          <p:spTgt spid="14"/>
                                        </p:tgtEl>
                                        <p:attrNameLst>
                                          <p:attrName>ppt_w</p:attrName>
                                        </p:attrNameLst>
                                      </p:cBhvr>
                                      <p:tavLst>
                                        <p:tav tm="0" fmla="#ppt_w*sin(2.5*pi*$)">
                                          <p:val>
                                            <p:fltVal val="0"/>
                                          </p:val>
                                        </p:tav>
                                        <p:tav tm="100000">
                                          <p:val>
                                            <p:fltVal val="1"/>
                                          </p:val>
                                        </p:tav>
                                      </p:tavLst>
                                    </p:anim>
                                    <p:anim calcmode="lin" valueType="num">
                                      <p:cBhvr>
                                        <p:cTn id="24" dur="5000" fill="hold"/>
                                        <p:tgtEl>
                                          <p:spTgt spid="14"/>
                                        </p:tgtEl>
                                        <p:attrNameLst>
                                          <p:attrName>ppt_h</p:attrName>
                                        </p:attrNameLst>
                                      </p:cBhvr>
                                      <p:tavLst>
                                        <p:tav tm="0">
                                          <p:val>
                                            <p:strVal val="#ppt_h"/>
                                          </p:val>
                                        </p:tav>
                                        <p:tav tm="100000">
                                          <p:val>
                                            <p:strVal val="#ppt_h"/>
                                          </p:val>
                                        </p:tav>
                                      </p:tavLst>
                                    </p:anim>
                                  </p:childTnLst>
                                </p:cTn>
                              </p:par>
                              <p:par>
                                <p:cTn id="25" presetID="19" presetClass="entr" presetSubtype="1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0" fill="hold"/>
                                        <p:tgtEl>
                                          <p:spTgt spid="15"/>
                                        </p:tgtEl>
                                        <p:attrNameLst>
                                          <p:attrName>ppt_w</p:attrName>
                                        </p:attrNameLst>
                                      </p:cBhvr>
                                      <p:tavLst>
                                        <p:tav tm="0" fmla="#ppt_w*sin(2.5*pi*$)">
                                          <p:val>
                                            <p:fltVal val="0"/>
                                          </p:val>
                                        </p:tav>
                                        <p:tav tm="100000">
                                          <p:val>
                                            <p:fltVal val="1"/>
                                          </p:val>
                                        </p:tav>
                                      </p:tavLst>
                                    </p:anim>
                                    <p:anim calcmode="lin" valueType="num">
                                      <p:cBhvr>
                                        <p:cTn id="28" dur="5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Sufferings of Jeremiah and Jesus</a:t>
            </a:r>
          </a:p>
        </p:txBody>
      </p:sp>
      <p:sp>
        <p:nvSpPr>
          <p:cNvPr id="3" name="Text Placeholder 2"/>
          <p:cNvSpPr>
            <a:spLocks noGrp="1"/>
          </p:cNvSpPr>
          <p:nvPr>
            <p:ph type="body" idx="1"/>
          </p:nvPr>
        </p:nvSpPr>
        <p:spPr>
          <a:xfrm>
            <a:off x="4648200" y="1524000"/>
            <a:ext cx="2286000" cy="639762"/>
          </a:xfrm>
        </p:spPr>
        <p:txBody>
          <a:bodyPr/>
          <a:lstStyle/>
          <a:p>
            <a:r>
              <a:rPr lang="en-US" sz="2000" dirty="0"/>
              <a:t>			</a:t>
            </a:r>
            <a:r>
              <a:rPr lang="en-US" sz="2000" u="sng" dirty="0">
                <a:solidFill>
                  <a:schemeClr val="tx2"/>
                </a:solidFill>
              </a:rPr>
              <a:t>Jeremiah</a:t>
            </a:r>
          </a:p>
        </p:txBody>
      </p:sp>
      <p:sp>
        <p:nvSpPr>
          <p:cNvPr id="4" name="Content Placeholder 3"/>
          <p:cNvSpPr>
            <a:spLocks noGrp="1"/>
          </p:cNvSpPr>
          <p:nvPr>
            <p:ph sz="half" idx="2"/>
          </p:nvPr>
        </p:nvSpPr>
        <p:spPr>
          <a:xfrm>
            <a:off x="457200" y="2174875"/>
            <a:ext cx="6248400" cy="3951288"/>
          </a:xfrm>
        </p:spPr>
        <p:txBody>
          <a:bodyPr/>
          <a:lstStyle/>
          <a:p>
            <a:r>
              <a:rPr lang="en-US" sz="2000" dirty="0">
                <a:solidFill>
                  <a:schemeClr val="tx2"/>
                </a:solidFill>
              </a:rPr>
              <a:t>Hated by the religious world		        </a:t>
            </a:r>
            <a:r>
              <a:rPr lang="en-US" sz="1800" dirty="0">
                <a:solidFill>
                  <a:srgbClr val="0070C0"/>
                </a:solidFill>
              </a:rPr>
              <a:t>26:7-8</a:t>
            </a:r>
            <a:endParaRPr lang="en-US" sz="1800" dirty="0">
              <a:solidFill>
                <a:schemeClr val="tx2"/>
              </a:solidFill>
            </a:endParaRPr>
          </a:p>
          <a:p>
            <a:r>
              <a:rPr lang="en-US" sz="2000" dirty="0">
                <a:solidFill>
                  <a:schemeClr val="tx2"/>
                </a:solidFill>
              </a:rPr>
              <a:t>Plotted against by citizens of their own      </a:t>
            </a:r>
            <a:r>
              <a:rPr lang="en-US" sz="1800" dirty="0">
                <a:solidFill>
                  <a:srgbClr val="0070C0"/>
                </a:solidFill>
              </a:rPr>
              <a:t>11:21</a:t>
            </a:r>
            <a:r>
              <a:rPr lang="en-US" sz="2000" dirty="0">
                <a:solidFill>
                  <a:schemeClr val="tx2"/>
                </a:solidFill>
              </a:rPr>
              <a:t>			        hometowns</a:t>
            </a:r>
          </a:p>
          <a:p>
            <a:r>
              <a:rPr lang="en-US" sz="2000" dirty="0">
                <a:solidFill>
                  <a:schemeClr val="tx2"/>
                </a:solidFill>
              </a:rPr>
              <a:t>Castigated by his own brethren	        </a:t>
            </a:r>
            <a:r>
              <a:rPr lang="en-US" sz="1800" dirty="0">
                <a:solidFill>
                  <a:srgbClr val="0070C0"/>
                </a:solidFill>
              </a:rPr>
              <a:t>12:6</a:t>
            </a:r>
          </a:p>
          <a:p>
            <a:r>
              <a:rPr lang="en-US" sz="2000" dirty="0">
                <a:solidFill>
                  <a:schemeClr val="tx2"/>
                </a:solidFill>
              </a:rPr>
              <a:t>Denounced by synagogue leaders	        </a:t>
            </a:r>
            <a:r>
              <a:rPr lang="en-US" sz="1800" dirty="0">
                <a:solidFill>
                  <a:srgbClr val="0070C0"/>
                </a:solidFill>
              </a:rPr>
              <a:t>20:1-2</a:t>
            </a:r>
            <a:endParaRPr lang="en-US" sz="1800" dirty="0">
              <a:solidFill>
                <a:schemeClr val="tx2"/>
              </a:solidFill>
            </a:endParaRPr>
          </a:p>
          <a:p>
            <a:r>
              <a:rPr lang="en-US" sz="2000" dirty="0">
                <a:solidFill>
                  <a:schemeClr val="tx2"/>
                </a:solidFill>
              </a:rPr>
              <a:t>Wept over the city of Jerusalem	        </a:t>
            </a:r>
            <a:r>
              <a:rPr lang="en-US" sz="1800" dirty="0">
                <a:solidFill>
                  <a:srgbClr val="0070C0"/>
                </a:solidFill>
              </a:rPr>
              <a:t>9:1</a:t>
            </a:r>
          </a:p>
          <a:p>
            <a:r>
              <a:rPr lang="en-US" sz="2000" dirty="0">
                <a:solidFill>
                  <a:schemeClr val="tx2"/>
                </a:solidFill>
              </a:rPr>
              <a:t>Falsely accused and beaten		        </a:t>
            </a:r>
            <a:r>
              <a:rPr lang="en-US" sz="1800" dirty="0">
                <a:solidFill>
                  <a:srgbClr val="0070C0"/>
                </a:solidFill>
              </a:rPr>
              <a:t>37:12-15</a:t>
            </a:r>
            <a:r>
              <a:rPr lang="en-US" sz="2000" dirty="0">
                <a:solidFill>
                  <a:schemeClr val="tx2"/>
                </a:solidFill>
              </a:rPr>
              <a:t>	</a:t>
            </a:r>
          </a:p>
        </p:txBody>
      </p:sp>
      <p:sp>
        <p:nvSpPr>
          <p:cNvPr id="5" name="Text Placeholder 4"/>
          <p:cNvSpPr>
            <a:spLocks noGrp="1"/>
          </p:cNvSpPr>
          <p:nvPr>
            <p:ph type="body" sz="quarter" idx="3"/>
          </p:nvPr>
        </p:nvSpPr>
        <p:spPr>
          <a:xfrm>
            <a:off x="7162800" y="1524000"/>
            <a:ext cx="1295400" cy="639762"/>
          </a:xfrm>
        </p:spPr>
        <p:txBody>
          <a:bodyPr/>
          <a:lstStyle/>
          <a:p>
            <a:r>
              <a:rPr lang="en-US" sz="2000" u="sng" dirty="0">
                <a:solidFill>
                  <a:schemeClr val="tx2"/>
                </a:solidFill>
              </a:rPr>
              <a:t>Jesus</a:t>
            </a:r>
          </a:p>
        </p:txBody>
      </p:sp>
      <p:sp>
        <p:nvSpPr>
          <p:cNvPr id="6" name="Content Placeholder 5"/>
          <p:cNvSpPr>
            <a:spLocks noGrp="1"/>
          </p:cNvSpPr>
          <p:nvPr>
            <p:ph sz="quarter" idx="4"/>
          </p:nvPr>
        </p:nvSpPr>
        <p:spPr>
          <a:xfrm>
            <a:off x="6858000" y="2174875"/>
            <a:ext cx="2057400" cy="3951288"/>
          </a:xfrm>
        </p:spPr>
        <p:txBody>
          <a:bodyPr/>
          <a:lstStyle/>
          <a:p>
            <a:r>
              <a:rPr lang="en-US" sz="1800" dirty="0">
                <a:solidFill>
                  <a:srgbClr val="0070C0"/>
                </a:solidFill>
              </a:rPr>
              <a:t>Jn. 11:47-53</a:t>
            </a:r>
          </a:p>
          <a:p>
            <a:r>
              <a:rPr lang="en-US" sz="1800" dirty="0" err="1">
                <a:solidFill>
                  <a:srgbClr val="0070C0"/>
                </a:solidFill>
              </a:rPr>
              <a:t>Lk</a:t>
            </a:r>
            <a:r>
              <a:rPr lang="en-US" sz="1800" dirty="0">
                <a:solidFill>
                  <a:srgbClr val="0070C0"/>
                </a:solidFill>
              </a:rPr>
              <a:t>. 4:28-30</a:t>
            </a:r>
          </a:p>
          <a:p>
            <a:r>
              <a:rPr lang="en-US" sz="1800" dirty="0">
                <a:solidFill>
                  <a:srgbClr val="0070C0"/>
                </a:solidFill>
              </a:rPr>
              <a:t>                      </a:t>
            </a:r>
          </a:p>
          <a:p>
            <a:r>
              <a:rPr lang="en-US" sz="1800" dirty="0">
                <a:solidFill>
                  <a:srgbClr val="0070C0"/>
                </a:solidFill>
              </a:rPr>
              <a:t>Jn. 7:3-5</a:t>
            </a:r>
          </a:p>
          <a:p>
            <a:r>
              <a:rPr lang="en-US" sz="1800" dirty="0">
                <a:solidFill>
                  <a:srgbClr val="0070C0"/>
                </a:solidFill>
              </a:rPr>
              <a:t>Jn. 18:13,24</a:t>
            </a:r>
          </a:p>
          <a:p>
            <a:r>
              <a:rPr lang="en-US" sz="1800" dirty="0" err="1">
                <a:solidFill>
                  <a:srgbClr val="0070C0"/>
                </a:solidFill>
              </a:rPr>
              <a:t>Lk</a:t>
            </a:r>
            <a:r>
              <a:rPr lang="en-US" sz="1800" dirty="0">
                <a:solidFill>
                  <a:srgbClr val="0070C0"/>
                </a:solidFill>
              </a:rPr>
              <a:t>. 19:41</a:t>
            </a:r>
          </a:p>
          <a:p>
            <a:r>
              <a:rPr lang="en-US" sz="1800" dirty="0">
                <a:solidFill>
                  <a:srgbClr val="0070C0"/>
                </a:solidFill>
              </a:rPr>
              <a:t>Matt. 26:61;	    Matt. 27:26</a:t>
            </a:r>
            <a:r>
              <a:rPr lang="en-US" sz="2000" dirty="0">
                <a:solidFill>
                  <a:srgbClr val="0070C0"/>
                </a:solidFill>
              </a:rPr>
              <a:t>	</a:t>
            </a:r>
          </a:p>
        </p:txBody>
      </p:sp>
    </p:spTree>
    <p:extLst>
      <p:ext uri="{BB962C8B-B14F-4D97-AF65-F5344CB8AC3E}">
        <p14:creationId xmlns:p14="http://schemas.microsoft.com/office/powerpoint/2010/main" val="1471692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5105400" cy="957263"/>
          </a:xfrm>
        </p:spPr>
        <p:txBody>
          <a:bodyPr/>
          <a:lstStyle/>
          <a:p>
            <a:pPr lvl="0"/>
            <a:r>
              <a:rPr lang="en-US" sz="3200" dirty="0"/>
              <a:t>Motivation to Keep Going</a:t>
            </a:r>
            <a:br>
              <a:rPr lang="en-US" sz="3200" dirty="0"/>
            </a:br>
            <a:endParaRPr lang="en-US" sz="3200" dirty="0"/>
          </a:p>
        </p:txBody>
      </p:sp>
      <p:sp>
        <p:nvSpPr>
          <p:cNvPr id="3" name="Content Placeholder 2"/>
          <p:cNvSpPr>
            <a:spLocks noGrp="1"/>
          </p:cNvSpPr>
          <p:nvPr>
            <p:ph idx="1"/>
          </p:nvPr>
        </p:nvSpPr>
        <p:spPr>
          <a:xfrm>
            <a:off x="990600" y="2133600"/>
            <a:ext cx="7874000" cy="4525963"/>
          </a:xfrm>
        </p:spPr>
        <p:txBody>
          <a:bodyPr/>
          <a:lstStyle/>
          <a:p>
            <a:r>
              <a:rPr lang="en-US" sz="2400" i="1" dirty="0">
                <a:solidFill>
                  <a:srgbClr val="C00000"/>
                </a:solidFill>
              </a:rPr>
              <a:t>For I reckon that the sufferings of 		         this present time are not worthy to be compared         with the glory which shall be revealed in us.” </a:t>
            </a:r>
            <a:r>
              <a:rPr lang="en-US" sz="2000" dirty="0">
                <a:solidFill>
                  <a:schemeClr val="tx1"/>
                </a:solidFill>
              </a:rPr>
              <a:t>						       Rom. 8:18</a:t>
            </a:r>
          </a:p>
          <a:p>
            <a:endParaRPr lang="en-US" sz="2000" dirty="0">
              <a:solidFill>
                <a:schemeClr val="tx1"/>
              </a:solidFill>
            </a:endParaRPr>
          </a:p>
          <a:p>
            <a:r>
              <a:rPr lang="en-US" sz="2400" i="1" dirty="0">
                <a:solidFill>
                  <a:srgbClr val="C00000"/>
                </a:solidFill>
              </a:rPr>
              <a:t>Then I said, I will not make mention of him, nor speak any more in his name. But his word was in mine heart as a burning fire shut up in my bones, and I was weary with forbearing, and I could not stay.</a:t>
            </a:r>
            <a:r>
              <a:rPr lang="en-US" sz="2400" dirty="0"/>
              <a:t> </a:t>
            </a:r>
            <a:r>
              <a:rPr lang="en-US" sz="2000" dirty="0">
                <a:solidFill>
                  <a:schemeClr val="tx1"/>
                </a:solidFill>
              </a:rPr>
              <a:t>Jer. 20:9</a:t>
            </a:r>
          </a:p>
          <a:p>
            <a:endParaRPr lang="en-US" sz="2400"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609600"/>
            <a:ext cx="2438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72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Reactions to Jeremiah’s Message </a:t>
            </a:r>
            <a:br>
              <a:rPr lang="en-US" dirty="0"/>
            </a:br>
            <a:endParaRPr lang="en-US" dirty="0"/>
          </a:p>
        </p:txBody>
      </p:sp>
      <p:sp>
        <p:nvSpPr>
          <p:cNvPr id="3" name="Content Placeholder 2"/>
          <p:cNvSpPr>
            <a:spLocks noGrp="1"/>
          </p:cNvSpPr>
          <p:nvPr>
            <p:ph idx="1"/>
          </p:nvPr>
        </p:nvSpPr>
        <p:spPr/>
        <p:txBody>
          <a:bodyPr/>
          <a:lstStyle/>
          <a:p>
            <a:pPr marL="342900" lvl="0" indent="-342900">
              <a:buFont typeface="Arial" panose="020B0604020202020204" pitchFamily="34" charset="0"/>
              <a:buChar char="•"/>
            </a:pPr>
            <a:r>
              <a:rPr lang="en-US" sz="2400" dirty="0">
                <a:solidFill>
                  <a:srgbClr val="0070C0"/>
                </a:solidFill>
              </a:rPr>
              <a:t>Typical of human nature</a:t>
            </a:r>
          </a:p>
          <a:p>
            <a:pPr marL="752475" lvl="1" indent="-342900">
              <a:buFont typeface="Arial" panose="020B0604020202020204" pitchFamily="34" charset="0"/>
              <a:buChar char="•"/>
            </a:pPr>
            <a:r>
              <a:rPr lang="en-US" sz="2000" b="1" dirty="0">
                <a:solidFill>
                  <a:schemeClr val="tx1"/>
                </a:solidFill>
              </a:rPr>
              <a:t>Self-preservation through retaliation;</a:t>
            </a:r>
          </a:p>
          <a:p>
            <a:pPr marL="752475" lvl="1" indent="-342900">
              <a:buFont typeface="Arial" panose="020B0604020202020204" pitchFamily="34" charset="0"/>
              <a:buChar char="•"/>
            </a:pPr>
            <a:r>
              <a:rPr lang="en-US" sz="2000" b="1" dirty="0">
                <a:solidFill>
                  <a:schemeClr val="tx1"/>
                </a:solidFill>
              </a:rPr>
              <a:t>Blind vindictiveness and;</a:t>
            </a:r>
          </a:p>
          <a:p>
            <a:pPr marL="752475" lvl="1" indent="-342900">
              <a:buFont typeface="Arial" panose="020B0604020202020204" pitchFamily="34" charset="0"/>
              <a:buChar char="•"/>
            </a:pPr>
            <a:r>
              <a:rPr lang="en-US" sz="2000" b="1" dirty="0">
                <a:solidFill>
                  <a:schemeClr val="tx1"/>
                </a:solidFill>
              </a:rPr>
              <a:t>Humiliation of their opponent</a:t>
            </a:r>
          </a:p>
          <a:p>
            <a:pPr marL="752475" lvl="1" indent="-342900">
              <a:buFont typeface="Arial" panose="020B0604020202020204" pitchFamily="34" charset="0"/>
              <a:buChar char="•"/>
            </a:pPr>
            <a:endParaRPr lang="en-US" sz="2000" dirty="0"/>
          </a:p>
          <a:p>
            <a:r>
              <a:rPr lang="en-US" sz="2400" dirty="0">
                <a:solidFill>
                  <a:srgbClr val="00B050"/>
                </a:solidFill>
              </a:rPr>
              <a:t>Matthew 10:17-20</a:t>
            </a:r>
          </a:p>
          <a:p>
            <a:pPr lvl="0"/>
            <a:r>
              <a:rPr lang="en-US" sz="2000" i="1" dirty="0">
                <a:solidFill>
                  <a:srgbClr val="C00000"/>
                </a:solidFill>
              </a:rPr>
              <a:t>A prophet is not without honor, save in his own country and in his own house</a:t>
            </a:r>
            <a:r>
              <a:rPr lang="en-US" sz="2000" dirty="0">
                <a:solidFill>
                  <a:srgbClr val="C00000"/>
                </a:solidFill>
              </a:rPr>
              <a:t> </a:t>
            </a:r>
            <a:r>
              <a:rPr lang="en-US" sz="1800" dirty="0">
                <a:solidFill>
                  <a:schemeClr val="tx1"/>
                </a:solidFill>
              </a:rPr>
              <a:t>[Matt. 13:57].</a:t>
            </a:r>
          </a:p>
          <a:p>
            <a:endParaRPr lang="en-US" sz="2400" dirty="0">
              <a:solidFill>
                <a:schemeClr val="tx2"/>
              </a:solidFill>
            </a:endParaRPr>
          </a:p>
        </p:txBody>
      </p:sp>
    </p:spTree>
    <p:extLst>
      <p:ext uri="{BB962C8B-B14F-4D97-AF65-F5344CB8AC3E}">
        <p14:creationId xmlns:p14="http://schemas.microsoft.com/office/powerpoint/2010/main" val="32186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Jeremiah’s Background	</a:t>
            </a:r>
          </a:p>
        </p:txBody>
      </p:sp>
      <p:sp>
        <p:nvSpPr>
          <p:cNvPr id="3" name="Content Placeholder 2"/>
          <p:cNvSpPr>
            <a:spLocks noGrp="1"/>
          </p:cNvSpPr>
          <p:nvPr>
            <p:ph idx="1"/>
          </p:nvPr>
        </p:nvSpPr>
        <p:spPr/>
        <p:txBody>
          <a:bodyPr/>
          <a:lstStyle/>
          <a:p>
            <a:r>
              <a:rPr lang="en-US" dirty="0"/>
              <a:t>Time of Birth - ~650 BC</a:t>
            </a:r>
          </a:p>
          <a:p>
            <a:pPr lvl="1"/>
            <a:r>
              <a:rPr lang="en-US" dirty="0"/>
              <a:t>Dark Days of reign of </a:t>
            </a:r>
            <a:r>
              <a:rPr lang="en-US" dirty="0" err="1"/>
              <a:t>Mannasseh</a:t>
            </a:r>
            <a:r>
              <a:rPr lang="en-US" dirty="0"/>
              <a:t> </a:t>
            </a:r>
          </a:p>
          <a:p>
            <a:r>
              <a:rPr lang="en-US" dirty="0"/>
              <a:t>Place of Birth – </a:t>
            </a:r>
            <a:r>
              <a:rPr lang="en-US" dirty="0" err="1"/>
              <a:t>Anathoth</a:t>
            </a:r>
            <a:endParaRPr lang="en-US" dirty="0"/>
          </a:p>
          <a:p>
            <a:pPr lvl="1"/>
            <a:r>
              <a:rPr lang="en-US" dirty="0"/>
              <a:t>2.5 miles NE of Jerusalem</a:t>
            </a:r>
          </a:p>
          <a:p>
            <a:pPr lvl="1"/>
            <a:r>
              <a:rPr lang="en-US" dirty="0"/>
              <a:t>A town of the Levites</a:t>
            </a:r>
          </a:p>
          <a:p>
            <a:r>
              <a:rPr lang="en-US" dirty="0"/>
              <a:t>Father – </a:t>
            </a:r>
            <a:r>
              <a:rPr lang="en-US" dirty="0" err="1"/>
              <a:t>Hilkiah</a:t>
            </a:r>
            <a:endParaRPr lang="en-US" dirty="0"/>
          </a:p>
          <a:p>
            <a:pPr lvl="1"/>
            <a:r>
              <a:rPr lang="en-US" dirty="0"/>
              <a:t>Was he the high priest at the time?</a:t>
            </a:r>
          </a:p>
          <a:p>
            <a:pPr lvl="1"/>
            <a:r>
              <a:rPr lang="en-US" dirty="0" err="1"/>
              <a:t>Abiathar</a:t>
            </a:r>
            <a:r>
              <a:rPr lang="en-US" dirty="0"/>
              <a:t> was also from </a:t>
            </a:r>
            <a:r>
              <a:rPr lang="en-US" dirty="0" err="1"/>
              <a:t>Anathoth</a:t>
            </a:r>
            <a:endParaRPr lang="en-US" dirty="0"/>
          </a:p>
        </p:txBody>
      </p:sp>
    </p:spTree>
    <p:extLst>
      <p:ext uri="{BB962C8B-B14F-4D97-AF65-F5344CB8AC3E}">
        <p14:creationId xmlns:p14="http://schemas.microsoft.com/office/powerpoint/2010/main" val="157929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br>
              <a:rPr lang="en-US" sz="3200" i="1" dirty="0"/>
            </a:br>
            <a:r>
              <a:rPr lang="en-US" sz="3200" i="1" dirty="0"/>
              <a:t>Beware of your “friends”; do not trust your brothers</a:t>
            </a:r>
            <a:br>
              <a:rPr lang="en-US" dirty="0"/>
            </a:br>
            <a:endParaRPr lang="en-US" dirty="0"/>
          </a:p>
        </p:txBody>
      </p:sp>
      <p:sp>
        <p:nvSpPr>
          <p:cNvPr id="3" name="Content Placeholder 2"/>
          <p:cNvSpPr>
            <a:spLocks noGrp="1"/>
          </p:cNvSpPr>
          <p:nvPr>
            <p:ph idx="1"/>
          </p:nvPr>
        </p:nvSpPr>
        <p:spPr>
          <a:xfrm>
            <a:off x="1143000" y="1676400"/>
            <a:ext cx="7874000" cy="4525963"/>
          </a:xfrm>
        </p:spPr>
        <p:txBody>
          <a:bodyPr/>
          <a:lstStyle/>
          <a:p>
            <a:pPr lvl="0"/>
            <a:r>
              <a:rPr lang="en-US" sz="2000" i="1" dirty="0">
                <a:solidFill>
                  <a:srgbClr val="C00000"/>
                </a:solidFill>
              </a:rPr>
              <a:t>Beware of your friends; do not trust your brothers…You live in the midst of deception…; </a:t>
            </a:r>
            <a:r>
              <a:rPr lang="en-US" sz="2000" dirty="0">
                <a:solidFill>
                  <a:srgbClr val="C00000"/>
                </a:solidFill>
              </a:rPr>
              <a:t>because</a:t>
            </a:r>
            <a:r>
              <a:rPr lang="en-US" sz="2000" i="1" dirty="0">
                <a:solidFill>
                  <a:srgbClr val="C00000"/>
                </a:solidFill>
              </a:rPr>
              <a:t> in their deceit they refuse to acknowledge Me, declares the LORD </a:t>
            </a:r>
            <a:r>
              <a:rPr lang="en-US" sz="1800" dirty="0">
                <a:solidFill>
                  <a:schemeClr val="tx1"/>
                </a:solidFill>
              </a:rPr>
              <a:t>[Jer. 9:4-6, NIV]. </a:t>
            </a:r>
          </a:p>
          <a:p>
            <a:pPr lvl="0"/>
            <a:endParaRPr lang="en-US" sz="1800" dirty="0">
              <a:solidFill>
                <a:schemeClr val="tx1"/>
              </a:solidFill>
            </a:endParaRPr>
          </a:p>
          <a:p>
            <a:r>
              <a:rPr lang="en-US" sz="2000" i="1" dirty="0">
                <a:solidFill>
                  <a:srgbClr val="C00000"/>
                </a:solidFill>
              </a:rPr>
              <a:t>Then said they, Come and let us devise devices against Jeremiah; for the law shall not perish from the priest, nor counsel from the wise, nor the word from the prophet. Come, and let us smite him with the tongue, and let us not give heed to any of his words.</a:t>
            </a:r>
            <a:r>
              <a:rPr lang="en-US" sz="2000" dirty="0">
                <a:solidFill>
                  <a:srgbClr val="C00000"/>
                </a:solidFill>
              </a:rPr>
              <a:t> </a:t>
            </a:r>
            <a:r>
              <a:rPr lang="en-US" sz="1800" dirty="0">
                <a:solidFill>
                  <a:schemeClr val="tx1"/>
                </a:solidFill>
              </a:rPr>
              <a:t>[Jer. 18:18]</a:t>
            </a:r>
          </a:p>
          <a:p>
            <a:pPr lvl="0"/>
            <a:endParaRPr lang="en-US" sz="2000" dirty="0">
              <a:solidFill>
                <a:schemeClr val="tx1"/>
              </a:solidFill>
            </a:endParaRPr>
          </a:p>
          <a:p>
            <a:endParaRPr lang="en-US" sz="2000" dirty="0"/>
          </a:p>
        </p:txBody>
      </p:sp>
    </p:spTree>
    <p:extLst>
      <p:ext uri="{BB962C8B-B14F-4D97-AF65-F5344CB8AC3E}">
        <p14:creationId xmlns:p14="http://schemas.microsoft.com/office/powerpoint/2010/main" val="283750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br>
              <a:rPr lang="en-US" sz="3200" dirty="0"/>
            </a:br>
            <a:r>
              <a:rPr lang="en-US" sz="3200" dirty="0"/>
              <a:t>The Process of Ruining Someone’s Reputation</a:t>
            </a:r>
            <a:br>
              <a:rPr lang="en-US" dirty="0"/>
            </a:br>
            <a:endParaRPr lang="en-US" dirty="0"/>
          </a:p>
        </p:txBody>
      </p:sp>
      <p:sp>
        <p:nvSpPr>
          <p:cNvPr id="3" name="Content Placeholder 2"/>
          <p:cNvSpPr>
            <a:spLocks noGrp="1"/>
          </p:cNvSpPr>
          <p:nvPr>
            <p:ph idx="1"/>
          </p:nvPr>
        </p:nvSpPr>
        <p:spPr>
          <a:xfrm>
            <a:off x="1143000" y="1752600"/>
            <a:ext cx="7874000" cy="4525963"/>
          </a:xfrm>
        </p:spPr>
        <p:txBody>
          <a:bodyPr/>
          <a:lstStyle/>
          <a:p>
            <a:pPr marL="457200" lvl="0" indent="-457200">
              <a:buFont typeface="+mj-lt"/>
              <a:buAutoNum type="arabicPeriod"/>
            </a:pPr>
            <a:r>
              <a:rPr lang="en-US" sz="2000" dirty="0">
                <a:solidFill>
                  <a:schemeClr val="tx2"/>
                </a:solidFill>
              </a:rPr>
              <a:t>Mud-slinging</a:t>
            </a:r>
            <a:r>
              <a:rPr lang="en-US" sz="2000" dirty="0"/>
              <a:t> 							</a:t>
            </a:r>
            <a:r>
              <a:rPr lang="en-US" sz="1800" i="1" dirty="0">
                <a:solidFill>
                  <a:srgbClr val="C00000"/>
                </a:solidFill>
              </a:rPr>
              <a:t>For I heard the defaming of many, fear on every side </a:t>
            </a:r>
            <a:r>
              <a:rPr lang="en-US" sz="1600" dirty="0">
                <a:solidFill>
                  <a:schemeClr val="tx1"/>
                </a:solidFill>
              </a:rPr>
              <a:t>[20:10]</a:t>
            </a:r>
            <a:endParaRPr lang="en-US" sz="2000" dirty="0"/>
          </a:p>
          <a:p>
            <a:pPr marL="457200" lvl="0" indent="-457200">
              <a:buFont typeface="+mj-lt"/>
              <a:buAutoNum type="arabicPeriod"/>
            </a:pPr>
            <a:r>
              <a:rPr lang="en-US" sz="2000" dirty="0">
                <a:solidFill>
                  <a:schemeClr val="tx2"/>
                </a:solidFill>
              </a:rPr>
              <a:t>Whispering phase and peer-group pressure </a:t>
            </a:r>
          </a:p>
          <a:p>
            <a:pPr lvl="0"/>
            <a:r>
              <a:rPr lang="en-US" sz="1800" i="1" dirty="0">
                <a:solidFill>
                  <a:srgbClr val="C00000"/>
                </a:solidFill>
              </a:rPr>
              <a:t>	Your brothers, your own family – even they have betrayed 	you; they have raised a loud cry against you. </a:t>
            </a:r>
            <a:r>
              <a:rPr lang="en-US" sz="1600" dirty="0">
                <a:solidFill>
                  <a:schemeClr val="tx1"/>
                </a:solidFill>
              </a:rPr>
              <a:t>[12:6 NIV]</a:t>
            </a:r>
          </a:p>
          <a:p>
            <a:pPr marL="457200" lvl="0" indent="-457200">
              <a:buAutoNum type="arabicPeriod" startAt="3"/>
            </a:pPr>
            <a:r>
              <a:rPr lang="en-US" sz="2000" dirty="0">
                <a:solidFill>
                  <a:schemeClr val="tx2"/>
                </a:solidFill>
              </a:rPr>
              <a:t>More serious threats - verbal and even physical abuse 								</a:t>
            </a:r>
            <a:r>
              <a:rPr lang="en-US" sz="1600" dirty="0">
                <a:solidFill>
                  <a:schemeClr val="tx1"/>
                </a:solidFill>
              </a:rPr>
              <a:t>[18:18]</a:t>
            </a:r>
          </a:p>
          <a:p>
            <a:pPr lvl="0"/>
            <a:r>
              <a:rPr lang="en-US" sz="2000" dirty="0">
                <a:solidFill>
                  <a:schemeClr val="tx2"/>
                </a:solidFill>
              </a:rPr>
              <a:t>4.    Most extreme situations incarceration or even        	extermination </a:t>
            </a:r>
            <a:r>
              <a:rPr lang="en-US" sz="1600" dirty="0">
                <a:solidFill>
                  <a:schemeClr val="tx1"/>
                </a:solidFill>
              </a:rPr>
              <a:t>[32:1-5; 11:21]</a:t>
            </a:r>
          </a:p>
          <a:p>
            <a:endParaRPr lang="en-US" sz="2000" dirty="0"/>
          </a:p>
        </p:txBody>
      </p:sp>
    </p:spTree>
    <p:extLst>
      <p:ext uri="{BB962C8B-B14F-4D97-AF65-F5344CB8AC3E}">
        <p14:creationId xmlns:p14="http://schemas.microsoft.com/office/powerpoint/2010/main" val="2083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42291" y="933882"/>
            <a:ext cx="7874000" cy="957263"/>
          </a:xfrm>
        </p:spPr>
        <p:txBody>
          <a:bodyPr/>
          <a:lstStyle/>
          <a:p>
            <a:pPr lvl="0"/>
            <a:r>
              <a:rPr lang="en-US" dirty="0"/>
              <a:t>Josiah and His </a:t>
            </a:r>
            <a:br>
              <a:rPr lang="en-US" dirty="0"/>
            </a:br>
            <a:r>
              <a:rPr lang="en-US" dirty="0"/>
              <a:t>Prodigal Son</a:t>
            </a:r>
            <a:br>
              <a:rPr lang="en-US" dirty="0"/>
            </a:br>
            <a:endParaRPr lang="en-US" dirty="0"/>
          </a:p>
        </p:txBody>
      </p:sp>
      <p:sp>
        <p:nvSpPr>
          <p:cNvPr id="6" name="Content Placeholder 5"/>
          <p:cNvSpPr>
            <a:spLocks noGrp="1"/>
          </p:cNvSpPr>
          <p:nvPr>
            <p:ph idx="1"/>
          </p:nvPr>
        </p:nvSpPr>
        <p:spPr>
          <a:xfrm>
            <a:off x="990600" y="1905000"/>
            <a:ext cx="7874000" cy="4525963"/>
          </a:xfrm>
        </p:spPr>
        <p:txBody>
          <a:bodyPr/>
          <a:lstStyle/>
          <a:p>
            <a:pPr lvl="0"/>
            <a:r>
              <a:rPr lang="en-US" sz="2000" i="1" dirty="0">
                <a:solidFill>
                  <a:srgbClr val="C00000"/>
                </a:solidFill>
              </a:rPr>
              <a:t>Neither before nor after Josiah was there 			    a king like him who turned to the LORD as 			  he did – with all his heart…soul and…			    strength. 		  </a:t>
            </a:r>
            <a:r>
              <a:rPr lang="en-US" sz="1800" dirty="0">
                <a:solidFill>
                  <a:schemeClr val="tx1"/>
                </a:solidFill>
              </a:rPr>
              <a:t>2 Kg. 23:25 NIV</a:t>
            </a:r>
          </a:p>
          <a:p>
            <a:pPr lvl="0"/>
            <a:r>
              <a:rPr lang="en-US" sz="2000" i="1" dirty="0">
                <a:solidFill>
                  <a:srgbClr val="C00000"/>
                </a:solidFill>
              </a:rPr>
              <a:t>…did what was right and just</a:t>
            </a:r>
            <a:r>
              <a:rPr lang="en-US" sz="1800" dirty="0"/>
              <a:t> </a:t>
            </a:r>
            <a:r>
              <a:rPr lang="en-US" sz="1800" dirty="0">
                <a:solidFill>
                  <a:schemeClr val="tx2"/>
                </a:solidFill>
              </a:rPr>
              <a:t>and</a:t>
            </a:r>
            <a:r>
              <a:rPr lang="en-US" sz="1800" dirty="0"/>
              <a:t> </a:t>
            </a:r>
            <a:r>
              <a:rPr lang="en-US" sz="1800" i="1" dirty="0">
                <a:solidFill>
                  <a:srgbClr val="C00000"/>
                </a:solidFill>
              </a:rPr>
              <a:t>defended the cause of the poor and needy</a:t>
            </a:r>
            <a:r>
              <a:rPr lang="en-US" sz="1800" dirty="0"/>
              <a:t> </a:t>
            </a:r>
            <a:r>
              <a:rPr lang="en-US" sz="1800" dirty="0">
                <a:solidFill>
                  <a:schemeClr val="tx1"/>
                </a:solidFill>
              </a:rPr>
              <a:t>Jer. 22:15,16, NIV</a:t>
            </a:r>
          </a:p>
          <a:p>
            <a:endParaRPr lang="en-US" sz="2400" dirty="0">
              <a:solidFill>
                <a:schemeClr val="tx2"/>
              </a:solidFill>
            </a:endParaRPr>
          </a:p>
          <a:p>
            <a:r>
              <a:rPr lang="en-US" sz="2400" u="sng" dirty="0" err="1">
                <a:solidFill>
                  <a:schemeClr val="tx2"/>
                </a:solidFill>
              </a:rPr>
              <a:t>Jehoiakim</a:t>
            </a:r>
            <a:r>
              <a:rPr lang="en-US" sz="2400" dirty="0">
                <a:solidFill>
                  <a:schemeClr val="tx2"/>
                </a:solidFill>
              </a:rPr>
              <a:t> – a Prodigal Son </a:t>
            </a:r>
            <a:r>
              <a:rPr lang="en-US" sz="2000" dirty="0">
                <a:solidFill>
                  <a:schemeClr val="tx1"/>
                </a:solidFill>
              </a:rPr>
              <a:t>[Jer.  22:13-19] </a:t>
            </a:r>
          </a:p>
          <a:p>
            <a:pPr marL="342900" indent="-342900">
              <a:buFont typeface="Arial" panose="020B0604020202020204" pitchFamily="34" charset="0"/>
              <a:buChar char="•"/>
            </a:pPr>
            <a:r>
              <a:rPr lang="en-US" sz="2000" dirty="0">
                <a:solidFill>
                  <a:schemeClr val="tx1"/>
                </a:solidFill>
              </a:rPr>
              <a:t>Rebelled against powerful King Nebuchadnezzar</a:t>
            </a:r>
          </a:p>
          <a:p>
            <a:pPr marL="342900" indent="-342900">
              <a:buFont typeface="Arial" panose="020B0604020202020204" pitchFamily="34" charset="0"/>
              <a:buChar char="•"/>
            </a:pPr>
            <a:r>
              <a:rPr lang="en-US" sz="2000" dirty="0">
                <a:solidFill>
                  <a:schemeClr val="tx1"/>
                </a:solidFill>
              </a:rPr>
              <a:t>Cut up and burnt Jeremiah’s scroll</a:t>
            </a:r>
          </a:p>
          <a:p>
            <a:pPr marL="342900" indent="-342900">
              <a:buFont typeface="Arial" panose="020B0604020202020204" pitchFamily="34" charset="0"/>
              <a:buChar char="•"/>
            </a:pPr>
            <a:r>
              <a:rPr lang="en-US" sz="2000" dirty="0">
                <a:solidFill>
                  <a:schemeClr val="tx1"/>
                </a:solidFill>
              </a:rPr>
              <a:t>Tried to have the prophet and his scribe imprisoned</a:t>
            </a:r>
          </a:p>
          <a:p>
            <a:pPr marL="342900" indent="-342900">
              <a:buFont typeface="Arial" panose="020B0604020202020204" pitchFamily="34" charset="0"/>
              <a:buChar char="•"/>
            </a:pPr>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pPr lvl="0"/>
            <a:r>
              <a:rPr lang="en-US" sz="1800" dirty="0">
                <a:solidFill>
                  <a:schemeClr val="tx1"/>
                </a:solidFill>
              </a:rPr>
              <a:t> </a:t>
            </a:r>
          </a:p>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9600"/>
            <a:ext cx="2381250"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208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Josiah's Family Tree to Zerubbabel"/>
          <p:cNvPicPr>
            <a:picLocks noChangeAspect="1" noChangeArrowheads="1"/>
          </p:cNvPicPr>
          <p:nvPr/>
        </p:nvPicPr>
        <p:blipFill>
          <a:blip r:embed="rId2" cstate="print"/>
          <a:srcRect/>
          <a:stretch>
            <a:fillRect/>
          </a:stretch>
        </p:blipFill>
        <p:spPr bwMode="auto">
          <a:xfrm>
            <a:off x="228600" y="0"/>
            <a:ext cx="8915400" cy="6426200"/>
          </a:xfrm>
          <a:prstGeom prst="rect">
            <a:avLst/>
          </a:prstGeom>
          <a:noFill/>
          <a:ln w="9525">
            <a:noFill/>
            <a:miter lim="800000"/>
            <a:headEnd/>
            <a:tailEnd/>
          </a:ln>
        </p:spPr>
      </p:pic>
      <p:sp>
        <p:nvSpPr>
          <p:cNvPr id="21509" name="Oval 5"/>
          <p:cNvSpPr>
            <a:spLocks noChangeArrowheads="1"/>
          </p:cNvSpPr>
          <p:nvPr/>
        </p:nvSpPr>
        <p:spPr bwMode="auto">
          <a:xfrm>
            <a:off x="4648200" y="2209800"/>
            <a:ext cx="2286000" cy="1143000"/>
          </a:xfrm>
          <a:prstGeom prst="ellipse">
            <a:avLst/>
          </a:prstGeom>
          <a:noFill/>
          <a:ln w="57150">
            <a:solidFill>
              <a:srgbClr val="FF3300"/>
            </a:solidFill>
            <a:round/>
            <a:headEnd/>
            <a:tailEnd/>
          </a:ln>
        </p:spPr>
        <p:txBody>
          <a:bodyPr wrap="none" anchor="ctr"/>
          <a:lstStyle/>
          <a:p>
            <a:endParaRPr lang="en-US">
              <a:solidFill>
                <a:prstClr val="black"/>
              </a:solidFill>
            </a:endParaRPr>
          </a:p>
        </p:txBody>
      </p:sp>
      <p:sp>
        <p:nvSpPr>
          <p:cNvPr id="21510" name="Oval 6"/>
          <p:cNvSpPr>
            <a:spLocks noChangeArrowheads="1"/>
          </p:cNvSpPr>
          <p:nvPr/>
        </p:nvSpPr>
        <p:spPr bwMode="auto">
          <a:xfrm>
            <a:off x="2133600" y="2209800"/>
            <a:ext cx="2286000" cy="838200"/>
          </a:xfrm>
          <a:prstGeom prst="ellipse">
            <a:avLst/>
          </a:prstGeom>
          <a:noFill/>
          <a:ln w="57150">
            <a:solidFill>
              <a:srgbClr val="FF3300"/>
            </a:solidFill>
            <a:round/>
            <a:headEnd/>
            <a:tailEnd/>
          </a:ln>
        </p:spPr>
        <p:txBody>
          <a:bodyPr wrap="none" anchor="ctr"/>
          <a:lstStyle/>
          <a:p>
            <a:endParaRPr lang="en-US">
              <a:solidFill>
                <a:prstClr val="black"/>
              </a:solidFill>
            </a:endParaRPr>
          </a:p>
        </p:txBody>
      </p:sp>
      <p:sp>
        <p:nvSpPr>
          <p:cNvPr id="21511" name="Oval 7"/>
          <p:cNvSpPr>
            <a:spLocks noChangeArrowheads="1"/>
          </p:cNvSpPr>
          <p:nvPr/>
        </p:nvSpPr>
        <p:spPr bwMode="auto">
          <a:xfrm>
            <a:off x="2133600" y="3810000"/>
            <a:ext cx="2286000" cy="1143000"/>
          </a:xfrm>
          <a:prstGeom prst="ellipse">
            <a:avLst/>
          </a:prstGeom>
          <a:noFill/>
          <a:ln w="57150">
            <a:solidFill>
              <a:srgbClr val="FF3300"/>
            </a:solidFill>
            <a:round/>
            <a:headEnd/>
            <a:tailEnd/>
          </a:ln>
        </p:spPr>
        <p:txBody>
          <a:bodyPr wrap="none" anchor="ctr"/>
          <a:lstStyle/>
          <a:p>
            <a:endParaRPr lang="en-US">
              <a:solidFill>
                <a:prstClr val="black"/>
              </a:solidFill>
            </a:endParaRPr>
          </a:p>
        </p:txBody>
      </p:sp>
      <p:sp>
        <p:nvSpPr>
          <p:cNvPr id="21512" name="Oval 8"/>
          <p:cNvSpPr>
            <a:spLocks noChangeArrowheads="1"/>
          </p:cNvSpPr>
          <p:nvPr/>
        </p:nvSpPr>
        <p:spPr bwMode="auto">
          <a:xfrm>
            <a:off x="7239000" y="2209800"/>
            <a:ext cx="1905000" cy="1524000"/>
          </a:xfrm>
          <a:prstGeom prst="ellipse">
            <a:avLst/>
          </a:prstGeom>
          <a:noFill/>
          <a:ln w="57150">
            <a:solidFill>
              <a:srgbClr val="FF3300"/>
            </a:solidFill>
            <a:round/>
            <a:headEnd/>
            <a:tailEnd/>
          </a:ln>
        </p:spPr>
        <p:txBody>
          <a:bodyPr wrap="none" anchor="ctr"/>
          <a:lstStyle/>
          <a:p>
            <a:endParaRPr lang="en-US">
              <a:solidFill>
                <a:prstClr val="black"/>
              </a:solidFill>
            </a:endParaRPr>
          </a:p>
        </p:txBody>
      </p:sp>
      <p:sp>
        <p:nvSpPr>
          <p:cNvPr id="5127" name="Rectangle 2"/>
          <p:cNvSpPr>
            <a:spLocks noGrp="1" noChangeArrowheads="1"/>
          </p:cNvSpPr>
          <p:nvPr>
            <p:ph type="title"/>
          </p:nvPr>
        </p:nvSpPr>
        <p:spPr>
          <a:xfrm>
            <a:off x="457200" y="0"/>
            <a:ext cx="8229600" cy="838200"/>
          </a:xfrm>
          <a:solidFill>
            <a:schemeClr val="bg1"/>
          </a:solidFill>
        </p:spPr>
        <p:txBody>
          <a:bodyPr/>
          <a:lstStyle/>
          <a:p>
            <a:pPr eaLnBrk="1" hangingPunct="1"/>
            <a:r>
              <a:rPr lang="en-US" b="1">
                <a:solidFill>
                  <a:srgbClr val="0000CC"/>
                </a:solidFill>
              </a:rPr>
              <a:t>King Josiah’s Descendants</a:t>
            </a:r>
          </a:p>
        </p:txBody>
      </p:sp>
      <p:sp>
        <p:nvSpPr>
          <p:cNvPr id="12" name="Rectangle 2"/>
          <p:cNvSpPr txBox="1">
            <a:spLocks noChangeArrowheads="1"/>
          </p:cNvSpPr>
          <p:nvPr/>
        </p:nvSpPr>
        <p:spPr bwMode="auto">
          <a:xfrm>
            <a:off x="3124200" y="838200"/>
            <a:ext cx="2286000" cy="457200"/>
          </a:xfrm>
          <a:prstGeom prst="rect">
            <a:avLst/>
          </a:prstGeom>
          <a:solidFill>
            <a:schemeClr val="bg1"/>
          </a:solidFill>
          <a:ln w="9525">
            <a:noFill/>
            <a:miter lim="800000"/>
            <a:headEnd/>
            <a:tailEnd/>
          </a:ln>
        </p:spPr>
        <p:txBody>
          <a:bodyPr anchor="ctr"/>
          <a:lstStyle/>
          <a:p>
            <a:pPr algn="ctr">
              <a:defRPr/>
            </a:pPr>
            <a:r>
              <a:rPr lang="en-US" sz="4000" b="1" kern="0" dirty="0">
                <a:solidFill>
                  <a:srgbClr val="FF0000"/>
                </a:solidFill>
                <a:latin typeface="+mj-lt"/>
              </a:rPr>
              <a:t>Josiah</a:t>
            </a:r>
          </a:p>
        </p:txBody>
      </p:sp>
      <p:sp>
        <p:nvSpPr>
          <p:cNvPr id="13" name="Rectangle 2"/>
          <p:cNvSpPr txBox="1">
            <a:spLocks noChangeArrowheads="1"/>
          </p:cNvSpPr>
          <p:nvPr/>
        </p:nvSpPr>
        <p:spPr bwMode="auto">
          <a:xfrm>
            <a:off x="5562600" y="4191000"/>
            <a:ext cx="3276600" cy="2133600"/>
          </a:xfrm>
          <a:prstGeom prst="rect">
            <a:avLst/>
          </a:prstGeom>
          <a:noFill/>
          <a:ln w="9525">
            <a:noFill/>
            <a:miter lim="800000"/>
            <a:headEnd/>
            <a:tailEnd/>
          </a:ln>
        </p:spPr>
        <p:txBody>
          <a:bodyPr anchor="ctr"/>
          <a:lstStyle/>
          <a:p>
            <a:pPr algn="ctr">
              <a:defRPr/>
            </a:pPr>
            <a:r>
              <a:rPr lang="en-US" sz="3400" b="1" kern="0" dirty="0">
                <a:solidFill>
                  <a:srgbClr val="7030A0"/>
                </a:solidFill>
                <a:latin typeface="Comic Sans MS" pitchFamily="66" charset="0"/>
              </a:rPr>
              <a:t>Good King Josiah had no children who were like him! </a:t>
            </a:r>
          </a:p>
        </p:txBody>
      </p:sp>
    </p:spTree>
    <p:extLst>
      <p:ext uri="{BB962C8B-B14F-4D97-AF65-F5344CB8AC3E}">
        <p14:creationId xmlns:p14="http://schemas.microsoft.com/office/powerpoint/2010/main" val="6075444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Zedekiah</a:t>
            </a:r>
          </a:p>
        </p:txBody>
      </p:sp>
      <p:sp>
        <p:nvSpPr>
          <p:cNvPr id="3" name="Content Placeholder 2"/>
          <p:cNvSpPr>
            <a:spLocks noGrp="1"/>
          </p:cNvSpPr>
          <p:nvPr>
            <p:ph idx="1"/>
          </p:nvPr>
        </p:nvSpPr>
        <p:spPr/>
        <p:txBody>
          <a:bodyPr/>
          <a:lstStyle/>
          <a:p>
            <a:pPr marL="457200" lvl="0" indent="-457200">
              <a:buFont typeface="Arial" panose="020B0604020202020204" pitchFamily="34" charset="0"/>
              <a:buChar char="•"/>
            </a:pPr>
            <a:r>
              <a:rPr lang="en-US" sz="2400" dirty="0"/>
              <a:t>His request to the prophet: 		       	          </a:t>
            </a:r>
            <a:r>
              <a:rPr lang="en-US" sz="2000" i="1" dirty="0">
                <a:solidFill>
                  <a:srgbClr val="C00000"/>
                </a:solidFill>
              </a:rPr>
              <a:t>Pray now unto the LORD our God for us.</a:t>
            </a:r>
            <a:r>
              <a:rPr lang="en-US" sz="2000" dirty="0"/>
              <a:t> </a:t>
            </a:r>
            <a:r>
              <a:rPr lang="en-US" sz="1800" dirty="0">
                <a:solidFill>
                  <a:schemeClr val="tx1"/>
                </a:solidFill>
              </a:rPr>
              <a:t>[Jer. 37:3</a:t>
            </a:r>
            <a:r>
              <a:rPr lang="en-US" sz="2000" dirty="0">
                <a:solidFill>
                  <a:schemeClr val="tx1"/>
                </a:solidFill>
              </a:rPr>
              <a:t>]  </a:t>
            </a:r>
          </a:p>
          <a:p>
            <a:pPr marL="457200" indent="-457200">
              <a:buFont typeface="Arial" panose="020B0604020202020204" pitchFamily="34" charset="0"/>
              <a:buChar char="•"/>
            </a:pPr>
            <a:r>
              <a:rPr lang="en-US" sz="2400" dirty="0">
                <a:solidFill>
                  <a:schemeClr val="bg2"/>
                </a:solidFill>
              </a:rPr>
              <a:t>Answer received:</a:t>
            </a:r>
            <a:r>
              <a:rPr lang="en-US" sz="2400" dirty="0">
                <a:solidFill>
                  <a:schemeClr val="tx1"/>
                </a:solidFill>
              </a:rPr>
              <a:t> </a:t>
            </a:r>
            <a:r>
              <a:rPr lang="en-US" sz="2000" dirty="0">
                <a:solidFill>
                  <a:schemeClr val="tx1"/>
                </a:solidFill>
              </a:rPr>
              <a:t>  				     </a:t>
            </a:r>
            <a:r>
              <a:rPr lang="en-US" sz="2000" i="1" dirty="0">
                <a:solidFill>
                  <a:srgbClr val="C00000"/>
                </a:solidFill>
              </a:rPr>
              <a:t>Deceive not yourselves…the Chaldeans shall fight against this city, and take it and burn it with fire. </a:t>
            </a:r>
            <a:r>
              <a:rPr lang="en-US" sz="1800" dirty="0">
                <a:solidFill>
                  <a:schemeClr val="tx1"/>
                </a:solidFill>
              </a:rPr>
              <a:t>[Jer. 37:8-9] </a:t>
            </a:r>
            <a:endParaRPr lang="en-US" sz="2000" dirty="0">
              <a:solidFill>
                <a:schemeClr val="tx1"/>
              </a:solidFill>
            </a:endParaRPr>
          </a:p>
          <a:p>
            <a:pPr marL="457200" indent="-457200">
              <a:buFont typeface="Arial" panose="020B0604020202020204" pitchFamily="34" charset="0"/>
              <a:buChar char="•"/>
            </a:pPr>
            <a:endParaRPr lang="en-US" sz="2000" dirty="0">
              <a:solidFill>
                <a:schemeClr val="tx1"/>
              </a:solidFill>
            </a:endParaRPr>
          </a:p>
          <a:p>
            <a:pPr marL="342900" lvl="0" indent="-342900">
              <a:buFont typeface="Arial" panose="020B0604020202020204" pitchFamily="34" charset="0"/>
              <a:buChar char="•"/>
            </a:pPr>
            <a:r>
              <a:rPr lang="en-US" sz="2400" dirty="0"/>
              <a:t>Zedekiah asks the prophet: 				  </a:t>
            </a:r>
            <a:r>
              <a:rPr lang="en-US" sz="2000" i="1" dirty="0">
                <a:solidFill>
                  <a:srgbClr val="C00000"/>
                </a:solidFill>
              </a:rPr>
              <a:t>Is there any word from Yahweh? </a:t>
            </a:r>
          </a:p>
          <a:p>
            <a:pPr marL="342900" lvl="0" indent="-342900">
              <a:buFont typeface="Arial" panose="020B0604020202020204" pitchFamily="34" charset="0"/>
              <a:buChar char="•"/>
            </a:pPr>
            <a:r>
              <a:rPr lang="en-US" sz="2400" dirty="0"/>
              <a:t>The answer comes again: </a:t>
            </a:r>
            <a:r>
              <a:rPr lang="en-US" sz="2000" dirty="0"/>
              <a:t>				          </a:t>
            </a:r>
            <a:r>
              <a:rPr lang="en-US" sz="2000" i="1" dirty="0">
                <a:solidFill>
                  <a:srgbClr val="C00000"/>
                </a:solidFill>
              </a:rPr>
              <a:t>Thou shalt be delivered into the hand of the king of Babylon 						</a:t>
            </a:r>
            <a:r>
              <a:rPr lang="en-US" sz="1800" dirty="0">
                <a:solidFill>
                  <a:schemeClr val="tx1"/>
                </a:solidFill>
              </a:rPr>
              <a:t>[Jer. 37:17]</a:t>
            </a:r>
            <a:endParaRPr lang="en-US" sz="2000" dirty="0"/>
          </a:p>
          <a:p>
            <a:r>
              <a:rPr lang="en-US" sz="2000" dirty="0">
                <a:solidFill>
                  <a:schemeClr val="tx1"/>
                </a:solidFill>
              </a:rPr>
              <a:t>                  </a:t>
            </a:r>
          </a:p>
          <a:p>
            <a:pPr marL="457200" indent="-457200">
              <a:buFont typeface="Arial" panose="020B0604020202020204" pitchFamily="34" charset="0"/>
              <a:buChar char="•"/>
            </a:pPr>
            <a:endParaRPr lang="en-US" sz="2400" b="0" dirty="0"/>
          </a:p>
        </p:txBody>
      </p:sp>
    </p:spTree>
    <p:extLst>
      <p:ext uri="{BB962C8B-B14F-4D97-AF65-F5344CB8AC3E}">
        <p14:creationId xmlns:p14="http://schemas.microsoft.com/office/powerpoint/2010/main" val="2299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965" y="304800"/>
            <a:ext cx="3770433" cy="5895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399" y="304800"/>
            <a:ext cx="4175461" cy="5895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9820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lvl="0"/>
            <a:br>
              <a:rPr lang="en-US" sz="3200" dirty="0"/>
            </a:br>
            <a:br>
              <a:rPr lang="en-US" sz="3200" dirty="0"/>
            </a:br>
            <a:r>
              <a:rPr lang="en-US" sz="3200" dirty="0"/>
              <a:t>Zedekiah – </a:t>
            </a:r>
            <a:r>
              <a:rPr lang="en-US" sz="2800" i="1" dirty="0"/>
              <a:t>tossed about by every wind of…</a:t>
            </a:r>
            <a:br>
              <a:rPr lang="en-US" sz="3200" dirty="0"/>
            </a:br>
            <a:endParaRPr lang="en-US" sz="3200" dirty="0"/>
          </a:p>
        </p:txBody>
      </p:sp>
      <p:sp>
        <p:nvSpPr>
          <p:cNvPr id="4" name="Text Placeholder 3"/>
          <p:cNvSpPr>
            <a:spLocks noGrp="1"/>
          </p:cNvSpPr>
          <p:nvPr>
            <p:ph type="body" idx="1"/>
          </p:nvPr>
        </p:nvSpPr>
        <p:spPr>
          <a:xfrm>
            <a:off x="457200" y="1371601"/>
            <a:ext cx="4495800" cy="457200"/>
          </a:xfrm>
        </p:spPr>
        <p:txBody>
          <a:bodyPr/>
          <a:lstStyle/>
          <a:p>
            <a:r>
              <a:rPr lang="en-US" dirty="0">
                <a:solidFill>
                  <a:srgbClr val="002060"/>
                </a:solidFill>
              </a:rPr>
              <a:t>On the one hand, he would…</a:t>
            </a:r>
          </a:p>
        </p:txBody>
      </p:sp>
      <p:sp>
        <p:nvSpPr>
          <p:cNvPr id="5" name="Content Placeholder 4"/>
          <p:cNvSpPr>
            <a:spLocks noGrp="1"/>
          </p:cNvSpPr>
          <p:nvPr>
            <p:ph sz="half" idx="2"/>
          </p:nvPr>
        </p:nvSpPr>
        <p:spPr>
          <a:xfrm>
            <a:off x="457200" y="1981200"/>
            <a:ext cx="4040188" cy="3581400"/>
          </a:xfrm>
        </p:spPr>
        <p:txBody>
          <a:bodyPr/>
          <a:lstStyle/>
          <a:p>
            <a:pPr marL="342900" lvl="0" indent="-342900">
              <a:buFont typeface="Arial" panose="020B0604020202020204" pitchFamily="34" charset="0"/>
              <a:buChar char="•"/>
            </a:pPr>
            <a:r>
              <a:rPr lang="en-US" sz="2000" b="0" dirty="0">
                <a:solidFill>
                  <a:srgbClr val="00B050"/>
                </a:solidFill>
              </a:rPr>
              <a:t>Seek a private audience with Jeremiah</a:t>
            </a:r>
            <a:endParaRPr lang="en-US" b="0" dirty="0"/>
          </a:p>
          <a:p>
            <a:pPr lvl="0"/>
            <a:endParaRPr lang="en-US" sz="2000" dirty="0">
              <a:solidFill>
                <a:srgbClr val="00B050"/>
              </a:solidFill>
            </a:endParaRPr>
          </a:p>
          <a:p>
            <a:pPr marL="342900" lvl="0" indent="-342900">
              <a:buFont typeface="Arial" panose="020B0604020202020204" pitchFamily="34" charset="0"/>
              <a:buChar char="•"/>
            </a:pPr>
            <a:r>
              <a:rPr lang="en-US" sz="2000" b="0" dirty="0">
                <a:solidFill>
                  <a:srgbClr val="00B050"/>
                </a:solidFill>
              </a:rPr>
              <a:t>Be incarcerating the prophet</a:t>
            </a:r>
          </a:p>
          <a:p>
            <a:pPr marL="342900" lvl="0" indent="-342900">
              <a:buFont typeface="Arial" panose="020B0604020202020204" pitchFamily="34" charset="0"/>
              <a:buChar char="•"/>
            </a:pPr>
            <a:r>
              <a:rPr lang="en-US" sz="2000" b="0" dirty="0">
                <a:solidFill>
                  <a:srgbClr val="00B050"/>
                </a:solidFill>
              </a:rPr>
              <a:t>He would bow to one pressure group </a:t>
            </a:r>
          </a:p>
          <a:p>
            <a:pPr marL="342900" lvl="0" indent="-342900">
              <a:buFont typeface="Arial" panose="020B0604020202020204" pitchFamily="34" charset="0"/>
              <a:buChar char="•"/>
            </a:pPr>
            <a:r>
              <a:rPr lang="en-US" sz="2000" b="0" dirty="0">
                <a:solidFill>
                  <a:srgbClr val="00B050"/>
                </a:solidFill>
              </a:rPr>
              <a:t>And, finally he would make an oath to Nebuchadnezzar before Yahweh</a:t>
            </a:r>
            <a:endParaRPr lang="en-US" dirty="0"/>
          </a:p>
        </p:txBody>
      </p:sp>
      <p:sp>
        <p:nvSpPr>
          <p:cNvPr id="6" name="Text Placeholder 5"/>
          <p:cNvSpPr>
            <a:spLocks noGrp="1"/>
          </p:cNvSpPr>
          <p:nvPr>
            <p:ph type="body" sz="quarter" idx="3"/>
          </p:nvPr>
        </p:nvSpPr>
        <p:spPr>
          <a:xfrm>
            <a:off x="5029200" y="1295400"/>
            <a:ext cx="3660775" cy="533400"/>
          </a:xfrm>
        </p:spPr>
        <p:txBody>
          <a:bodyPr/>
          <a:lstStyle/>
          <a:p>
            <a:r>
              <a:rPr lang="en-US" dirty="0">
                <a:solidFill>
                  <a:srgbClr val="002060"/>
                </a:solidFill>
              </a:rPr>
              <a:t>And then…</a:t>
            </a:r>
          </a:p>
        </p:txBody>
      </p:sp>
      <p:sp>
        <p:nvSpPr>
          <p:cNvPr id="7" name="Content Placeholder 6"/>
          <p:cNvSpPr>
            <a:spLocks noGrp="1"/>
          </p:cNvSpPr>
          <p:nvPr>
            <p:ph sz="quarter" idx="4"/>
          </p:nvPr>
        </p:nvSpPr>
        <p:spPr>
          <a:xfrm>
            <a:off x="4648200" y="1905000"/>
            <a:ext cx="4041775" cy="3505200"/>
          </a:xfrm>
        </p:spPr>
        <p:txBody>
          <a:bodyPr tIns="182880" bIns="91440"/>
          <a:lstStyle/>
          <a:p>
            <a:pPr marL="342900" indent="-342900">
              <a:buFont typeface="Arial" panose="020B0604020202020204" pitchFamily="34" charset="0"/>
              <a:buChar char="•"/>
            </a:pPr>
            <a:r>
              <a:rPr lang="en-US" sz="2000" b="0" dirty="0">
                <a:solidFill>
                  <a:srgbClr val="0070C0"/>
                </a:solidFill>
              </a:rPr>
              <a:t>Refuse to humble himself to the words of God he heard from the prophet</a:t>
            </a:r>
          </a:p>
          <a:p>
            <a:pPr marL="342900" lvl="0" indent="-342900">
              <a:buFont typeface="Arial" panose="020B0604020202020204" pitchFamily="34" charset="0"/>
              <a:buChar char="•"/>
            </a:pPr>
            <a:r>
              <a:rPr lang="en-US" sz="2000" b="0" dirty="0">
                <a:solidFill>
                  <a:srgbClr val="0070C0"/>
                </a:solidFill>
              </a:rPr>
              <a:t>Release and feed him</a:t>
            </a:r>
          </a:p>
          <a:p>
            <a:pPr marL="342900" lvl="0" indent="-342900">
              <a:buFont typeface="Arial" panose="020B0604020202020204" pitchFamily="34" charset="0"/>
              <a:buChar char="•"/>
            </a:pPr>
            <a:r>
              <a:rPr lang="en-US" sz="2000" b="0" dirty="0">
                <a:solidFill>
                  <a:srgbClr val="0070C0"/>
                </a:solidFill>
              </a:rPr>
              <a:t>Relent to someone’s personal plea</a:t>
            </a:r>
            <a:endParaRPr lang="en-US" sz="2000" b="0" dirty="0">
              <a:solidFill>
                <a:srgbClr val="00B050"/>
              </a:solidFill>
            </a:endParaRPr>
          </a:p>
          <a:p>
            <a:pPr marL="342900" lvl="0" indent="-342900">
              <a:buFont typeface="Arial" panose="020B0604020202020204" pitchFamily="34" charset="0"/>
              <a:buChar char="•"/>
            </a:pPr>
            <a:r>
              <a:rPr lang="en-US" sz="2000" b="0" dirty="0">
                <a:solidFill>
                  <a:srgbClr val="0070C0"/>
                </a:solidFill>
              </a:rPr>
              <a:t>Turn around and break it in rebellion.</a:t>
            </a:r>
          </a:p>
          <a:p>
            <a:pPr marL="342900" indent="-342900">
              <a:buFont typeface="Arial" panose="020B0604020202020204" pitchFamily="34" charset="0"/>
              <a:buChar char="•"/>
            </a:pPr>
            <a:endParaRPr lang="en-US" sz="2000" b="0" dirty="0">
              <a:solidFill>
                <a:srgbClr val="0070C0"/>
              </a:solidFill>
            </a:endParaRPr>
          </a:p>
        </p:txBody>
      </p:sp>
      <p:sp>
        <p:nvSpPr>
          <p:cNvPr id="8" name="TextBox 7"/>
          <p:cNvSpPr txBox="1"/>
          <p:nvPr/>
        </p:nvSpPr>
        <p:spPr>
          <a:xfrm>
            <a:off x="762000" y="5715000"/>
            <a:ext cx="7772400" cy="677108"/>
          </a:xfrm>
          <a:prstGeom prst="rect">
            <a:avLst/>
          </a:prstGeom>
          <a:noFill/>
        </p:spPr>
        <p:txBody>
          <a:bodyPr wrap="square" rtlCol="0">
            <a:spAutoFit/>
          </a:bodyPr>
          <a:lstStyle/>
          <a:p>
            <a:pPr lvl="0"/>
            <a:r>
              <a:rPr lang="en-US" sz="2000" dirty="0"/>
              <a:t>A </a:t>
            </a:r>
            <a:r>
              <a:rPr lang="en-US" sz="2000" b="1" dirty="0">
                <a:solidFill>
                  <a:srgbClr val="C00000"/>
                </a:solidFill>
              </a:rPr>
              <a:t>“profane wicked prince” </a:t>
            </a:r>
            <a:r>
              <a:rPr lang="en-US" b="1" dirty="0"/>
              <a:t>[Ezek. 21:25]</a:t>
            </a:r>
          </a:p>
          <a:p>
            <a:endParaRPr lang="en-US" dirty="0"/>
          </a:p>
        </p:txBody>
      </p:sp>
    </p:spTree>
    <p:extLst>
      <p:ext uri="{BB962C8B-B14F-4D97-AF65-F5344CB8AC3E}">
        <p14:creationId xmlns:p14="http://schemas.microsoft.com/office/powerpoint/2010/main" val="2063792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990600"/>
            <a:ext cx="7569200" cy="881063"/>
          </a:xfrm>
        </p:spPr>
        <p:txBody>
          <a:bodyPr/>
          <a:lstStyle/>
          <a:p>
            <a:pPr lvl="0"/>
            <a:r>
              <a:rPr lang="en-US" sz="4000" dirty="0"/>
              <a:t>Choosing </a:t>
            </a:r>
            <a:br>
              <a:rPr lang="en-US" sz="4000" dirty="0"/>
            </a:br>
            <a:r>
              <a:rPr lang="en-US" sz="4000" dirty="0"/>
              <a:t>Friends</a:t>
            </a:r>
            <a:br>
              <a:rPr lang="en-US" dirty="0"/>
            </a:br>
            <a:endParaRPr lang="en-US" dirty="0"/>
          </a:p>
        </p:txBody>
      </p:sp>
      <p:sp>
        <p:nvSpPr>
          <p:cNvPr id="3" name="Content Placeholder 2"/>
          <p:cNvSpPr>
            <a:spLocks noGrp="1"/>
          </p:cNvSpPr>
          <p:nvPr>
            <p:ph idx="1"/>
          </p:nvPr>
        </p:nvSpPr>
        <p:spPr>
          <a:xfrm>
            <a:off x="609600" y="2332037"/>
            <a:ext cx="7874000" cy="4525963"/>
          </a:xfrm>
        </p:spPr>
        <p:txBody>
          <a:bodyPr/>
          <a:lstStyle/>
          <a:p>
            <a:pPr marL="342900" lvl="0" indent="-342900">
              <a:buFont typeface="Arial" panose="020B0604020202020204" pitchFamily="34" charset="0"/>
              <a:buChar char="•"/>
            </a:pPr>
            <a:r>
              <a:rPr lang="en-US" sz="2000" dirty="0">
                <a:solidFill>
                  <a:schemeClr val="tx1"/>
                </a:solidFill>
              </a:rPr>
              <a:t>Close friendships are invaluable when they are based on the sound principles of the Truth – as with Jeremiah and Josiah. Such friendships can last a lifetime and help us remain steadfast in the Faith.</a:t>
            </a:r>
          </a:p>
          <a:p>
            <a:pPr marL="342900" indent="-342900">
              <a:buFont typeface="Arial" panose="020B0604020202020204" pitchFamily="34" charset="0"/>
              <a:buChar char="•"/>
            </a:pPr>
            <a:r>
              <a:rPr lang="en-US" sz="2000" dirty="0">
                <a:solidFill>
                  <a:schemeClr val="tx1"/>
                </a:solidFill>
              </a:rPr>
              <a:t>We must be very careful who we select to be our friends, especially in the world. </a:t>
            </a:r>
          </a:p>
          <a:p>
            <a:pPr marL="342900" lvl="0" indent="-342900">
              <a:buFont typeface="Arial" panose="020B0604020202020204" pitchFamily="34" charset="0"/>
              <a:buChar char="•"/>
            </a:pPr>
            <a:r>
              <a:rPr lang="en-US" sz="2000" dirty="0">
                <a:solidFill>
                  <a:schemeClr val="tx1"/>
                </a:solidFill>
              </a:rPr>
              <a:t>Young people must listen carefully to their parents and receive their advice and counsel with all humility in the Lord when it comes to whom they select for friends and with whom they associate with in general. </a:t>
            </a:r>
          </a:p>
          <a:p>
            <a:pPr marL="342900" lvl="0" indent="-342900">
              <a:buFont typeface="Arial" panose="020B0604020202020204" pitchFamily="34" charset="0"/>
              <a:buChar char="•"/>
            </a:pPr>
            <a:endParaRPr lang="en-US" sz="2000" dirty="0">
              <a:solidFill>
                <a:schemeClr val="tx1"/>
              </a:solidFill>
            </a:endParaRP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51782"/>
            <a:ext cx="3600450" cy="2320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10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Providential friends</a:t>
            </a:r>
            <a:br>
              <a:rPr lang="en-US" dirty="0"/>
            </a:br>
            <a:endParaRPr lang="en-US" dirty="0"/>
          </a:p>
        </p:txBody>
      </p:sp>
      <p:sp>
        <p:nvSpPr>
          <p:cNvPr id="3" name="Content Placeholder 2"/>
          <p:cNvSpPr>
            <a:spLocks noGrp="1"/>
          </p:cNvSpPr>
          <p:nvPr>
            <p:ph idx="1"/>
          </p:nvPr>
        </p:nvSpPr>
        <p:spPr/>
        <p:txBody>
          <a:bodyPr/>
          <a:lstStyle/>
          <a:p>
            <a:pPr marL="342900" lvl="0" indent="-342900">
              <a:buFont typeface="Arial" panose="020B0604020202020204" pitchFamily="34" charset="0"/>
              <a:buChar char="•"/>
            </a:pPr>
            <a:r>
              <a:rPr lang="en-US" sz="2400" dirty="0">
                <a:solidFill>
                  <a:schemeClr val="tx1"/>
                </a:solidFill>
              </a:rPr>
              <a:t>A small and close group of real friends rather than a large company of shallow, sociable acquaintances</a:t>
            </a:r>
          </a:p>
          <a:p>
            <a:pPr marL="342900" lvl="0" indent="-342900">
              <a:buFont typeface="Arial" panose="020B0604020202020204" pitchFamily="34" charset="0"/>
              <a:buChar char="•"/>
            </a:pPr>
            <a:r>
              <a:rPr lang="en-US" sz="2400" dirty="0">
                <a:solidFill>
                  <a:schemeClr val="tx1"/>
                </a:solidFill>
              </a:rPr>
              <a:t>Sympathy for those who were in similar situations</a:t>
            </a:r>
          </a:p>
          <a:p>
            <a:pPr marL="752475" lvl="1" indent="-342900">
              <a:buFont typeface="Arial" panose="020B0604020202020204" pitchFamily="34" charset="0"/>
              <a:buChar char="•"/>
            </a:pPr>
            <a:r>
              <a:rPr lang="en-US" sz="2000" b="1" dirty="0">
                <a:solidFill>
                  <a:schemeClr val="tx2"/>
                </a:solidFill>
              </a:rPr>
              <a:t>How well do we support the lonely, the fatherless and the widows in our community?</a:t>
            </a:r>
          </a:p>
          <a:p>
            <a:pPr lvl="1" indent="0">
              <a:buNone/>
            </a:pPr>
            <a:endParaRPr lang="en-US" sz="2000" dirty="0"/>
          </a:p>
          <a:p>
            <a:pPr lvl="0"/>
            <a:r>
              <a:rPr lang="en-US" sz="2000" i="1" dirty="0">
                <a:solidFill>
                  <a:srgbClr val="C00000"/>
                </a:solidFill>
              </a:rPr>
              <a:t>Pure religion and undefiled before God and the Father is this, To visit the fatherless and widows in their affliction, and to keep himself unspotted from the world.</a:t>
            </a:r>
            <a:r>
              <a:rPr lang="en-US" sz="2000" dirty="0">
                <a:solidFill>
                  <a:srgbClr val="C00000"/>
                </a:solidFill>
              </a:rPr>
              <a:t> </a:t>
            </a:r>
            <a:r>
              <a:rPr lang="en-US" sz="2000" dirty="0">
                <a:solidFill>
                  <a:schemeClr val="tx1"/>
                </a:solidFill>
              </a:rPr>
              <a:t>[James 1:27]</a:t>
            </a:r>
          </a:p>
          <a:p>
            <a:endParaRPr lang="en-US" dirty="0"/>
          </a:p>
        </p:txBody>
      </p:sp>
    </p:spTree>
    <p:extLst>
      <p:ext uri="{BB962C8B-B14F-4D97-AF65-F5344CB8AC3E}">
        <p14:creationId xmlns:p14="http://schemas.microsoft.com/office/powerpoint/2010/main" val="222247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5201" y="903288"/>
            <a:ext cx="5575300" cy="1992312"/>
          </a:xfrm>
        </p:spPr>
        <p:txBody>
          <a:bodyPr/>
          <a:lstStyle/>
          <a:p>
            <a:pPr algn="ctr"/>
            <a:r>
              <a:rPr lang="en-US" dirty="0"/>
              <a:t>Jeremiah – </a:t>
            </a:r>
            <a:r>
              <a:rPr lang="en-US" sz="4000" dirty="0"/>
              <a:t>the Prophet and Man of God</a:t>
            </a:r>
          </a:p>
        </p:txBody>
      </p:sp>
      <p:sp>
        <p:nvSpPr>
          <p:cNvPr id="3" name="Subtitle 2"/>
          <p:cNvSpPr>
            <a:spLocks noGrp="1"/>
          </p:cNvSpPr>
          <p:nvPr>
            <p:ph type="subTitle" idx="1"/>
          </p:nvPr>
        </p:nvSpPr>
        <p:spPr>
          <a:xfrm>
            <a:off x="914400" y="3200400"/>
            <a:ext cx="5791200" cy="1146175"/>
          </a:xfrm>
        </p:spPr>
        <p:txBody>
          <a:bodyPr/>
          <a:lstStyle/>
          <a:p>
            <a:pPr algn="ctr"/>
            <a:r>
              <a:rPr lang="en-US" sz="3200" b="1" dirty="0">
                <a:solidFill>
                  <a:schemeClr val="tx1"/>
                </a:solidFill>
              </a:rPr>
              <a:t>His</a:t>
            </a:r>
            <a:r>
              <a:rPr lang="en-US" sz="3600" b="1" dirty="0">
                <a:solidFill>
                  <a:schemeClr val="tx1"/>
                </a:solidFill>
              </a:rPr>
              <a:t> </a:t>
            </a:r>
            <a:r>
              <a:rPr lang="en-US" sz="3200" b="1" dirty="0">
                <a:solidFill>
                  <a:schemeClr val="tx1"/>
                </a:solidFill>
              </a:rPr>
              <a:t>Few Valued Friends </a:t>
            </a:r>
          </a:p>
        </p:txBody>
      </p:sp>
    </p:spTree>
    <p:extLst>
      <p:ext uri="{BB962C8B-B14F-4D97-AF65-F5344CB8AC3E}">
        <p14:creationId xmlns:p14="http://schemas.microsoft.com/office/powerpoint/2010/main" val="1926626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a:p>
        </p:txBody>
      </p:sp>
      <p:pic>
        <p:nvPicPr>
          <p:cNvPr id="7172" name="Picture 4" descr="Jeremiah's Family Tree (no notes)"/>
          <p:cNvPicPr>
            <a:picLocks noChangeAspect="1" noChangeArrowheads="1"/>
          </p:cNvPicPr>
          <p:nvPr/>
        </p:nvPicPr>
        <p:blipFill>
          <a:blip r:embed="rId2" cstate="print"/>
          <a:srcRect/>
          <a:stretch>
            <a:fillRect/>
          </a:stretch>
        </p:blipFill>
        <p:spPr bwMode="auto">
          <a:xfrm>
            <a:off x="0" y="228600"/>
            <a:ext cx="9144000" cy="5248275"/>
          </a:xfrm>
          <a:prstGeom prst="rect">
            <a:avLst/>
          </a:prstGeom>
          <a:noFill/>
          <a:ln w="9525">
            <a:noFill/>
            <a:miter lim="800000"/>
            <a:headEnd/>
            <a:tailEnd/>
          </a:ln>
        </p:spPr>
      </p:pic>
      <p:sp>
        <p:nvSpPr>
          <p:cNvPr id="22533" name="Oval 5"/>
          <p:cNvSpPr>
            <a:spLocks noChangeArrowheads="1"/>
          </p:cNvSpPr>
          <p:nvPr/>
        </p:nvSpPr>
        <p:spPr bwMode="auto">
          <a:xfrm>
            <a:off x="1066800" y="2667000"/>
            <a:ext cx="1143000" cy="762000"/>
          </a:xfrm>
          <a:prstGeom prst="ellipse">
            <a:avLst/>
          </a:prstGeom>
          <a:noFill/>
          <a:ln w="57150">
            <a:solidFill>
              <a:srgbClr val="FF3300"/>
            </a:solidFill>
            <a:round/>
            <a:headEnd/>
            <a:tailEnd/>
          </a:ln>
        </p:spPr>
        <p:txBody>
          <a:bodyPr wrap="none" anchor="ctr"/>
          <a:lstStyle/>
          <a:p>
            <a:endParaRPr lang="en-US">
              <a:solidFill>
                <a:prstClr val="black"/>
              </a:solidFill>
            </a:endParaRPr>
          </a:p>
        </p:txBody>
      </p:sp>
      <p:sp>
        <p:nvSpPr>
          <p:cNvPr id="6" name="Rectangle 2"/>
          <p:cNvSpPr txBox="1">
            <a:spLocks noChangeArrowheads="1"/>
          </p:cNvSpPr>
          <p:nvPr/>
        </p:nvSpPr>
        <p:spPr bwMode="auto">
          <a:xfrm>
            <a:off x="228600" y="0"/>
            <a:ext cx="8610600" cy="838200"/>
          </a:xfrm>
          <a:prstGeom prst="rect">
            <a:avLst/>
          </a:prstGeom>
          <a:solidFill>
            <a:schemeClr val="bg1"/>
          </a:solidFill>
          <a:ln w="9525">
            <a:noFill/>
            <a:miter lim="800000"/>
            <a:headEnd/>
            <a:tailEnd/>
          </a:ln>
        </p:spPr>
        <p:txBody>
          <a:bodyPr anchor="ctr"/>
          <a:lstStyle/>
          <a:p>
            <a:pPr algn="ctr">
              <a:defRPr/>
            </a:pPr>
            <a:r>
              <a:rPr lang="en-US" sz="3600" b="1" dirty="0"/>
              <a:t>Jeremiah’s Family Tree</a:t>
            </a:r>
            <a:endParaRPr lang="en-US" sz="3400" b="1" kern="0" dirty="0">
              <a:solidFill>
                <a:srgbClr val="0000CC"/>
              </a:solidFill>
              <a:latin typeface="Comic Sans MS" pitchFamily="66" charset="0"/>
            </a:endParaRPr>
          </a:p>
        </p:txBody>
      </p:sp>
    </p:spTree>
    <p:extLst>
      <p:ext uri="{BB962C8B-B14F-4D97-AF65-F5344CB8AC3E}">
        <p14:creationId xmlns:p14="http://schemas.microsoft.com/office/powerpoint/2010/main" val="26137185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5000" fill="hold"/>
                                        <p:tgtEl>
                                          <p:spTgt spid="22533"/>
                                        </p:tgtEl>
                                        <p:attrNameLst>
                                          <p:attrName>ppt_w</p:attrName>
                                        </p:attrNameLst>
                                      </p:cBhvr>
                                      <p:tavLst>
                                        <p:tav tm="0" fmla="#ppt_w*sin(2.5*pi*$)">
                                          <p:val>
                                            <p:fltVal val="0"/>
                                          </p:val>
                                        </p:tav>
                                        <p:tav tm="100000">
                                          <p:val>
                                            <p:fltVal val="1"/>
                                          </p:val>
                                        </p:tav>
                                      </p:tavLst>
                                    </p:anim>
                                    <p:anim calcmode="lin" valueType="num">
                                      <p:cBhvr>
                                        <p:cTn id="8" dur="5000" fill="hold"/>
                                        <p:tgtEl>
                                          <p:spTgt spid="22533"/>
                                        </p:tgtEl>
                                        <p:attrNameLst>
                                          <p:attrName>ppt_h</p:attrName>
                                        </p:attrNameLst>
                                      </p:cBhvr>
                                      <p:tavLst>
                                        <p:tav tm="0">
                                          <p:val>
                                            <p:strVal val="#ppt_h"/>
                                          </p:val>
                                        </p:tav>
                                        <p:tav tm="100000">
                                          <p:val>
                                            <p:strVal val="#ppt_h"/>
                                          </p:val>
                                        </p:tav>
                                      </p:tavLst>
                                    </p:anim>
                                  </p:childTnLst>
                                </p:cTn>
                              </p:par>
                              <p:par>
                                <p:cTn id="9" presetID="9"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a:p>
        </p:txBody>
      </p:sp>
      <p:pic>
        <p:nvPicPr>
          <p:cNvPr id="7172" name="Picture 4" descr="Jeremiah's Family Tree (no notes)"/>
          <p:cNvPicPr>
            <a:picLocks noChangeAspect="1" noChangeArrowheads="1"/>
          </p:cNvPicPr>
          <p:nvPr/>
        </p:nvPicPr>
        <p:blipFill>
          <a:blip r:embed="rId2" cstate="print"/>
          <a:srcRect/>
          <a:stretch>
            <a:fillRect/>
          </a:stretch>
        </p:blipFill>
        <p:spPr bwMode="auto">
          <a:xfrm>
            <a:off x="0" y="228600"/>
            <a:ext cx="9144000" cy="5248275"/>
          </a:xfrm>
          <a:prstGeom prst="rect">
            <a:avLst/>
          </a:prstGeom>
          <a:noFill/>
          <a:ln w="9525">
            <a:noFill/>
            <a:miter lim="800000"/>
            <a:headEnd/>
            <a:tailEnd/>
          </a:ln>
        </p:spPr>
      </p:pic>
      <p:sp>
        <p:nvSpPr>
          <p:cNvPr id="22533" name="Oval 5"/>
          <p:cNvSpPr>
            <a:spLocks noChangeArrowheads="1"/>
          </p:cNvSpPr>
          <p:nvPr/>
        </p:nvSpPr>
        <p:spPr bwMode="auto">
          <a:xfrm>
            <a:off x="6858000" y="2687782"/>
            <a:ext cx="1143000" cy="762000"/>
          </a:xfrm>
          <a:prstGeom prst="ellipse">
            <a:avLst/>
          </a:prstGeom>
          <a:noFill/>
          <a:ln w="57150">
            <a:solidFill>
              <a:srgbClr val="FF3300"/>
            </a:solidFill>
            <a:round/>
            <a:headEnd/>
            <a:tailEnd/>
          </a:ln>
        </p:spPr>
        <p:txBody>
          <a:bodyPr wrap="none" anchor="ctr"/>
          <a:lstStyle/>
          <a:p>
            <a:endParaRPr lang="en-US">
              <a:solidFill>
                <a:prstClr val="black"/>
              </a:solidFill>
            </a:endParaRPr>
          </a:p>
        </p:txBody>
      </p:sp>
      <p:sp>
        <p:nvSpPr>
          <p:cNvPr id="6" name="Rectangle 2"/>
          <p:cNvSpPr txBox="1">
            <a:spLocks noChangeArrowheads="1"/>
          </p:cNvSpPr>
          <p:nvPr/>
        </p:nvSpPr>
        <p:spPr bwMode="auto">
          <a:xfrm>
            <a:off x="228600" y="0"/>
            <a:ext cx="8610600" cy="838200"/>
          </a:xfrm>
          <a:prstGeom prst="rect">
            <a:avLst/>
          </a:prstGeom>
          <a:solidFill>
            <a:schemeClr val="bg1"/>
          </a:solidFill>
          <a:ln w="9525">
            <a:noFill/>
            <a:miter lim="800000"/>
            <a:headEnd/>
            <a:tailEnd/>
          </a:ln>
        </p:spPr>
        <p:txBody>
          <a:bodyPr anchor="ctr"/>
          <a:lstStyle/>
          <a:p>
            <a:pPr algn="ctr">
              <a:defRPr/>
            </a:pPr>
            <a:r>
              <a:rPr lang="en-US" sz="3600" b="1" dirty="0">
                <a:solidFill>
                  <a:prstClr val="black"/>
                </a:solidFill>
              </a:rPr>
              <a:t>Jeremiah’s Family Tree</a:t>
            </a:r>
            <a:endParaRPr lang="en-US" sz="3400" b="1" kern="0" dirty="0">
              <a:solidFill>
                <a:srgbClr val="0000CC"/>
              </a:solidFill>
              <a:latin typeface="Comic Sans MS" pitchFamily="66" charset="0"/>
            </a:endParaRPr>
          </a:p>
        </p:txBody>
      </p:sp>
    </p:spTree>
    <p:extLst>
      <p:ext uri="{BB962C8B-B14F-4D97-AF65-F5344CB8AC3E}">
        <p14:creationId xmlns:p14="http://schemas.microsoft.com/office/powerpoint/2010/main" val="2343334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5000" fill="hold"/>
                                        <p:tgtEl>
                                          <p:spTgt spid="22533"/>
                                        </p:tgtEl>
                                        <p:attrNameLst>
                                          <p:attrName>ppt_w</p:attrName>
                                        </p:attrNameLst>
                                      </p:cBhvr>
                                      <p:tavLst>
                                        <p:tav tm="0" fmla="#ppt_w*sin(2.5*pi*$)">
                                          <p:val>
                                            <p:fltVal val="0"/>
                                          </p:val>
                                        </p:tav>
                                        <p:tav tm="100000">
                                          <p:val>
                                            <p:fltVal val="1"/>
                                          </p:val>
                                        </p:tav>
                                      </p:tavLst>
                                    </p:anim>
                                    <p:anim calcmode="lin" valueType="num">
                                      <p:cBhvr>
                                        <p:cTn id="8" dur="5000" fill="hold"/>
                                        <p:tgtEl>
                                          <p:spTgt spid="22533"/>
                                        </p:tgtEl>
                                        <p:attrNameLst>
                                          <p:attrName>ppt_h</p:attrName>
                                        </p:attrNameLst>
                                      </p:cBhvr>
                                      <p:tavLst>
                                        <p:tav tm="0">
                                          <p:val>
                                            <p:strVal val="#ppt_h"/>
                                          </p:val>
                                        </p:tav>
                                        <p:tav tm="100000">
                                          <p:val>
                                            <p:strVal val="#ppt_h"/>
                                          </p:val>
                                        </p:tav>
                                      </p:tavLst>
                                    </p:anim>
                                  </p:childTnLst>
                                </p:cTn>
                              </p:par>
                              <p:par>
                                <p:cTn id="9" presetID="9"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9112" y="1447800"/>
            <a:ext cx="8543288" cy="4525963"/>
          </a:xfrm>
        </p:spPr>
        <p:txBody>
          <a:bodyPr/>
          <a:lstStyle/>
          <a:p>
            <a:r>
              <a:rPr lang="en-US" i="1" dirty="0">
                <a:solidFill>
                  <a:srgbClr val="C00000"/>
                </a:solidFill>
                <a:latin typeface="Arimo"/>
              </a:rPr>
              <a:t>But as for me and my house, we will serve the LORD. </a:t>
            </a:r>
            <a:r>
              <a:rPr lang="en-US" sz="2400" dirty="0">
                <a:solidFill>
                  <a:schemeClr val="tx1"/>
                </a:solidFill>
                <a:latin typeface="Arimo"/>
              </a:rPr>
              <a:t>Josh. 24:15</a:t>
            </a:r>
            <a:endParaRPr lang="en-US" i="1" dirty="0">
              <a:solidFill>
                <a:srgbClr val="FF0000"/>
              </a:solidFill>
            </a:endParaRPr>
          </a:p>
        </p:txBody>
      </p:sp>
      <p:sp>
        <p:nvSpPr>
          <p:cNvPr id="2050" name="Rectangle 2"/>
          <p:cNvSpPr>
            <a:spLocks noGrp="1" noChangeArrowheads="1"/>
          </p:cNvSpPr>
          <p:nvPr>
            <p:ph type="ctrTitle" idx="4294967295"/>
          </p:nvPr>
        </p:nvSpPr>
        <p:spPr>
          <a:xfrm>
            <a:off x="499112" y="609600"/>
            <a:ext cx="6988922" cy="609601"/>
          </a:xfrm>
        </p:spPr>
        <p:txBody>
          <a:bodyPr/>
          <a:lstStyle/>
          <a:p>
            <a:br>
              <a:rPr lang="en-US" sz="4400" dirty="0">
                <a:solidFill>
                  <a:schemeClr val="tx1"/>
                </a:solidFill>
              </a:rPr>
            </a:br>
            <a:r>
              <a:rPr lang="en-US" sz="4400" dirty="0" err="1">
                <a:solidFill>
                  <a:schemeClr val="tx1"/>
                </a:solidFill>
              </a:rPr>
              <a:t>Shaphan’s</a:t>
            </a:r>
            <a:r>
              <a:rPr lang="en-US" sz="4400" dirty="0">
                <a:solidFill>
                  <a:schemeClr val="tx1"/>
                </a:solidFill>
              </a:rPr>
              <a:t> Family Values</a:t>
            </a:r>
            <a:br>
              <a:rPr lang="en-US" sz="4400" dirty="0">
                <a:solidFill>
                  <a:srgbClr val="00B050"/>
                </a:solidFill>
              </a:rPr>
            </a:br>
            <a:endParaRPr lang="en-US" sz="4400" b="1" dirty="0">
              <a:solidFill>
                <a:srgbClr val="FF3300"/>
              </a:solidFill>
            </a:endParaRPr>
          </a:p>
        </p:txBody>
      </p:sp>
      <p:sp>
        <p:nvSpPr>
          <p:cNvPr id="7" name="Rectangle 2"/>
          <p:cNvSpPr txBox="1">
            <a:spLocks noChangeArrowheads="1"/>
          </p:cNvSpPr>
          <p:nvPr/>
        </p:nvSpPr>
        <p:spPr bwMode="auto">
          <a:xfrm>
            <a:off x="5105400" y="4267200"/>
            <a:ext cx="3352800" cy="1905000"/>
          </a:xfrm>
          <a:prstGeom prst="rect">
            <a:avLst/>
          </a:prstGeom>
          <a:noFill/>
          <a:ln w="9525">
            <a:noFill/>
            <a:miter lim="800000"/>
            <a:headEnd/>
            <a:tailEnd/>
          </a:ln>
        </p:spPr>
        <p:txBody>
          <a:bodyPr anchor="ctr"/>
          <a:lstStyle/>
          <a:p>
            <a:pPr algn="ctr">
              <a:lnSpc>
                <a:spcPts val="4800"/>
              </a:lnSpc>
              <a:defRPr/>
            </a:pPr>
            <a:endParaRPr lang="en-US" sz="4400" b="1" kern="0" dirty="0">
              <a:solidFill>
                <a:srgbClr val="00B050"/>
              </a:solidFill>
              <a:latin typeface="Comic Sans MS" pitchFamily="66" charset="0"/>
              <a:ea typeface="+mj-ea"/>
              <a:cs typeface="+mj-cs"/>
            </a:endParaRPr>
          </a:p>
        </p:txBody>
      </p:sp>
      <p:pic>
        <p:nvPicPr>
          <p:cNvPr id="70658" name="Picture 2" descr="https://encrypted-tbn3.gstatic.com/images?q=tbn:ANd9GcTb9j7Jmtunj4zWmtVghQwb9fGSviDCLJVqGAeSnumg3fxDya7rZQ"/>
          <p:cNvPicPr>
            <a:picLocks noChangeAspect="1" noChangeArrowheads="1"/>
          </p:cNvPicPr>
          <p:nvPr/>
        </p:nvPicPr>
        <p:blipFill>
          <a:blip r:embed="rId2" cstate="print"/>
          <a:srcRect/>
          <a:stretch>
            <a:fillRect/>
          </a:stretch>
        </p:blipFill>
        <p:spPr bwMode="auto">
          <a:xfrm>
            <a:off x="499112" y="2438400"/>
            <a:ext cx="3520438" cy="4267200"/>
          </a:xfrm>
          <a:prstGeom prst="rect">
            <a:avLst/>
          </a:prstGeom>
          <a:noFill/>
        </p:spPr>
      </p:pic>
      <p:pic>
        <p:nvPicPr>
          <p:cNvPr id="70659" name="Picture 3"/>
          <p:cNvPicPr>
            <a:picLocks noChangeAspect="1" noChangeArrowheads="1"/>
          </p:cNvPicPr>
          <p:nvPr/>
        </p:nvPicPr>
        <p:blipFill>
          <a:blip r:embed="rId3" cstate="print"/>
          <a:srcRect/>
          <a:stretch>
            <a:fillRect/>
          </a:stretch>
        </p:blipFill>
        <p:spPr bwMode="auto">
          <a:xfrm>
            <a:off x="5105400" y="2498271"/>
            <a:ext cx="3657600" cy="3673929"/>
          </a:xfrm>
          <a:prstGeom prst="rect">
            <a:avLst/>
          </a:prstGeom>
          <a:noFill/>
          <a:ln w="9525">
            <a:noFill/>
            <a:miter lim="800000"/>
            <a:headEnd/>
            <a:tailEnd/>
          </a:ln>
        </p:spPr>
      </p:pic>
    </p:spTree>
    <p:extLst>
      <p:ext uri="{BB962C8B-B14F-4D97-AF65-F5344CB8AC3E}">
        <p14:creationId xmlns:p14="http://schemas.microsoft.com/office/powerpoint/2010/main" val="40559894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6667" t="25333" r="19167" b="27333"/>
          <a:stretch>
            <a:fillRect/>
          </a:stretch>
        </p:blipFill>
        <p:spPr bwMode="auto">
          <a:xfrm>
            <a:off x="152400" y="1295400"/>
            <a:ext cx="8724363" cy="3479942"/>
          </a:xfrm>
          <a:prstGeom prst="rect">
            <a:avLst/>
          </a:prstGeom>
          <a:noFill/>
          <a:ln w="9525">
            <a:noFill/>
            <a:miter lim="800000"/>
            <a:headEnd/>
            <a:tailEnd/>
          </a:ln>
        </p:spPr>
      </p:pic>
      <p:sp>
        <p:nvSpPr>
          <p:cNvPr id="4098" name="Rectangle 2"/>
          <p:cNvSpPr>
            <a:spLocks noGrp="1" noChangeArrowheads="1"/>
          </p:cNvSpPr>
          <p:nvPr>
            <p:ph type="title"/>
          </p:nvPr>
        </p:nvSpPr>
        <p:spPr>
          <a:xfrm>
            <a:off x="381000" y="246965"/>
            <a:ext cx="6896100" cy="1143000"/>
          </a:xfrm>
        </p:spPr>
        <p:txBody>
          <a:bodyPr/>
          <a:lstStyle/>
          <a:p>
            <a:pPr eaLnBrk="1" hangingPunct="1"/>
            <a:r>
              <a:rPr lang="en-US" b="1" dirty="0" err="1">
                <a:solidFill>
                  <a:schemeClr val="tx1"/>
                </a:solidFill>
              </a:rPr>
              <a:t>Shaphan’s</a:t>
            </a:r>
            <a:r>
              <a:rPr lang="en-US" b="1" dirty="0">
                <a:solidFill>
                  <a:schemeClr val="tx1"/>
                </a:solidFill>
              </a:rPr>
              <a:t> </a:t>
            </a:r>
            <a:r>
              <a:rPr lang="en-US" dirty="0">
                <a:solidFill>
                  <a:schemeClr val="tx1"/>
                </a:solidFill>
              </a:rPr>
              <a:t>Sons &amp; Grandsons</a:t>
            </a:r>
            <a:endParaRPr lang="en-US" b="1" dirty="0">
              <a:solidFill>
                <a:schemeClr val="tx1"/>
              </a:solidFill>
            </a:endParaRPr>
          </a:p>
        </p:txBody>
      </p:sp>
      <p:sp>
        <p:nvSpPr>
          <p:cNvPr id="4100" name="Text Box 5"/>
          <p:cNvSpPr txBox="1">
            <a:spLocks noChangeArrowheads="1"/>
          </p:cNvSpPr>
          <p:nvPr/>
        </p:nvSpPr>
        <p:spPr bwMode="auto">
          <a:xfrm>
            <a:off x="228599" y="4953000"/>
            <a:ext cx="8715375" cy="1569660"/>
          </a:xfrm>
          <a:prstGeom prst="rect">
            <a:avLst/>
          </a:prstGeom>
          <a:noFill/>
          <a:ln w="9525">
            <a:noFill/>
            <a:miter lim="800000"/>
            <a:headEnd/>
            <a:tailEnd/>
          </a:ln>
        </p:spPr>
        <p:txBody>
          <a:bodyPr wrap="square">
            <a:spAutoFit/>
          </a:bodyPr>
          <a:lstStyle/>
          <a:p>
            <a:r>
              <a:rPr lang="en-US" sz="2400" b="1" dirty="0">
                <a:solidFill>
                  <a:srgbClr val="0000CC"/>
                </a:solidFill>
              </a:rPr>
              <a:t>Shaphan</a:t>
            </a:r>
            <a:r>
              <a:rPr lang="en-US" sz="2400" dirty="0">
                <a:solidFill>
                  <a:srgbClr val="0000CC"/>
                </a:solidFill>
              </a:rPr>
              <a:t> </a:t>
            </a:r>
            <a:r>
              <a:rPr lang="en-US" sz="2400" dirty="0"/>
              <a:t>– Josiah’s day            </a:t>
            </a:r>
            <a:r>
              <a:rPr lang="en-US" sz="2400" b="1" dirty="0">
                <a:solidFill>
                  <a:srgbClr val="0000CC"/>
                </a:solidFill>
              </a:rPr>
              <a:t>Ahikam</a:t>
            </a:r>
            <a:r>
              <a:rPr lang="en-US" sz="2400" dirty="0"/>
              <a:t> – Josiah &amp; Jehoiakim</a:t>
            </a:r>
          </a:p>
          <a:p>
            <a:r>
              <a:rPr lang="en-US" sz="2400" b="1" dirty="0">
                <a:solidFill>
                  <a:srgbClr val="0000CC"/>
                </a:solidFill>
              </a:rPr>
              <a:t>	     </a:t>
            </a:r>
            <a:r>
              <a:rPr lang="en-US" sz="2400" b="1" dirty="0" err="1">
                <a:solidFill>
                  <a:srgbClr val="0000CC"/>
                </a:solidFill>
              </a:rPr>
              <a:t>Gemariah</a:t>
            </a:r>
            <a:r>
              <a:rPr lang="en-US" sz="2400" b="1" dirty="0">
                <a:solidFill>
                  <a:srgbClr val="0000CC"/>
                </a:solidFill>
              </a:rPr>
              <a:t> &amp; </a:t>
            </a:r>
            <a:r>
              <a:rPr lang="en-US" sz="2400" b="1" dirty="0" err="1">
                <a:solidFill>
                  <a:srgbClr val="0000CC"/>
                </a:solidFill>
              </a:rPr>
              <a:t>Michaiah</a:t>
            </a:r>
            <a:r>
              <a:rPr lang="en-US" sz="2400" dirty="0">
                <a:solidFill>
                  <a:srgbClr val="0000CC"/>
                </a:solidFill>
              </a:rPr>
              <a:t> </a:t>
            </a:r>
            <a:r>
              <a:rPr lang="en-US" sz="2400" dirty="0"/>
              <a:t>– 5</a:t>
            </a:r>
            <a:r>
              <a:rPr lang="en-US" sz="2400" baseline="30000" dirty="0"/>
              <a:t>th</a:t>
            </a:r>
            <a:r>
              <a:rPr lang="en-US" sz="2400" dirty="0"/>
              <a:t> </a:t>
            </a:r>
            <a:r>
              <a:rPr lang="en-US" sz="2400" dirty="0" err="1"/>
              <a:t>yr</a:t>
            </a:r>
            <a:r>
              <a:rPr lang="en-US" sz="2400" dirty="0"/>
              <a:t> of Jehoiakim</a:t>
            </a:r>
          </a:p>
          <a:p>
            <a:r>
              <a:rPr lang="en-US" sz="2400" b="1" dirty="0" err="1">
                <a:solidFill>
                  <a:srgbClr val="0000CC"/>
                </a:solidFill>
              </a:rPr>
              <a:t>Elasah</a:t>
            </a:r>
            <a:r>
              <a:rPr lang="en-US" sz="2400" dirty="0"/>
              <a:t> – 1</a:t>
            </a:r>
            <a:r>
              <a:rPr lang="en-US" sz="2400" baseline="30000" dirty="0"/>
              <a:t>st</a:t>
            </a:r>
            <a:r>
              <a:rPr lang="en-US" sz="2400" dirty="0"/>
              <a:t> </a:t>
            </a:r>
            <a:r>
              <a:rPr lang="en-US" sz="2400" dirty="0" err="1"/>
              <a:t>yr</a:t>
            </a:r>
            <a:r>
              <a:rPr lang="en-US" sz="2400" dirty="0"/>
              <a:t> of Zedekiah        </a:t>
            </a:r>
            <a:r>
              <a:rPr lang="en-US" sz="2400" b="1" dirty="0" err="1">
                <a:solidFill>
                  <a:srgbClr val="0000CC"/>
                </a:solidFill>
              </a:rPr>
              <a:t>Jaazaniah</a:t>
            </a:r>
            <a:r>
              <a:rPr lang="en-US" sz="2400" dirty="0"/>
              <a:t> – 6</a:t>
            </a:r>
            <a:r>
              <a:rPr lang="en-US" sz="2400" baseline="30000" dirty="0"/>
              <a:t>th</a:t>
            </a:r>
            <a:r>
              <a:rPr lang="en-US" sz="2400" dirty="0"/>
              <a:t> </a:t>
            </a:r>
            <a:r>
              <a:rPr lang="en-US" sz="2400" dirty="0" err="1"/>
              <a:t>yr</a:t>
            </a:r>
            <a:r>
              <a:rPr lang="en-US" sz="2400" dirty="0"/>
              <a:t> of Zedekiah</a:t>
            </a:r>
          </a:p>
          <a:p>
            <a:r>
              <a:rPr lang="en-US" sz="2400" b="1" dirty="0">
                <a:solidFill>
                  <a:srgbClr val="0000CC"/>
                </a:solidFill>
              </a:rPr>
              <a:t>                               </a:t>
            </a:r>
            <a:r>
              <a:rPr lang="en-US" sz="2400" b="1" dirty="0" err="1">
                <a:solidFill>
                  <a:srgbClr val="0000CC"/>
                </a:solidFill>
              </a:rPr>
              <a:t>Gedaliah</a:t>
            </a:r>
            <a:r>
              <a:rPr lang="en-US" sz="2400" dirty="0"/>
              <a:t> – 11</a:t>
            </a:r>
            <a:r>
              <a:rPr lang="en-US" sz="2400" baseline="30000" dirty="0"/>
              <a:t>th</a:t>
            </a:r>
            <a:r>
              <a:rPr lang="en-US" sz="2400" dirty="0"/>
              <a:t> </a:t>
            </a:r>
            <a:r>
              <a:rPr lang="en-US" sz="2400" dirty="0" err="1"/>
              <a:t>yr</a:t>
            </a:r>
            <a:r>
              <a:rPr lang="en-US" sz="2400" dirty="0"/>
              <a:t> of Zedekiah</a:t>
            </a:r>
            <a:endParaRPr lang="en-US" sz="4000" b="1" dirty="0">
              <a:solidFill>
                <a:srgbClr val="0000CC"/>
              </a:solidFill>
              <a:latin typeface="Comic Sans MS" pitchFamily="66" charset="0"/>
            </a:endParaRPr>
          </a:p>
        </p:txBody>
      </p:sp>
      <p:pic>
        <p:nvPicPr>
          <p:cNvPr id="59394" name="Picture 2" descr="https://encrypted-tbn2.google.com/images?q=tbn:ANd9GcQaWztCZmK7_7Mh1TDgFl7raMJCyJRUvGS3mZ36PMoA02MwTwo_aQ"/>
          <p:cNvPicPr>
            <a:picLocks noChangeAspect="1" noChangeArrowheads="1"/>
          </p:cNvPicPr>
          <p:nvPr/>
        </p:nvPicPr>
        <p:blipFill>
          <a:blip r:embed="rId4" cstate="print"/>
          <a:srcRect/>
          <a:stretch>
            <a:fillRect/>
          </a:stretch>
        </p:blipFill>
        <p:spPr bwMode="auto">
          <a:xfrm>
            <a:off x="7391400" y="152400"/>
            <a:ext cx="1552575" cy="1866901"/>
          </a:xfrm>
          <a:prstGeom prst="rect">
            <a:avLst/>
          </a:prstGeom>
          <a:noFill/>
        </p:spPr>
      </p:pic>
      <p:sp>
        <p:nvSpPr>
          <p:cNvPr id="7" name="TextBox 6"/>
          <p:cNvSpPr txBox="1"/>
          <p:nvPr/>
        </p:nvSpPr>
        <p:spPr>
          <a:xfrm>
            <a:off x="3657600" y="1066800"/>
            <a:ext cx="533400" cy="646331"/>
          </a:xfrm>
          <a:prstGeom prst="rect">
            <a:avLst/>
          </a:prstGeom>
          <a:noFill/>
        </p:spPr>
        <p:txBody>
          <a:bodyPr wrap="square" rtlCol="0">
            <a:spAutoFit/>
          </a:bodyPr>
          <a:lstStyle/>
          <a:p>
            <a:r>
              <a:rPr lang="en-US" sz="3600" b="1" dirty="0">
                <a:solidFill>
                  <a:srgbClr val="00B050"/>
                </a:solidFill>
              </a:rPr>
              <a:t>1</a:t>
            </a:r>
          </a:p>
        </p:txBody>
      </p:sp>
      <p:sp>
        <p:nvSpPr>
          <p:cNvPr id="8" name="TextBox 7"/>
          <p:cNvSpPr txBox="1"/>
          <p:nvPr/>
        </p:nvSpPr>
        <p:spPr>
          <a:xfrm>
            <a:off x="381000" y="2057400"/>
            <a:ext cx="533400" cy="646331"/>
          </a:xfrm>
          <a:prstGeom prst="rect">
            <a:avLst/>
          </a:prstGeom>
          <a:noFill/>
        </p:spPr>
        <p:txBody>
          <a:bodyPr wrap="square" rtlCol="0">
            <a:spAutoFit/>
          </a:bodyPr>
          <a:lstStyle/>
          <a:p>
            <a:r>
              <a:rPr lang="en-US" sz="3600" b="1" dirty="0">
                <a:solidFill>
                  <a:srgbClr val="00B050"/>
                </a:solidFill>
              </a:rPr>
              <a:t>2</a:t>
            </a:r>
          </a:p>
        </p:txBody>
      </p:sp>
      <p:sp>
        <p:nvSpPr>
          <p:cNvPr id="9" name="TextBox 8"/>
          <p:cNvSpPr txBox="1"/>
          <p:nvPr/>
        </p:nvSpPr>
        <p:spPr>
          <a:xfrm>
            <a:off x="4800600" y="2057400"/>
            <a:ext cx="533400" cy="646331"/>
          </a:xfrm>
          <a:prstGeom prst="rect">
            <a:avLst/>
          </a:prstGeom>
          <a:noFill/>
        </p:spPr>
        <p:txBody>
          <a:bodyPr wrap="square" rtlCol="0">
            <a:spAutoFit/>
          </a:bodyPr>
          <a:lstStyle/>
          <a:p>
            <a:r>
              <a:rPr lang="en-US" sz="3600" b="1" dirty="0">
                <a:solidFill>
                  <a:srgbClr val="00B050"/>
                </a:solidFill>
              </a:rPr>
              <a:t>3</a:t>
            </a:r>
          </a:p>
        </p:txBody>
      </p:sp>
      <p:sp>
        <p:nvSpPr>
          <p:cNvPr id="10" name="TextBox 9"/>
          <p:cNvSpPr txBox="1"/>
          <p:nvPr/>
        </p:nvSpPr>
        <p:spPr>
          <a:xfrm>
            <a:off x="4800600" y="3505200"/>
            <a:ext cx="533400" cy="646331"/>
          </a:xfrm>
          <a:prstGeom prst="rect">
            <a:avLst/>
          </a:prstGeom>
          <a:noFill/>
        </p:spPr>
        <p:txBody>
          <a:bodyPr wrap="square" rtlCol="0">
            <a:spAutoFit/>
          </a:bodyPr>
          <a:lstStyle/>
          <a:p>
            <a:r>
              <a:rPr lang="en-US" sz="3600" b="1" dirty="0">
                <a:solidFill>
                  <a:srgbClr val="00B050"/>
                </a:solidFill>
              </a:rPr>
              <a:t>3</a:t>
            </a:r>
          </a:p>
        </p:txBody>
      </p:sp>
      <p:sp>
        <p:nvSpPr>
          <p:cNvPr id="11" name="TextBox 10"/>
          <p:cNvSpPr txBox="1"/>
          <p:nvPr/>
        </p:nvSpPr>
        <p:spPr>
          <a:xfrm>
            <a:off x="2590800" y="2057400"/>
            <a:ext cx="533400" cy="646331"/>
          </a:xfrm>
          <a:prstGeom prst="rect">
            <a:avLst/>
          </a:prstGeom>
          <a:noFill/>
        </p:spPr>
        <p:txBody>
          <a:bodyPr wrap="square" rtlCol="0">
            <a:spAutoFit/>
          </a:bodyPr>
          <a:lstStyle/>
          <a:p>
            <a:r>
              <a:rPr lang="en-US" sz="3600" b="1" dirty="0">
                <a:solidFill>
                  <a:srgbClr val="00B050"/>
                </a:solidFill>
              </a:rPr>
              <a:t>4</a:t>
            </a:r>
          </a:p>
        </p:txBody>
      </p:sp>
      <p:sp>
        <p:nvSpPr>
          <p:cNvPr id="12" name="TextBox 11"/>
          <p:cNvSpPr txBox="1"/>
          <p:nvPr/>
        </p:nvSpPr>
        <p:spPr>
          <a:xfrm>
            <a:off x="6934200" y="2133600"/>
            <a:ext cx="533400" cy="646331"/>
          </a:xfrm>
          <a:prstGeom prst="rect">
            <a:avLst/>
          </a:prstGeom>
          <a:noFill/>
        </p:spPr>
        <p:txBody>
          <a:bodyPr wrap="square" rtlCol="0">
            <a:spAutoFit/>
          </a:bodyPr>
          <a:lstStyle/>
          <a:p>
            <a:r>
              <a:rPr lang="en-US" sz="3600" b="1" dirty="0">
                <a:solidFill>
                  <a:srgbClr val="00B050"/>
                </a:solidFill>
              </a:rPr>
              <a:t>5</a:t>
            </a:r>
          </a:p>
        </p:txBody>
      </p:sp>
      <p:sp>
        <p:nvSpPr>
          <p:cNvPr id="13" name="TextBox 12"/>
          <p:cNvSpPr txBox="1"/>
          <p:nvPr/>
        </p:nvSpPr>
        <p:spPr>
          <a:xfrm>
            <a:off x="304800" y="3505200"/>
            <a:ext cx="533400" cy="646331"/>
          </a:xfrm>
          <a:prstGeom prst="rect">
            <a:avLst/>
          </a:prstGeom>
          <a:noFill/>
        </p:spPr>
        <p:txBody>
          <a:bodyPr wrap="square" rtlCol="0">
            <a:spAutoFit/>
          </a:bodyPr>
          <a:lstStyle/>
          <a:p>
            <a:r>
              <a:rPr lang="en-US" sz="3600" b="1" dirty="0">
                <a:solidFill>
                  <a:srgbClr val="00B050"/>
                </a:solidFill>
              </a:rPr>
              <a:t>6</a:t>
            </a:r>
          </a:p>
        </p:txBody>
      </p:sp>
      <p:sp>
        <p:nvSpPr>
          <p:cNvPr id="3" name="TextBox 2"/>
          <p:cNvSpPr txBox="1"/>
          <p:nvPr/>
        </p:nvSpPr>
        <p:spPr>
          <a:xfrm>
            <a:off x="2209800" y="4572000"/>
            <a:ext cx="4876800" cy="523220"/>
          </a:xfrm>
          <a:prstGeom prst="rect">
            <a:avLst/>
          </a:prstGeom>
          <a:noFill/>
        </p:spPr>
        <p:txBody>
          <a:bodyPr wrap="square" rtlCol="0">
            <a:spAutoFit/>
          </a:bodyPr>
          <a:lstStyle/>
          <a:p>
            <a:pPr algn="ctr"/>
            <a:r>
              <a:rPr lang="en-US" sz="2800" b="1" dirty="0" err="1">
                <a:solidFill>
                  <a:srgbClr val="FF0000"/>
                </a:solidFill>
                <a:latin typeface="Comic Sans MS" pitchFamily="66" charset="0"/>
              </a:rPr>
              <a:t>Chronilogical</a:t>
            </a:r>
            <a:r>
              <a:rPr lang="en-US" sz="2800" b="1" dirty="0">
                <a:solidFill>
                  <a:srgbClr val="FF0000"/>
                </a:solidFill>
                <a:latin typeface="Comic Sans MS" pitchFamily="66" charset="0"/>
              </a:rPr>
              <a:t> Sequence</a:t>
            </a:r>
          </a:p>
        </p:txBody>
      </p:sp>
    </p:spTree>
    <p:extLst>
      <p:ext uri="{BB962C8B-B14F-4D97-AF65-F5344CB8AC3E}">
        <p14:creationId xmlns:p14="http://schemas.microsoft.com/office/powerpoint/2010/main" val="26531575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6667" t="25333" r="19167" b="27333"/>
          <a:stretch>
            <a:fillRect/>
          </a:stretch>
        </p:blipFill>
        <p:spPr bwMode="auto">
          <a:xfrm>
            <a:off x="152400" y="1295400"/>
            <a:ext cx="8724363" cy="3479942"/>
          </a:xfrm>
          <a:prstGeom prst="rect">
            <a:avLst/>
          </a:prstGeom>
          <a:noFill/>
          <a:ln w="9525">
            <a:noFill/>
            <a:miter lim="800000"/>
            <a:headEnd/>
            <a:tailEnd/>
          </a:ln>
        </p:spPr>
      </p:pic>
      <p:sp>
        <p:nvSpPr>
          <p:cNvPr id="4098" name="Rectangle 2"/>
          <p:cNvSpPr>
            <a:spLocks noGrp="1" noChangeArrowheads="1"/>
          </p:cNvSpPr>
          <p:nvPr>
            <p:ph type="title"/>
          </p:nvPr>
        </p:nvSpPr>
        <p:spPr>
          <a:xfrm>
            <a:off x="457200" y="457200"/>
            <a:ext cx="6934200" cy="838200"/>
          </a:xfrm>
        </p:spPr>
        <p:txBody>
          <a:bodyPr/>
          <a:lstStyle/>
          <a:p>
            <a:pPr eaLnBrk="1" hangingPunct="1"/>
            <a:r>
              <a:rPr lang="en-US" b="1" dirty="0" err="1">
                <a:solidFill>
                  <a:schemeClr val="tx1"/>
                </a:solidFill>
              </a:rPr>
              <a:t>Shaphan’s</a:t>
            </a:r>
            <a:r>
              <a:rPr lang="en-US" b="1" dirty="0">
                <a:solidFill>
                  <a:schemeClr val="tx1"/>
                </a:solidFill>
              </a:rPr>
              <a:t> Family</a:t>
            </a:r>
          </a:p>
        </p:txBody>
      </p:sp>
      <p:pic>
        <p:nvPicPr>
          <p:cNvPr id="59394" name="Picture 2" descr="https://encrypted-tbn2.google.com/images?q=tbn:ANd9GcQaWztCZmK7_7Mh1TDgFl7raMJCyJRUvGS3mZ36PMoA02MwTwo_aQ"/>
          <p:cNvPicPr>
            <a:picLocks noChangeAspect="1" noChangeArrowheads="1"/>
          </p:cNvPicPr>
          <p:nvPr/>
        </p:nvPicPr>
        <p:blipFill>
          <a:blip r:embed="rId4" cstate="print"/>
          <a:srcRect/>
          <a:stretch>
            <a:fillRect/>
          </a:stretch>
        </p:blipFill>
        <p:spPr bwMode="auto">
          <a:xfrm>
            <a:off x="6941127" y="152400"/>
            <a:ext cx="1552575" cy="1866901"/>
          </a:xfrm>
          <a:prstGeom prst="rect">
            <a:avLst/>
          </a:prstGeom>
          <a:noFill/>
        </p:spPr>
      </p:pic>
      <p:sp>
        <p:nvSpPr>
          <p:cNvPr id="7" name="TextBox 6"/>
          <p:cNvSpPr txBox="1"/>
          <p:nvPr/>
        </p:nvSpPr>
        <p:spPr>
          <a:xfrm>
            <a:off x="3657600" y="1066800"/>
            <a:ext cx="533400" cy="646331"/>
          </a:xfrm>
          <a:prstGeom prst="rect">
            <a:avLst/>
          </a:prstGeom>
          <a:noFill/>
        </p:spPr>
        <p:txBody>
          <a:bodyPr wrap="square" rtlCol="0">
            <a:spAutoFit/>
          </a:bodyPr>
          <a:lstStyle/>
          <a:p>
            <a:r>
              <a:rPr lang="en-US" sz="3600" b="1" dirty="0">
                <a:solidFill>
                  <a:srgbClr val="00B050"/>
                </a:solidFill>
              </a:rPr>
              <a:t>1</a:t>
            </a:r>
          </a:p>
        </p:txBody>
      </p:sp>
      <p:sp>
        <p:nvSpPr>
          <p:cNvPr id="8" name="TextBox 7"/>
          <p:cNvSpPr txBox="1"/>
          <p:nvPr/>
        </p:nvSpPr>
        <p:spPr>
          <a:xfrm>
            <a:off x="381000" y="2057400"/>
            <a:ext cx="533400" cy="646331"/>
          </a:xfrm>
          <a:prstGeom prst="rect">
            <a:avLst/>
          </a:prstGeom>
          <a:noFill/>
        </p:spPr>
        <p:txBody>
          <a:bodyPr wrap="square" rtlCol="0">
            <a:spAutoFit/>
          </a:bodyPr>
          <a:lstStyle/>
          <a:p>
            <a:r>
              <a:rPr lang="en-US" sz="3600" b="1" dirty="0">
                <a:solidFill>
                  <a:srgbClr val="00B050"/>
                </a:solidFill>
              </a:rPr>
              <a:t>2</a:t>
            </a:r>
          </a:p>
        </p:txBody>
      </p:sp>
      <p:sp>
        <p:nvSpPr>
          <p:cNvPr id="9" name="TextBox 8"/>
          <p:cNvSpPr txBox="1"/>
          <p:nvPr/>
        </p:nvSpPr>
        <p:spPr>
          <a:xfrm>
            <a:off x="4800600" y="2057400"/>
            <a:ext cx="533400" cy="646331"/>
          </a:xfrm>
          <a:prstGeom prst="rect">
            <a:avLst/>
          </a:prstGeom>
          <a:noFill/>
        </p:spPr>
        <p:txBody>
          <a:bodyPr wrap="square" rtlCol="0">
            <a:spAutoFit/>
          </a:bodyPr>
          <a:lstStyle/>
          <a:p>
            <a:r>
              <a:rPr lang="en-US" sz="3600" b="1" dirty="0">
                <a:solidFill>
                  <a:srgbClr val="00B050"/>
                </a:solidFill>
              </a:rPr>
              <a:t>3</a:t>
            </a:r>
          </a:p>
        </p:txBody>
      </p:sp>
      <p:sp>
        <p:nvSpPr>
          <p:cNvPr id="10" name="TextBox 9"/>
          <p:cNvSpPr txBox="1"/>
          <p:nvPr/>
        </p:nvSpPr>
        <p:spPr>
          <a:xfrm>
            <a:off x="4800600" y="3505200"/>
            <a:ext cx="533400" cy="646331"/>
          </a:xfrm>
          <a:prstGeom prst="rect">
            <a:avLst/>
          </a:prstGeom>
          <a:noFill/>
        </p:spPr>
        <p:txBody>
          <a:bodyPr wrap="square" rtlCol="0">
            <a:spAutoFit/>
          </a:bodyPr>
          <a:lstStyle/>
          <a:p>
            <a:r>
              <a:rPr lang="en-US" sz="3600" b="1" dirty="0">
                <a:solidFill>
                  <a:srgbClr val="00B050"/>
                </a:solidFill>
              </a:rPr>
              <a:t>3</a:t>
            </a:r>
          </a:p>
        </p:txBody>
      </p:sp>
      <p:sp>
        <p:nvSpPr>
          <p:cNvPr id="11" name="TextBox 10"/>
          <p:cNvSpPr txBox="1"/>
          <p:nvPr/>
        </p:nvSpPr>
        <p:spPr>
          <a:xfrm>
            <a:off x="2590800" y="2057400"/>
            <a:ext cx="533400" cy="646331"/>
          </a:xfrm>
          <a:prstGeom prst="rect">
            <a:avLst/>
          </a:prstGeom>
          <a:noFill/>
        </p:spPr>
        <p:txBody>
          <a:bodyPr wrap="square" rtlCol="0">
            <a:spAutoFit/>
          </a:bodyPr>
          <a:lstStyle/>
          <a:p>
            <a:r>
              <a:rPr lang="en-US" sz="3600" b="1" dirty="0">
                <a:solidFill>
                  <a:srgbClr val="00B050"/>
                </a:solidFill>
              </a:rPr>
              <a:t>4</a:t>
            </a:r>
          </a:p>
        </p:txBody>
      </p:sp>
      <p:sp>
        <p:nvSpPr>
          <p:cNvPr id="12" name="TextBox 11"/>
          <p:cNvSpPr txBox="1"/>
          <p:nvPr/>
        </p:nvSpPr>
        <p:spPr>
          <a:xfrm>
            <a:off x="6934200" y="2133600"/>
            <a:ext cx="533400" cy="646331"/>
          </a:xfrm>
          <a:prstGeom prst="rect">
            <a:avLst/>
          </a:prstGeom>
          <a:noFill/>
        </p:spPr>
        <p:txBody>
          <a:bodyPr wrap="square" rtlCol="0">
            <a:spAutoFit/>
          </a:bodyPr>
          <a:lstStyle/>
          <a:p>
            <a:r>
              <a:rPr lang="en-US" sz="3600" b="1" dirty="0">
                <a:solidFill>
                  <a:srgbClr val="00B050"/>
                </a:solidFill>
              </a:rPr>
              <a:t>5</a:t>
            </a:r>
          </a:p>
        </p:txBody>
      </p:sp>
      <p:sp>
        <p:nvSpPr>
          <p:cNvPr id="13" name="TextBox 12"/>
          <p:cNvSpPr txBox="1"/>
          <p:nvPr/>
        </p:nvSpPr>
        <p:spPr>
          <a:xfrm>
            <a:off x="304800" y="3505200"/>
            <a:ext cx="533400" cy="646331"/>
          </a:xfrm>
          <a:prstGeom prst="rect">
            <a:avLst/>
          </a:prstGeom>
          <a:noFill/>
        </p:spPr>
        <p:txBody>
          <a:bodyPr wrap="square" rtlCol="0">
            <a:spAutoFit/>
          </a:bodyPr>
          <a:lstStyle/>
          <a:p>
            <a:r>
              <a:rPr lang="en-US" sz="3600" b="1" dirty="0">
                <a:solidFill>
                  <a:srgbClr val="00B050"/>
                </a:solidFill>
              </a:rPr>
              <a:t>6</a:t>
            </a:r>
          </a:p>
        </p:txBody>
      </p:sp>
      <p:sp>
        <p:nvSpPr>
          <p:cNvPr id="14" name="Rounded Rectangle 13"/>
          <p:cNvSpPr/>
          <p:nvPr/>
        </p:nvSpPr>
        <p:spPr>
          <a:xfrm>
            <a:off x="3657600" y="1219200"/>
            <a:ext cx="1905000" cy="762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5"/>
          <p:cNvSpPr txBox="1">
            <a:spLocks noChangeArrowheads="1"/>
          </p:cNvSpPr>
          <p:nvPr/>
        </p:nvSpPr>
        <p:spPr bwMode="auto">
          <a:xfrm>
            <a:off x="266163" y="5105400"/>
            <a:ext cx="8686800" cy="1077218"/>
          </a:xfrm>
          <a:prstGeom prst="rect">
            <a:avLst/>
          </a:prstGeom>
          <a:noFill/>
          <a:ln w="9525">
            <a:noFill/>
            <a:miter lim="800000"/>
            <a:headEnd/>
            <a:tailEnd/>
          </a:ln>
        </p:spPr>
        <p:txBody>
          <a:bodyPr wrap="square">
            <a:spAutoFit/>
          </a:bodyPr>
          <a:lstStyle/>
          <a:p>
            <a:pPr algn="ctr">
              <a:spcBef>
                <a:spcPct val="50000"/>
              </a:spcBef>
            </a:pPr>
            <a:r>
              <a:rPr lang="en-US" sz="3200" b="1" dirty="0">
                <a:solidFill>
                  <a:srgbClr val="00B050"/>
                </a:solidFill>
                <a:latin typeface="Comic Sans MS" pitchFamily="66" charset="0"/>
              </a:rPr>
              <a:t>Shaphan raised Godly children &amp; grandchildren during a tough spiritual time</a:t>
            </a:r>
          </a:p>
        </p:txBody>
      </p:sp>
    </p:spTree>
    <p:extLst>
      <p:ext uri="{BB962C8B-B14F-4D97-AF65-F5344CB8AC3E}">
        <p14:creationId xmlns:p14="http://schemas.microsoft.com/office/powerpoint/2010/main" val="2629753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0" fill="hold"/>
                                        <p:tgtEl>
                                          <p:spTgt spid="14"/>
                                        </p:tgtEl>
                                        <p:attrNameLst>
                                          <p:attrName>ppt_w</p:attrName>
                                        </p:attrNameLst>
                                      </p:cBhvr>
                                      <p:tavLst>
                                        <p:tav tm="0" fmla="#ppt_w*sin(2.5*pi*$)">
                                          <p:val>
                                            <p:fltVal val="0"/>
                                          </p:val>
                                        </p:tav>
                                        <p:tav tm="100000">
                                          <p:val>
                                            <p:fltVal val="1"/>
                                          </p:val>
                                        </p:tav>
                                      </p:tavLst>
                                    </p:anim>
                                    <p:anim calcmode="lin" valueType="num">
                                      <p:cBhvr>
                                        <p:cTn id="8" dur="5000" fill="hold"/>
                                        <p:tgtEl>
                                          <p:spTgt spid="14"/>
                                        </p:tgtEl>
                                        <p:attrNameLst>
                                          <p:attrName>ppt_h</p:attrName>
                                        </p:attrNameLst>
                                      </p:cBhvr>
                                      <p:tavLst>
                                        <p:tav tm="0">
                                          <p:val>
                                            <p:strVal val="#ppt_h"/>
                                          </p:val>
                                        </p:tav>
                                        <p:tav tm="100000">
                                          <p:val>
                                            <p:strVal val="#ppt_h"/>
                                          </p:val>
                                        </p:tav>
                                      </p:tavLst>
                                    </p:anim>
                                  </p:childTnLst>
                                </p:cTn>
                              </p:par>
                              <p:par>
                                <p:cTn id="9" presetID="26"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80">
                                          <p:stCondLst>
                                            <p:cond delay="0"/>
                                          </p:stCondLst>
                                        </p:cTn>
                                        <p:tgtEl>
                                          <p:spTgt spid="15"/>
                                        </p:tgtEl>
                                      </p:cBhvr>
                                    </p:animEffect>
                                    <p:anim calcmode="lin" valueType="num">
                                      <p:cBhvr>
                                        <p:cTn id="1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7" dur="26">
                                          <p:stCondLst>
                                            <p:cond delay="650"/>
                                          </p:stCondLst>
                                        </p:cTn>
                                        <p:tgtEl>
                                          <p:spTgt spid="15"/>
                                        </p:tgtEl>
                                      </p:cBhvr>
                                      <p:to x="100000" y="60000"/>
                                    </p:animScale>
                                    <p:animScale>
                                      <p:cBhvr>
                                        <p:cTn id="18" dur="166" decel="50000">
                                          <p:stCondLst>
                                            <p:cond delay="676"/>
                                          </p:stCondLst>
                                        </p:cTn>
                                        <p:tgtEl>
                                          <p:spTgt spid="15"/>
                                        </p:tgtEl>
                                      </p:cBhvr>
                                      <p:to x="100000" y="100000"/>
                                    </p:animScale>
                                    <p:animScale>
                                      <p:cBhvr>
                                        <p:cTn id="19" dur="26">
                                          <p:stCondLst>
                                            <p:cond delay="1312"/>
                                          </p:stCondLst>
                                        </p:cTn>
                                        <p:tgtEl>
                                          <p:spTgt spid="15"/>
                                        </p:tgtEl>
                                      </p:cBhvr>
                                      <p:to x="100000" y="80000"/>
                                    </p:animScale>
                                    <p:animScale>
                                      <p:cBhvr>
                                        <p:cTn id="20" dur="166" decel="50000">
                                          <p:stCondLst>
                                            <p:cond delay="1338"/>
                                          </p:stCondLst>
                                        </p:cTn>
                                        <p:tgtEl>
                                          <p:spTgt spid="15"/>
                                        </p:tgtEl>
                                      </p:cBhvr>
                                      <p:to x="100000" y="100000"/>
                                    </p:animScale>
                                    <p:animScale>
                                      <p:cBhvr>
                                        <p:cTn id="21" dur="26">
                                          <p:stCondLst>
                                            <p:cond delay="1642"/>
                                          </p:stCondLst>
                                        </p:cTn>
                                        <p:tgtEl>
                                          <p:spTgt spid="15"/>
                                        </p:tgtEl>
                                      </p:cBhvr>
                                      <p:to x="100000" y="90000"/>
                                    </p:animScale>
                                    <p:animScale>
                                      <p:cBhvr>
                                        <p:cTn id="22" dur="166" decel="50000">
                                          <p:stCondLst>
                                            <p:cond delay="1668"/>
                                          </p:stCondLst>
                                        </p:cTn>
                                        <p:tgtEl>
                                          <p:spTgt spid="15"/>
                                        </p:tgtEl>
                                      </p:cBhvr>
                                      <p:to x="100000" y="100000"/>
                                    </p:animScale>
                                    <p:animScale>
                                      <p:cBhvr>
                                        <p:cTn id="23" dur="26">
                                          <p:stCondLst>
                                            <p:cond delay="1808"/>
                                          </p:stCondLst>
                                        </p:cTn>
                                        <p:tgtEl>
                                          <p:spTgt spid="15"/>
                                        </p:tgtEl>
                                      </p:cBhvr>
                                      <p:to x="100000" y="95000"/>
                                    </p:animScale>
                                    <p:animScale>
                                      <p:cBhvr>
                                        <p:cTn id="2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57200" y="381000"/>
            <a:ext cx="8229600" cy="914400"/>
          </a:xfrm>
        </p:spPr>
        <p:txBody>
          <a:bodyPr>
            <a:noAutofit/>
          </a:bodyPr>
          <a:lstStyle/>
          <a:p>
            <a:pPr algn="ctr"/>
            <a:r>
              <a:rPr lang="en-US" sz="4800" b="1" dirty="0">
                <a:solidFill>
                  <a:srgbClr val="663300"/>
                </a:solidFill>
              </a:rPr>
              <a:t>2 Chronicles 34:8-13</a:t>
            </a:r>
            <a:endParaRPr lang="en-US" sz="4800" b="1" dirty="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219200"/>
            <a:ext cx="7162800" cy="4953000"/>
          </a:xfrm>
        </p:spPr>
        <p:txBody>
          <a:bodyPr>
            <a:noAutofit/>
          </a:bodyPr>
          <a:lstStyle/>
          <a:p>
            <a:pPr marL="0" indent="231775">
              <a:buNone/>
            </a:pPr>
            <a:r>
              <a:rPr lang="en-US" sz="1600" dirty="0">
                <a:solidFill>
                  <a:schemeClr val="tx1"/>
                </a:solidFill>
              </a:rPr>
              <a:t>8  Now in the eighteenth year of his (Josiah’s) reign, when he had purged the land and the temple, he sent </a:t>
            </a:r>
            <a:r>
              <a:rPr lang="en-US" sz="1600" b="1" dirty="0">
                <a:solidFill>
                  <a:srgbClr val="C00000"/>
                </a:solidFill>
              </a:rPr>
              <a:t>Shaphan</a:t>
            </a:r>
            <a:r>
              <a:rPr lang="en-US" sz="1600" dirty="0">
                <a:solidFill>
                  <a:schemeClr val="tx1"/>
                </a:solidFill>
              </a:rPr>
              <a:t> the son of </a:t>
            </a:r>
            <a:r>
              <a:rPr lang="en-US" sz="1600" dirty="0" err="1">
                <a:solidFill>
                  <a:schemeClr val="tx1"/>
                </a:solidFill>
              </a:rPr>
              <a:t>Azaliah</a:t>
            </a:r>
            <a:r>
              <a:rPr lang="en-US" sz="1600" dirty="0">
                <a:solidFill>
                  <a:schemeClr val="tx1"/>
                </a:solidFill>
              </a:rPr>
              <a:t>, </a:t>
            </a:r>
            <a:r>
              <a:rPr lang="en-US" sz="1600" dirty="0" err="1">
                <a:solidFill>
                  <a:schemeClr val="tx1"/>
                </a:solidFill>
              </a:rPr>
              <a:t>Maaseiah</a:t>
            </a:r>
            <a:r>
              <a:rPr lang="en-US" sz="1600" dirty="0">
                <a:solidFill>
                  <a:schemeClr val="tx1"/>
                </a:solidFill>
              </a:rPr>
              <a:t> the governor of the city, and </a:t>
            </a:r>
            <a:r>
              <a:rPr lang="en-US" sz="1600" dirty="0" err="1">
                <a:solidFill>
                  <a:schemeClr val="tx1"/>
                </a:solidFill>
              </a:rPr>
              <a:t>Joah</a:t>
            </a:r>
            <a:r>
              <a:rPr lang="en-US" sz="1600" dirty="0">
                <a:solidFill>
                  <a:schemeClr val="tx1"/>
                </a:solidFill>
              </a:rPr>
              <a:t> the son of </a:t>
            </a:r>
            <a:r>
              <a:rPr lang="en-US" sz="1600" dirty="0" err="1">
                <a:solidFill>
                  <a:schemeClr val="tx1"/>
                </a:solidFill>
              </a:rPr>
              <a:t>Joahaz</a:t>
            </a:r>
            <a:r>
              <a:rPr lang="en-US" sz="1600" dirty="0">
                <a:solidFill>
                  <a:schemeClr val="tx1"/>
                </a:solidFill>
              </a:rPr>
              <a:t> the recorder, to repair the house of the LORD his God.</a:t>
            </a:r>
          </a:p>
          <a:p>
            <a:pPr marL="0" indent="231775">
              <a:buNone/>
            </a:pPr>
            <a:r>
              <a:rPr lang="en-US" sz="1600" dirty="0"/>
              <a:t>9  When they came to Hilkiah the high priest, they delivered the money that was brought into the house of God,…</a:t>
            </a:r>
          </a:p>
          <a:p>
            <a:pPr marL="0" indent="231775">
              <a:buNone/>
            </a:pPr>
            <a:r>
              <a:rPr lang="en-US" sz="1600" dirty="0"/>
              <a:t>10  Then </a:t>
            </a:r>
            <a:r>
              <a:rPr lang="en-US" sz="1600" dirty="0">
                <a:solidFill>
                  <a:schemeClr val="tx1"/>
                </a:solidFill>
              </a:rPr>
              <a:t>they put it (the money) in the hand of the foremen who had the oversight of the house of the LORD; and they gave it to the workmen who worked in the house of the LORD, to repair and restore the house.</a:t>
            </a:r>
          </a:p>
          <a:p>
            <a:pPr marL="0" indent="231775">
              <a:buNone/>
            </a:pPr>
            <a:r>
              <a:rPr lang="en-US" sz="1600" dirty="0"/>
              <a:t>11  </a:t>
            </a:r>
            <a:r>
              <a:rPr lang="en-US" sz="1600" dirty="0">
                <a:solidFill>
                  <a:schemeClr val="tx1"/>
                </a:solidFill>
              </a:rPr>
              <a:t>They gave it to the craftsmen and builders to buy hewn stone and timber for beams, and to floor the houses</a:t>
            </a:r>
            <a:r>
              <a:rPr lang="en-US" sz="1600" dirty="0"/>
              <a:t> which the kings of Judah had destroyed.</a:t>
            </a:r>
          </a:p>
          <a:p>
            <a:pPr marL="0" indent="231775">
              <a:buNone/>
            </a:pPr>
            <a:r>
              <a:rPr lang="en-US" sz="1600" dirty="0"/>
              <a:t>12  </a:t>
            </a:r>
            <a:r>
              <a:rPr lang="en-US" sz="1600" dirty="0">
                <a:solidFill>
                  <a:schemeClr val="tx1"/>
                </a:solidFill>
              </a:rPr>
              <a:t>And</a:t>
            </a:r>
            <a:r>
              <a:rPr lang="en-US" sz="1600" dirty="0"/>
              <a:t> </a:t>
            </a:r>
            <a:r>
              <a:rPr lang="en-US" sz="1600" dirty="0">
                <a:solidFill>
                  <a:schemeClr val="tx1"/>
                </a:solidFill>
              </a:rPr>
              <a:t>the men did the work faithfully</a:t>
            </a:r>
            <a:r>
              <a:rPr lang="en-US" sz="1600" dirty="0"/>
              <a:t>…Others of the Levites, all of whom were skillful with instruments of music,</a:t>
            </a:r>
          </a:p>
          <a:p>
            <a:pPr marL="0" indent="231775">
              <a:buNone/>
            </a:pPr>
            <a:r>
              <a:rPr lang="en-US" sz="1600" dirty="0"/>
              <a:t>13  </a:t>
            </a:r>
            <a:r>
              <a:rPr lang="en-US" sz="1600" dirty="0">
                <a:solidFill>
                  <a:schemeClr val="bg2"/>
                </a:solidFill>
              </a:rPr>
              <a:t>were over the burden bearers and were overseers of all who did work in any kind of service</a:t>
            </a:r>
            <a:r>
              <a:rPr lang="en-US" sz="1600" dirty="0">
                <a:solidFill>
                  <a:schemeClr val="tx1"/>
                </a:solidFill>
              </a:rPr>
              <a:t>. </a:t>
            </a:r>
            <a:r>
              <a:rPr lang="en-US" sz="1600" dirty="0"/>
              <a:t>And some of the Levites were scribes, officers, and gatekeepers.</a:t>
            </a:r>
          </a:p>
          <a:p>
            <a:pPr marL="0" indent="231775">
              <a:buNone/>
            </a:pPr>
            <a:endParaRPr lang="en-US" sz="1200" dirty="0"/>
          </a:p>
        </p:txBody>
      </p:sp>
      <p:sp>
        <p:nvSpPr>
          <p:cNvPr id="4100" name="Text Box 5"/>
          <p:cNvSpPr txBox="1">
            <a:spLocks noChangeArrowheads="1"/>
          </p:cNvSpPr>
          <p:nvPr/>
        </p:nvSpPr>
        <p:spPr bwMode="auto">
          <a:xfrm>
            <a:off x="457200" y="6334780"/>
            <a:ext cx="8229600" cy="523220"/>
          </a:xfrm>
          <a:prstGeom prst="rect">
            <a:avLst/>
          </a:prstGeom>
          <a:noFill/>
          <a:ln w="9525">
            <a:noFill/>
            <a:miter lim="800000"/>
            <a:headEnd/>
            <a:tailEnd/>
          </a:ln>
        </p:spPr>
        <p:txBody>
          <a:bodyPr wrap="square">
            <a:spAutoFit/>
          </a:bodyPr>
          <a:lstStyle/>
          <a:p>
            <a:pPr algn="ctr">
              <a:spcBef>
                <a:spcPct val="50000"/>
              </a:spcBef>
            </a:pPr>
            <a:r>
              <a:rPr lang="en-US" sz="2800" b="1" dirty="0">
                <a:solidFill>
                  <a:srgbClr val="00B050"/>
                </a:solidFill>
                <a:latin typeface="Comic Sans MS" pitchFamily="66" charset="0"/>
              </a:rPr>
              <a:t>Worked with responsible people</a:t>
            </a:r>
          </a:p>
        </p:txBody>
      </p:sp>
    </p:spTree>
    <p:extLst>
      <p:ext uri="{BB962C8B-B14F-4D97-AF65-F5344CB8AC3E}">
        <p14:creationId xmlns:p14="http://schemas.microsoft.com/office/powerpoint/2010/main" val="4536651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57200" y="457200"/>
            <a:ext cx="8229600" cy="914400"/>
          </a:xfrm>
        </p:spPr>
        <p:txBody>
          <a:bodyPr>
            <a:noAutofit/>
          </a:bodyPr>
          <a:lstStyle/>
          <a:p>
            <a:pPr algn="ctr"/>
            <a:r>
              <a:rPr lang="en-US" sz="4800" b="1" dirty="0">
                <a:solidFill>
                  <a:srgbClr val="663300"/>
                </a:solidFill>
              </a:rPr>
              <a:t>2 Chronicles 34:15-21</a:t>
            </a:r>
            <a:endParaRPr lang="en-US" sz="4800" b="1" dirty="0">
              <a:solidFill>
                <a:srgbClr val="663300"/>
              </a:solidFill>
              <a:latin typeface="Comic Sans MS" pitchFamily="66" charset="0"/>
            </a:endParaRPr>
          </a:p>
        </p:txBody>
      </p:sp>
      <p:sp>
        <p:nvSpPr>
          <p:cNvPr id="4099" name="Rectangle 3"/>
          <p:cNvSpPr>
            <a:spLocks noGrp="1" noChangeArrowheads="1"/>
          </p:cNvSpPr>
          <p:nvPr>
            <p:ph type="body" idx="1"/>
          </p:nvPr>
        </p:nvSpPr>
        <p:spPr>
          <a:xfrm>
            <a:off x="914400" y="1371600"/>
            <a:ext cx="7239000" cy="4724400"/>
          </a:xfrm>
        </p:spPr>
        <p:txBody>
          <a:bodyPr>
            <a:normAutofit fontScale="92500" lnSpcReduction="10000"/>
          </a:bodyPr>
          <a:lstStyle/>
          <a:p>
            <a:pPr marL="0" indent="231775">
              <a:buNone/>
            </a:pPr>
            <a:r>
              <a:rPr lang="en-US" sz="1600" dirty="0"/>
              <a:t>15  </a:t>
            </a:r>
            <a:r>
              <a:rPr lang="en-US" sz="1600" dirty="0">
                <a:solidFill>
                  <a:schemeClr val="tx1"/>
                </a:solidFill>
              </a:rPr>
              <a:t>Then Hilkiah answered and </a:t>
            </a:r>
            <a:r>
              <a:rPr lang="en-US" sz="1600" b="1" dirty="0">
                <a:solidFill>
                  <a:schemeClr val="tx1"/>
                </a:solidFill>
              </a:rPr>
              <a:t>said to </a:t>
            </a:r>
            <a:r>
              <a:rPr lang="en-US" sz="1600" b="1" dirty="0">
                <a:solidFill>
                  <a:srgbClr val="0000CC"/>
                </a:solidFill>
              </a:rPr>
              <a:t>Shaphan the scribe</a:t>
            </a:r>
            <a:r>
              <a:rPr lang="en-US" sz="1600" dirty="0"/>
              <a:t>, </a:t>
            </a:r>
            <a:r>
              <a:rPr lang="en-US" sz="1600" dirty="0">
                <a:solidFill>
                  <a:schemeClr val="tx1"/>
                </a:solidFill>
              </a:rPr>
              <a:t>"I have found the Book of the Law in the house of the LORD." And Hilkiah </a:t>
            </a:r>
            <a:r>
              <a:rPr lang="en-US" sz="1600" dirty="0">
                <a:solidFill>
                  <a:srgbClr val="0000CC"/>
                </a:solidFill>
              </a:rPr>
              <a:t>gave the book to Shaphan.</a:t>
            </a:r>
          </a:p>
          <a:p>
            <a:pPr marL="0" indent="231775">
              <a:buNone/>
            </a:pPr>
            <a:r>
              <a:rPr lang="en-US" sz="1600" dirty="0"/>
              <a:t>16  So </a:t>
            </a:r>
            <a:r>
              <a:rPr lang="en-US" sz="1600" b="1" dirty="0">
                <a:solidFill>
                  <a:srgbClr val="0000CC"/>
                </a:solidFill>
              </a:rPr>
              <a:t>Shaphan carried the book to the king</a:t>
            </a:r>
            <a:r>
              <a:rPr lang="en-US" sz="1600" dirty="0"/>
              <a:t>, bringing the king word, saying, "All that was committed to your servants they are doing.</a:t>
            </a:r>
          </a:p>
          <a:p>
            <a:pPr marL="0" indent="231775">
              <a:buNone/>
            </a:pPr>
            <a:r>
              <a:rPr lang="en-US" sz="1600" dirty="0"/>
              <a:t>17  "And they have gathered the money that was found in the house of the LORD, and have delivered it into the hand of the overseers and the workmen."</a:t>
            </a:r>
          </a:p>
          <a:p>
            <a:pPr marL="0" indent="231775">
              <a:buNone/>
            </a:pPr>
            <a:r>
              <a:rPr lang="en-US" sz="1600" dirty="0"/>
              <a:t>18  Then </a:t>
            </a:r>
            <a:r>
              <a:rPr lang="en-US" sz="1600" b="1" dirty="0">
                <a:solidFill>
                  <a:srgbClr val="0000CC"/>
                </a:solidFill>
              </a:rPr>
              <a:t>Shaphan the scribe told the king</a:t>
            </a:r>
            <a:r>
              <a:rPr lang="en-US" sz="1600" dirty="0"/>
              <a:t>, </a:t>
            </a:r>
            <a:r>
              <a:rPr lang="en-US" sz="1600" dirty="0">
                <a:solidFill>
                  <a:schemeClr val="tx1"/>
                </a:solidFill>
              </a:rPr>
              <a:t>saying, "Hilkiah the priest has given me a book.</a:t>
            </a:r>
            <a:r>
              <a:rPr lang="en-US" sz="1600" dirty="0"/>
              <a:t>" And </a:t>
            </a:r>
            <a:r>
              <a:rPr lang="en-US" sz="1600" dirty="0">
                <a:solidFill>
                  <a:srgbClr val="0000CC"/>
                </a:solidFill>
              </a:rPr>
              <a:t>Shaphan read it before the king</a:t>
            </a:r>
            <a:r>
              <a:rPr lang="en-US" sz="1600" dirty="0"/>
              <a:t>.</a:t>
            </a:r>
          </a:p>
          <a:p>
            <a:pPr marL="0" indent="231775">
              <a:buNone/>
            </a:pPr>
            <a:r>
              <a:rPr lang="en-US" sz="1600" dirty="0"/>
              <a:t>19  Thus it happened, when the king heard the words of the Law, that he tore his clothes.</a:t>
            </a:r>
          </a:p>
          <a:p>
            <a:pPr marL="0" indent="231775">
              <a:buNone/>
            </a:pPr>
            <a:r>
              <a:rPr lang="en-US" sz="1600" dirty="0"/>
              <a:t>20  Then the king commanded Hilkiah, Ahikam the son of Shaphan, </a:t>
            </a:r>
            <a:r>
              <a:rPr lang="en-US" sz="1600" dirty="0" err="1"/>
              <a:t>Abdon</a:t>
            </a:r>
            <a:r>
              <a:rPr lang="en-US" sz="1600" dirty="0"/>
              <a:t> the son of Micah, </a:t>
            </a:r>
            <a:r>
              <a:rPr lang="en-US" sz="1600" b="1" dirty="0">
                <a:solidFill>
                  <a:srgbClr val="0000CC"/>
                </a:solidFill>
              </a:rPr>
              <a:t>Shaphan</a:t>
            </a:r>
            <a:r>
              <a:rPr lang="en-US" sz="1600" dirty="0"/>
              <a:t> the scribe, and </a:t>
            </a:r>
            <a:r>
              <a:rPr lang="en-US" sz="1600" dirty="0" err="1"/>
              <a:t>Asaiah</a:t>
            </a:r>
            <a:r>
              <a:rPr lang="en-US" sz="1600" dirty="0"/>
              <a:t> a servant of the king, saying,</a:t>
            </a:r>
          </a:p>
          <a:p>
            <a:pPr marL="0" indent="231775">
              <a:buNone/>
            </a:pPr>
            <a:r>
              <a:rPr lang="en-US" sz="1600" dirty="0"/>
              <a:t>21  "Go, inquire of the LORD for me, and for those who are left in Israel and Judah, concerning the words of the book that is found; for great is the wrath of the LORD that is poured out on us, because our fathers have not kept the word of the LORD, to do according to all that is written in this book.”</a:t>
            </a:r>
          </a:p>
        </p:txBody>
      </p:sp>
      <p:sp>
        <p:nvSpPr>
          <p:cNvPr id="4100" name="Text Box 5"/>
          <p:cNvSpPr txBox="1">
            <a:spLocks noChangeArrowheads="1"/>
          </p:cNvSpPr>
          <p:nvPr/>
        </p:nvSpPr>
        <p:spPr bwMode="auto">
          <a:xfrm>
            <a:off x="491836" y="5900410"/>
            <a:ext cx="8229600" cy="523220"/>
          </a:xfrm>
          <a:prstGeom prst="rect">
            <a:avLst/>
          </a:prstGeom>
          <a:noFill/>
          <a:ln w="9525">
            <a:noFill/>
            <a:miter lim="800000"/>
            <a:headEnd/>
            <a:tailEnd/>
          </a:ln>
        </p:spPr>
        <p:txBody>
          <a:bodyPr>
            <a:spAutoFit/>
          </a:bodyPr>
          <a:lstStyle/>
          <a:p>
            <a:pPr algn="ctr">
              <a:spcBef>
                <a:spcPct val="50000"/>
              </a:spcBef>
            </a:pPr>
            <a:r>
              <a:rPr lang="en-US" sz="2800" b="1" dirty="0">
                <a:solidFill>
                  <a:srgbClr val="00B050"/>
                </a:solidFill>
                <a:latin typeface="Comic Sans MS" pitchFamily="66" charset="0"/>
              </a:rPr>
              <a:t>Josiah trusted Shaphan</a:t>
            </a:r>
          </a:p>
        </p:txBody>
      </p:sp>
    </p:spTree>
    <p:extLst>
      <p:ext uri="{BB962C8B-B14F-4D97-AF65-F5344CB8AC3E}">
        <p14:creationId xmlns:p14="http://schemas.microsoft.com/office/powerpoint/2010/main" val="4104460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0"/>
            <a:ext cx="6019800" cy="1828800"/>
          </a:xfrm>
        </p:spPr>
        <p:txBody>
          <a:bodyPr>
            <a:normAutofit/>
          </a:bodyPr>
          <a:lstStyle/>
          <a:p>
            <a:pPr eaLnBrk="1" hangingPunct="1"/>
            <a:r>
              <a:rPr lang="en-US" b="1" dirty="0" err="1">
                <a:solidFill>
                  <a:schemeClr val="tx1"/>
                </a:solidFill>
              </a:rPr>
              <a:t>Shaphan’s</a:t>
            </a:r>
            <a:r>
              <a:rPr lang="en-US" b="1" dirty="0">
                <a:solidFill>
                  <a:schemeClr val="tx1"/>
                </a:solidFill>
              </a:rPr>
              <a:t> Mutual Respect</a:t>
            </a:r>
          </a:p>
        </p:txBody>
      </p:sp>
      <p:sp>
        <p:nvSpPr>
          <p:cNvPr id="4099" name="Rectangle 3"/>
          <p:cNvSpPr>
            <a:spLocks noGrp="1" noChangeArrowheads="1"/>
          </p:cNvSpPr>
          <p:nvPr>
            <p:ph type="body" idx="1"/>
          </p:nvPr>
        </p:nvSpPr>
        <p:spPr>
          <a:xfrm>
            <a:off x="457200" y="2057400"/>
            <a:ext cx="7924800" cy="3581400"/>
          </a:xfrm>
        </p:spPr>
        <p:txBody>
          <a:bodyPr/>
          <a:lstStyle/>
          <a:p>
            <a:pPr eaLnBrk="1" hangingPunct="1">
              <a:lnSpc>
                <a:spcPct val="90000"/>
              </a:lnSpc>
            </a:pPr>
            <a:r>
              <a:rPr lang="en-US" dirty="0"/>
              <a:t>Shaphan was a Godly man who was trusted by the King</a:t>
            </a:r>
          </a:p>
          <a:p>
            <a:pPr eaLnBrk="1" hangingPunct="1">
              <a:lnSpc>
                <a:spcPct val="90000"/>
              </a:lnSpc>
            </a:pPr>
            <a:r>
              <a:rPr lang="en-US" dirty="0"/>
              <a:t>He developed trust with the temple workers</a:t>
            </a:r>
          </a:p>
          <a:p>
            <a:pPr eaLnBrk="1" hangingPunct="1">
              <a:lnSpc>
                <a:spcPct val="90000"/>
              </a:lnSpc>
            </a:pPr>
            <a:r>
              <a:rPr lang="en-US" dirty="0"/>
              <a:t>He highly respected the Word of God</a:t>
            </a:r>
          </a:p>
          <a:p>
            <a:pPr eaLnBrk="1" hangingPunct="1">
              <a:lnSpc>
                <a:spcPct val="90000"/>
              </a:lnSpc>
            </a:pPr>
            <a:r>
              <a:rPr lang="en-US" dirty="0">
                <a:solidFill>
                  <a:schemeClr val="tx1"/>
                </a:solidFill>
              </a:rPr>
              <a:t>He had Godly children</a:t>
            </a:r>
          </a:p>
        </p:txBody>
      </p:sp>
      <p:sp>
        <p:nvSpPr>
          <p:cNvPr id="4100" name="Text Box 5"/>
          <p:cNvSpPr txBox="1">
            <a:spLocks noChangeArrowheads="1"/>
          </p:cNvSpPr>
          <p:nvPr/>
        </p:nvSpPr>
        <p:spPr bwMode="auto">
          <a:xfrm>
            <a:off x="990600" y="4953000"/>
            <a:ext cx="6858000" cy="1077218"/>
          </a:xfrm>
          <a:prstGeom prst="rect">
            <a:avLst/>
          </a:prstGeom>
          <a:noFill/>
          <a:ln w="9525">
            <a:noFill/>
            <a:miter lim="800000"/>
            <a:headEnd/>
            <a:tailEnd/>
          </a:ln>
        </p:spPr>
        <p:txBody>
          <a:bodyPr wrap="square">
            <a:spAutoFit/>
          </a:bodyPr>
          <a:lstStyle/>
          <a:p>
            <a:pPr algn="ctr">
              <a:spcBef>
                <a:spcPct val="50000"/>
              </a:spcBef>
            </a:pPr>
            <a:r>
              <a:rPr lang="en-US" sz="3200" b="1" dirty="0">
                <a:solidFill>
                  <a:srgbClr val="0000CC"/>
                </a:solidFill>
                <a:latin typeface="Comic Sans MS" pitchFamily="66" charset="0"/>
              </a:rPr>
              <a:t>Now let’s look at the impact he had on his sons!</a:t>
            </a:r>
          </a:p>
        </p:txBody>
      </p:sp>
      <p:pic>
        <p:nvPicPr>
          <p:cNvPr id="118786" name="Picture 2" descr="https://encrypted-tbn0.gstatic.com/images?q=tbn:ANd9GcRLngxAoxNAy7RTqmwRG7pj4u51p7dSjS4Y33QSbZb6EyQPISQOrA"/>
          <p:cNvPicPr>
            <a:picLocks noChangeAspect="1" noChangeArrowheads="1"/>
          </p:cNvPicPr>
          <p:nvPr/>
        </p:nvPicPr>
        <p:blipFill>
          <a:blip r:embed="rId3" cstate="print"/>
          <a:srcRect/>
          <a:stretch>
            <a:fillRect/>
          </a:stretch>
        </p:blipFill>
        <p:spPr bwMode="auto">
          <a:xfrm>
            <a:off x="6324600" y="152400"/>
            <a:ext cx="2647950" cy="1733551"/>
          </a:xfrm>
          <a:prstGeom prst="rect">
            <a:avLst/>
          </a:prstGeom>
          <a:noFill/>
        </p:spPr>
      </p:pic>
    </p:spTree>
    <p:extLst>
      <p:ext uri="{BB962C8B-B14F-4D97-AF65-F5344CB8AC3E}">
        <p14:creationId xmlns:p14="http://schemas.microsoft.com/office/powerpoint/2010/main" val="49273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6667" t="25333" r="19167" b="27333"/>
          <a:stretch>
            <a:fillRect/>
          </a:stretch>
        </p:blipFill>
        <p:spPr bwMode="auto">
          <a:xfrm>
            <a:off x="152400" y="1295400"/>
            <a:ext cx="8724363" cy="3479942"/>
          </a:xfrm>
          <a:prstGeom prst="rect">
            <a:avLst/>
          </a:prstGeom>
          <a:noFill/>
          <a:ln w="9525">
            <a:noFill/>
            <a:miter lim="800000"/>
            <a:headEnd/>
            <a:tailEnd/>
          </a:ln>
        </p:spPr>
      </p:pic>
      <p:sp>
        <p:nvSpPr>
          <p:cNvPr id="4098" name="Rectangle 2"/>
          <p:cNvSpPr>
            <a:spLocks noGrp="1" noChangeArrowheads="1"/>
          </p:cNvSpPr>
          <p:nvPr>
            <p:ph type="title"/>
          </p:nvPr>
        </p:nvSpPr>
        <p:spPr>
          <a:xfrm>
            <a:off x="387927" y="260820"/>
            <a:ext cx="6934200" cy="1143000"/>
          </a:xfrm>
        </p:spPr>
        <p:txBody>
          <a:bodyPr/>
          <a:lstStyle/>
          <a:p>
            <a:pPr eaLnBrk="1" hangingPunct="1"/>
            <a:r>
              <a:rPr lang="en-US" b="1" dirty="0" err="1">
                <a:solidFill>
                  <a:schemeClr val="tx1"/>
                </a:solidFill>
              </a:rPr>
              <a:t>Shaphan’s</a:t>
            </a:r>
            <a:r>
              <a:rPr lang="en-US" b="1" dirty="0">
                <a:solidFill>
                  <a:schemeClr val="tx1"/>
                </a:solidFill>
              </a:rPr>
              <a:t> Family</a:t>
            </a:r>
          </a:p>
        </p:txBody>
      </p:sp>
      <p:pic>
        <p:nvPicPr>
          <p:cNvPr id="59394" name="Picture 2" descr="https://encrypted-tbn2.google.com/images?q=tbn:ANd9GcQaWztCZmK7_7Mh1TDgFl7raMJCyJRUvGS3mZ36PMoA02MwTwo_aQ"/>
          <p:cNvPicPr>
            <a:picLocks noChangeAspect="1" noChangeArrowheads="1"/>
          </p:cNvPicPr>
          <p:nvPr/>
        </p:nvPicPr>
        <p:blipFill>
          <a:blip r:embed="rId4" cstate="print"/>
          <a:srcRect/>
          <a:stretch>
            <a:fillRect/>
          </a:stretch>
        </p:blipFill>
        <p:spPr bwMode="auto">
          <a:xfrm>
            <a:off x="7391400" y="152400"/>
            <a:ext cx="1552575" cy="1866901"/>
          </a:xfrm>
          <a:prstGeom prst="rect">
            <a:avLst/>
          </a:prstGeom>
          <a:noFill/>
        </p:spPr>
      </p:pic>
      <p:sp>
        <p:nvSpPr>
          <p:cNvPr id="7" name="TextBox 6"/>
          <p:cNvSpPr txBox="1"/>
          <p:nvPr/>
        </p:nvSpPr>
        <p:spPr>
          <a:xfrm>
            <a:off x="3657600" y="1066800"/>
            <a:ext cx="533400" cy="646331"/>
          </a:xfrm>
          <a:prstGeom prst="rect">
            <a:avLst/>
          </a:prstGeom>
          <a:noFill/>
        </p:spPr>
        <p:txBody>
          <a:bodyPr wrap="square" rtlCol="0">
            <a:spAutoFit/>
          </a:bodyPr>
          <a:lstStyle/>
          <a:p>
            <a:r>
              <a:rPr lang="en-US" sz="3600" b="1" dirty="0">
                <a:solidFill>
                  <a:srgbClr val="00B050"/>
                </a:solidFill>
              </a:rPr>
              <a:t>1</a:t>
            </a:r>
          </a:p>
        </p:txBody>
      </p:sp>
      <p:sp>
        <p:nvSpPr>
          <p:cNvPr id="8" name="TextBox 7"/>
          <p:cNvSpPr txBox="1"/>
          <p:nvPr/>
        </p:nvSpPr>
        <p:spPr>
          <a:xfrm>
            <a:off x="381000" y="2057400"/>
            <a:ext cx="533400" cy="646331"/>
          </a:xfrm>
          <a:prstGeom prst="rect">
            <a:avLst/>
          </a:prstGeom>
          <a:noFill/>
        </p:spPr>
        <p:txBody>
          <a:bodyPr wrap="square" rtlCol="0">
            <a:spAutoFit/>
          </a:bodyPr>
          <a:lstStyle/>
          <a:p>
            <a:r>
              <a:rPr lang="en-US" sz="3600" b="1" dirty="0">
                <a:solidFill>
                  <a:srgbClr val="00B050"/>
                </a:solidFill>
              </a:rPr>
              <a:t>2</a:t>
            </a:r>
          </a:p>
        </p:txBody>
      </p:sp>
      <p:sp>
        <p:nvSpPr>
          <p:cNvPr id="9" name="TextBox 8"/>
          <p:cNvSpPr txBox="1"/>
          <p:nvPr/>
        </p:nvSpPr>
        <p:spPr>
          <a:xfrm>
            <a:off x="4800600" y="2057400"/>
            <a:ext cx="533400" cy="646331"/>
          </a:xfrm>
          <a:prstGeom prst="rect">
            <a:avLst/>
          </a:prstGeom>
          <a:noFill/>
        </p:spPr>
        <p:txBody>
          <a:bodyPr wrap="square" rtlCol="0">
            <a:spAutoFit/>
          </a:bodyPr>
          <a:lstStyle/>
          <a:p>
            <a:r>
              <a:rPr lang="en-US" sz="3600" b="1" dirty="0">
                <a:solidFill>
                  <a:srgbClr val="00B050"/>
                </a:solidFill>
              </a:rPr>
              <a:t>3</a:t>
            </a:r>
          </a:p>
        </p:txBody>
      </p:sp>
      <p:sp>
        <p:nvSpPr>
          <p:cNvPr id="10" name="TextBox 9"/>
          <p:cNvSpPr txBox="1"/>
          <p:nvPr/>
        </p:nvSpPr>
        <p:spPr>
          <a:xfrm>
            <a:off x="4800600" y="3505200"/>
            <a:ext cx="533400" cy="646331"/>
          </a:xfrm>
          <a:prstGeom prst="rect">
            <a:avLst/>
          </a:prstGeom>
          <a:noFill/>
        </p:spPr>
        <p:txBody>
          <a:bodyPr wrap="square" rtlCol="0">
            <a:spAutoFit/>
          </a:bodyPr>
          <a:lstStyle/>
          <a:p>
            <a:r>
              <a:rPr lang="en-US" sz="3600" b="1" dirty="0">
                <a:solidFill>
                  <a:srgbClr val="00B050"/>
                </a:solidFill>
              </a:rPr>
              <a:t>3</a:t>
            </a:r>
          </a:p>
        </p:txBody>
      </p:sp>
      <p:sp>
        <p:nvSpPr>
          <p:cNvPr id="11" name="TextBox 10"/>
          <p:cNvSpPr txBox="1"/>
          <p:nvPr/>
        </p:nvSpPr>
        <p:spPr>
          <a:xfrm>
            <a:off x="2590800" y="2057400"/>
            <a:ext cx="533400" cy="646331"/>
          </a:xfrm>
          <a:prstGeom prst="rect">
            <a:avLst/>
          </a:prstGeom>
          <a:noFill/>
        </p:spPr>
        <p:txBody>
          <a:bodyPr wrap="square" rtlCol="0">
            <a:spAutoFit/>
          </a:bodyPr>
          <a:lstStyle/>
          <a:p>
            <a:r>
              <a:rPr lang="en-US" sz="3600" b="1" dirty="0">
                <a:solidFill>
                  <a:srgbClr val="00B050"/>
                </a:solidFill>
              </a:rPr>
              <a:t>4</a:t>
            </a:r>
          </a:p>
        </p:txBody>
      </p:sp>
      <p:sp>
        <p:nvSpPr>
          <p:cNvPr id="12" name="TextBox 11"/>
          <p:cNvSpPr txBox="1"/>
          <p:nvPr/>
        </p:nvSpPr>
        <p:spPr>
          <a:xfrm>
            <a:off x="6934200" y="2133600"/>
            <a:ext cx="533400" cy="646331"/>
          </a:xfrm>
          <a:prstGeom prst="rect">
            <a:avLst/>
          </a:prstGeom>
          <a:noFill/>
        </p:spPr>
        <p:txBody>
          <a:bodyPr wrap="square" rtlCol="0">
            <a:spAutoFit/>
          </a:bodyPr>
          <a:lstStyle/>
          <a:p>
            <a:r>
              <a:rPr lang="en-US" sz="3600" b="1" dirty="0">
                <a:solidFill>
                  <a:srgbClr val="00B050"/>
                </a:solidFill>
              </a:rPr>
              <a:t>5</a:t>
            </a:r>
          </a:p>
        </p:txBody>
      </p:sp>
      <p:sp>
        <p:nvSpPr>
          <p:cNvPr id="13" name="TextBox 12"/>
          <p:cNvSpPr txBox="1"/>
          <p:nvPr/>
        </p:nvSpPr>
        <p:spPr>
          <a:xfrm>
            <a:off x="304800" y="3505200"/>
            <a:ext cx="533400" cy="646331"/>
          </a:xfrm>
          <a:prstGeom prst="rect">
            <a:avLst/>
          </a:prstGeom>
          <a:noFill/>
        </p:spPr>
        <p:txBody>
          <a:bodyPr wrap="square" rtlCol="0">
            <a:spAutoFit/>
          </a:bodyPr>
          <a:lstStyle/>
          <a:p>
            <a:r>
              <a:rPr lang="en-US" sz="3600" b="1" dirty="0">
                <a:solidFill>
                  <a:srgbClr val="00B050"/>
                </a:solidFill>
              </a:rPr>
              <a:t>6</a:t>
            </a:r>
          </a:p>
        </p:txBody>
      </p:sp>
      <p:sp>
        <p:nvSpPr>
          <p:cNvPr id="14" name="Rounded Rectangle 13"/>
          <p:cNvSpPr/>
          <p:nvPr/>
        </p:nvSpPr>
        <p:spPr>
          <a:xfrm>
            <a:off x="228600" y="1981200"/>
            <a:ext cx="1905000" cy="1295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3571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0" fill="hold"/>
                                        <p:tgtEl>
                                          <p:spTgt spid="14"/>
                                        </p:tgtEl>
                                        <p:attrNameLst>
                                          <p:attrName>ppt_w</p:attrName>
                                        </p:attrNameLst>
                                      </p:cBhvr>
                                      <p:tavLst>
                                        <p:tav tm="0" fmla="#ppt_w*sin(2.5*pi*$)">
                                          <p:val>
                                            <p:fltVal val="0"/>
                                          </p:val>
                                        </p:tav>
                                        <p:tav tm="100000">
                                          <p:val>
                                            <p:fltVal val="1"/>
                                          </p:val>
                                        </p:tav>
                                      </p:tavLst>
                                    </p:anim>
                                    <p:anim calcmode="lin" valueType="num">
                                      <p:cBhvr>
                                        <p:cTn id="8" dur="5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57200" y="533400"/>
            <a:ext cx="8229600" cy="914400"/>
          </a:xfrm>
        </p:spPr>
        <p:txBody>
          <a:bodyPr>
            <a:noAutofit/>
          </a:bodyPr>
          <a:lstStyle/>
          <a:p>
            <a:pPr algn="ctr"/>
            <a:r>
              <a:rPr lang="en-US" sz="4800" b="1" dirty="0">
                <a:solidFill>
                  <a:srgbClr val="663300"/>
                </a:solidFill>
              </a:rPr>
              <a:t>2 Chronicles 34:18-22</a:t>
            </a:r>
            <a:endParaRPr lang="en-US" sz="4800" b="1" dirty="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371600"/>
            <a:ext cx="7162800" cy="4419600"/>
          </a:xfrm>
        </p:spPr>
        <p:txBody>
          <a:bodyPr>
            <a:normAutofit fontScale="55000" lnSpcReduction="20000"/>
          </a:bodyPr>
          <a:lstStyle/>
          <a:p>
            <a:pPr marL="0" indent="231775">
              <a:buNone/>
            </a:pPr>
            <a:r>
              <a:rPr lang="en-US" dirty="0"/>
              <a:t>18  Then Shaphan the scribe told the king, saying, "Hilkiah the priest has given me a book." And Shaphan read it before the king.</a:t>
            </a:r>
          </a:p>
          <a:p>
            <a:pPr marL="0" indent="231775">
              <a:buNone/>
            </a:pPr>
            <a:r>
              <a:rPr lang="en-US" dirty="0"/>
              <a:t>19  Thus it happened, when the king heard the words of the Law, that he tore his clothes.</a:t>
            </a:r>
          </a:p>
          <a:p>
            <a:pPr marL="0" indent="231775">
              <a:buNone/>
            </a:pPr>
            <a:r>
              <a:rPr lang="en-US" dirty="0"/>
              <a:t>20  Then the king commanded Hilkiah, </a:t>
            </a:r>
            <a:r>
              <a:rPr lang="en-US" b="1" dirty="0">
                <a:solidFill>
                  <a:srgbClr val="0000CC"/>
                </a:solidFill>
              </a:rPr>
              <a:t>Ahikam</a:t>
            </a:r>
            <a:r>
              <a:rPr lang="en-US" dirty="0"/>
              <a:t> </a:t>
            </a:r>
            <a:r>
              <a:rPr lang="en-US" dirty="0">
                <a:solidFill>
                  <a:srgbClr val="0000CC"/>
                </a:solidFill>
              </a:rPr>
              <a:t>the son of Shaphan</a:t>
            </a:r>
            <a:r>
              <a:rPr lang="en-US" dirty="0"/>
              <a:t>, </a:t>
            </a:r>
            <a:r>
              <a:rPr lang="en-US" dirty="0" err="1"/>
              <a:t>Abdon</a:t>
            </a:r>
            <a:r>
              <a:rPr lang="en-US" dirty="0"/>
              <a:t> the son of Micah, Shaphan the scribe, and </a:t>
            </a:r>
            <a:r>
              <a:rPr lang="en-US" dirty="0" err="1"/>
              <a:t>Asaiah</a:t>
            </a:r>
            <a:r>
              <a:rPr lang="en-US" dirty="0"/>
              <a:t> a servant of the king, saying,</a:t>
            </a:r>
          </a:p>
          <a:p>
            <a:pPr marL="0" indent="231775">
              <a:buNone/>
            </a:pPr>
            <a:r>
              <a:rPr lang="en-US" dirty="0"/>
              <a:t>21  </a:t>
            </a:r>
            <a:r>
              <a:rPr lang="en-US" b="1" dirty="0">
                <a:solidFill>
                  <a:srgbClr val="0000CC"/>
                </a:solidFill>
              </a:rPr>
              <a:t>"Go, inquire of the LORD for me,</a:t>
            </a:r>
            <a:r>
              <a:rPr lang="en-US" dirty="0"/>
              <a:t> and for those who are left in Israel and Judah, concerning the words of the book that is found; for great is the wrath of the LORD that is poured out on us, because our fathers have not kept the word of the LORD, to do according to all that is written in this book."</a:t>
            </a:r>
          </a:p>
          <a:p>
            <a:pPr marL="0" indent="231775">
              <a:buNone/>
            </a:pPr>
            <a:r>
              <a:rPr lang="en-US" dirty="0"/>
              <a:t>22  So Hilkiah and those the king had appointed </a:t>
            </a:r>
            <a:r>
              <a:rPr lang="en-US" b="1" dirty="0">
                <a:solidFill>
                  <a:srgbClr val="0000CC"/>
                </a:solidFill>
              </a:rPr>
              <a:t>went to </a:t>
            </a:r>
            <a:r>
              <a:rPr lang="en-US" b="1" dirty="0" err="1">
                <a:solidFill>
                  <a:srgbClr val="0000CC"/>
                </a:solidFill>
              </a:rPr>
              <a:t>Huldah</a:t>
            </a:r>
            <a:r>
              <a:rPr lang="en-US" b="1" dirty="0">
                <a:solidFill>
                  <a:srgbClr val="0000CC"/>
                </a:solidFill>
              </a:rPr>
              <a:t> the prophetess</a:t>
            </a:r>
            <a:r>
              <a:rPr lang="en-US" dirty="0"/>
              <a:t>, the wife of </a:t>
            </a:r>
            <a:r>
              <a:rPr lang="en-US" dirty="0" err="1"/>
              <a:t>Shallum</a:t>
            </a:r>
            <a:r>
              <a:rPr lang="en-US" dirty="0"/>
              <a:t> the son of </a:t>
            </a:r>
            <a:r>
              <a:rPr lang="en-US" dirty="0" err="1"/>
              <a:t>Tokhath</a:t>
            </a:r>
            <a:r>
              <a:rPr lang="en-US" dirty="0"/>
              <a:t>, the son of </a:t>
            </a:r>
            <a:r>
              <a:rPr lang="en-US" dirty="0" err="1"/>
              <a:t>Hasrah</a:t>
            </a:r>
            <a:r>
              <a:rPr lang="en-US" dirty="0"/>
              <a:t>, keeper of the wardrobe. (She dwelt in Jerusalem in the Second Quarter.) And they spoke to her to that effect.</a:t>
            </a:r>
          </a:p>
        </p:txBody>
      </p:sp>
      <p:sp>
        <p:nvSpPr>
          <p:cNvPr id="4100" name="Text Box 5"/>
          <p:cNvSpPr txBox="1">
            <a:spLocks noChangeArrowheads="1"/>
          </p:cNvSpPr>
          <p:nvPr/>
        </p:nvSpPr>
        <p:spPr bwMode="auto">
          <a:xfrm>
            <a:off x="304800" y="5105400"/>
            <a:ext cx="82296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0000CC"/>
                </a:solidFill>
                <a:latin typeface="Comic Sans MS" pitchFamily="66" charset="0"/>
              </a:rPr>
              <a:t>Josiah entrusted Ahikam to inquire of God for him!</a:t>
            </a:r>
          </a:p>
        </p:txBody>
      </p:sp>
    </p:spTree>
    <p:extLst>
      <p:ext uri="{BB962C8B-B14F-4D97-AF65-F5344CB8AC3E}">
        <p14:creationId xmlns:p14="http://schemas.microsoft.com/office/powerpoint/2010/main" val="13416546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57200" y="457200"/>
            <a:ext cx="8229600" cy="914400"/>
          </a:xfrm>
        </p:spPr>
        <p:txBody>
          <a:bodyPr>
            <a:noAutofit/>
          </a:bodyPr>
          <a:lstStyle/>
          <a:p>
            <a:pPr algn="ctr"/>
            <a:r>
              <a:rPr lang="en-US" sz="4800" b="1" dirty="0">
                <a:solidFill>
                  <a:srgbClr val="663300"/>
                </a:solidFill>
              </a:rPr>
              <a:t>Jeremiah 26</a:t>
            </a:r>
            <a:endParaRPr lang="en-US" sz="4800" b="1" dirty="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219200"/>
            <a:ext cx="7162800" cy="4495800"/>
          </a:xfrm>
        </p:spPr>
        <p:txBody>
          <a:bodyPr>
            <a:normAutofit fontScale="62500" lnSpcReduction="20000"/>
          </a:bodyPr>
          <a:lstStyle/>
          <a:p>
            <a:pPr marL="0" indent="231775">
              <a:buNone/>
            </a:pPr>
            <a:r>
              <a:rPr lang="en-US" dirty="0"/>
              <a:t>20  Now there was also a man who prophesied in the name of the LORD, </a:t>
            </a:r>
            <a:r>
              <a:rPr lang="en-US" dirty="0" err="1">
                <a:solidFill>
                  <a:schemeClr val="tx1"/>
                </a:solidFill>
              </a:rPr>
              <a:t>Urijah</a:t>
            </a:r>
            <a:r>
              <a:rPr lang="en-US" dirty="0"/>
              <a:t> the son of </a:t>
            </a:r>
            <a:r>
              <a:rPr lang="en-US" dirty="0" err="1"/>
              <a:t>Shemaiah</a:t>
            </a:r>
            <a:r>
              <a:rPr lang="en-US" dirty="0"/>
              <a:t> of </a:t>
            </a:r>
            <a:r>
              <a:rPr lang="en-US" dirty="0" err="1"/>
              <a:t>Kirjath</a:t>
            </a:r>
            <a:r>
              <a:rPr lang="en-US" dirty="0"/>
              <a:t> </a:t>
            </a:r>
            <a:r>
              <a:rPr lang="en-US" dirty="0" err="1"/>
              <a:t>Jearim</a:t>
            </a:r>
            <a:r>
              <a:rPr lang="en-US" dirty="0"/>
              <a:t>, who prophesied against this city and against this land according to all the words of Jeremiah.</a:t>
            </a:r>
          </a:p>
          <a:p>
            <a:pPr marL="0" indent="231775">
              <a:buNone/>
            </a:pPr>
            <a:r>
              <a:rPr lang="en-US" dirty="0"/>
              <a:t>21  And when Jehoiakim the king, with all his mighty men and all the princes, heard his words, </a:t>
            </a:r>
            <a:r>
              <a:rPr lang="en-US" dirty="0">
                <a:solidFill>
                  <a:schemeClr val="tx1"/>
                </a:solidFill>
              </a:rPr>
              <a:t>the king sought to put him to death</a:t>
            </a:r>
            <a:r>
              <a:rPr lang="en-US" dirty="0"/>
              <a:t>; but when </a:t>
            </a:r>
            <a:r>
              <a:rPr lang="en-US" dirty="0" err="1"/>
              <a:t>Urijah</a:t>
            </a:r>
            <a:r>
              <a:rPr lang="en-US" dirty="0"/>
              <a:t> heard it, he was afraid and fled, and went to Egypt.</a:t>
            </a:r>
          </a:p>
          <a:p>
            <a:pPr marL="0" indent="231775">
              <a:buNone/>
            </a:pPr>
            <a:r>
              <a:rPr lang="en-US" dirty="0"/>
              <a:t>22  Then Jehoiakim the king sent men to Egypt: </a:t>
            </a:r>
            <a:r>
              <a:rPr lang="en-US" dirty="0" err="1"/>
              <a:t>Elnathan</a:t>
            </a:r>
            <a:r>
              <a:rPr lang="en-US" dirty="0"/>
              <a:t> the son of </a:t>
            </a:r>
            <a:r>
              <a:rPr lang="en-US" dirty="0" err="1"/>
              <a:t>Achbor</a:t>
            </a:r>
            <a:r>
              <a:rPr lang="en-US" dirty="0"/>
              <a:t>, and other men who went with him to Egypt.</a:t>
            </a:r>
          </a:p>
          <a:p>
            <a:pPr marL="0" indent="231775">
              <a:buNone/>
            </a:pPr>
            <a:r>
              <a:rPr lang="en-US" dirty="0"/>
              <a:t>23  </a:t>
            </a:r>
            <a:r>
              <a:rPr lang="en-US" dirty="0">
                <a:solidFill>
                  <a:schemeClr val="tx1"/>
                </a:solidFill>
              </a:rPr>
              <a:t>And they brought </a:t>
            </a:r>
            <a:r>
              <a:rPr lang="en-US" dirty="0" err="1">
                <a:solidFill>
                  <a:schemeClr val="tx1"/>
                </a:solidFill>
              </a:rPr>
              <a:t>Urijah</a:t>
            </a:r>
            <a:r>
              <a:rPr lang="en-US" dirty="0">
                <a:solidFill>
                  <a:schemeClr val="tx1"/>
                </a:solidFill>
              </a:rPr>
              <a:t> from Egypt and brought him to Jehoiakim the king, who killed him with the sword and cast his dead body into the graves of the common people.</a:t>
            </a:r>
          </a:p>
          <a:p>
            <a:pPr marL="0" indent="231775">
              <a:buNone/>
            </a:pPr>
            <a:r>
              <a:rPr lang="en-US" dirty="0"/>
              <a:t>24  </a:t>
            </a:r>
            <a:r>
              <a:rPr lang="en-US" b="1" dirty="0">
                <a:solidFill>
                  <a:srgbClr val="0000CC"/>
                </a:solidFill>
              </a:rPr>
              <a:t>Nevertheless the hand of Ahikam the son of Shaphan </a:t>
            </a:r>
            <a:r>
              <a:rPr lang="en-US" b="1" dirty="0">
                <a:solidFill>
                  <a:schemeClr val="tx1"/>
                </a:solidFill>
              </a:rPr>
              <a:t>was with Jeremiah, </a:t>
            </a:r>
            <a:r>
              <a:rPr lang="en-US" dirty="0">
                <a:solidFill>
                  <a:schemeClr val="tx1"/>
                </a:solidFill>
              </a:rPr>
              <a:t>so that they should not give him into the hand of the people to put him to death.</a:t>
            </a:r>
          </a:p>
          <a:p>
            <a:pPr marL="0" indent="231775">
              <a:buNone/>
            </a:pPr>
            <a:endParaRPr lang="en-US" dirty="0"/>
          </a:p>
        </p:txBody>
      </p:sp>
      <p:sp>
        <p:nvSpPr>
          <p:cNvPr id="4100" name="Text Box 5"/>
          <p:cNvSpPr txBox="1">
            <a:spLocks noChangeArrowheads="1"/>
          </p:cNvSpPr>
          <p:nvPr/>
        </p:nvSpPr>
        <p:spPr bwMode="auto">
          <a:xfrm>
            <a:off x="457200" y="5410200"/>
            <a:ext cx="8229600" cy="523220"/>
          </a:xfrm>
          <a:prstGeom prst="rect">
            <a:avLst/>
          </a:prstGeom>
          <a:noFill/>
          <a:ln w="9525">
            <a:noFill/>
            <a:miter lim="800000"/>
            <a:headEnd/>
            <a:tailEnd/>
          </a:ln>
        </p:spPr>
        <p:txBody>
          <a:bodyPr>
            <a:spAutoFit/>
          </a:bodyPr>
          <a:lstStyle/>
          <a:p>
            <a:pPr algn="ctr">
              <a:spcBef>
                <a:spcPct val="50000"/>
              </a:spcBef>
            </a:pPr>
            <a:r>
              <a:rPr lang="en-US" sz="2800" b="1" dirty="0">
                <a:solidFill>
                  <a:srgbClr val="00B050"/>
                </a:solidFill>
                <a:latin typeface="Comic Sans MS" pitchFamily="66" charset="0"/>
              </a:rPr>
              <a:t>Ahikam saved Jeremiah’s life!</a:t>
            </a:r>
          </a:p>
        </p:txBody>
      </p:sp>
      <p:sp>
        <p:nvSpPr>
          <p:cNvPr id="6" name="Text Box 5"/>
          <p:cNvSpPr txBox="1">
            <a:spLocks noChangeArrowheads="1"/>
          </p:cNvSpPr>
          <p:nvPr/>
        </p:nvSpPr>
        <p:spPr bwMode="auto">
          <a:xfrm>
            <a:off x="457200" y="6334780"/>
            <a:ext cx="8229600" cy="523220"/>
          </a:xfrm>
          <a:prstGeom prst="rect">
            <a:avLst/>
          </a:prstGeom>
          <a:noFill/>
          <a:ln w="9525">
            <a:noFill/>
            <a:miter lim="800000"/>
            <a:headEnd/>
            <a:tailEnd/>
          </a:ln>
        </p:spPr>
        <p:txBody>
          <a:bodyPr>
            <a:spAutoFit/>
          </a:bodyPr>
          <a:lstStyle/>
          <a:p>
            <a:pPr algn="ctr">
              <a:spcBef>
                <a:spcPct val="50000"/>
              </a:spcBef>
            </a:pPr>
            <a:r>
              <a:rPr lang="en-US" sz="2800" b="1" dirty="0">
                <a:solidFill>
                  <a:srgbClr val="7030A0"/>
                </a:solidFill>
                <a:latin typeface="Comic Sans MS" pitchFamily="66" charset="0"/>
              </a:rPr>
              <a:t>He must have had a lot of influence!</a:t>
            </a:r>
          </a:p>
        </p:txBody>
      </p:sp>
    </p:spTree>
    <p:extLst>
      <p:ext uri="{BB962C8B-B14F-4D97-AF65-F5344CB8AC3E}">
        <p14:creationId xmlns:p14="http://schemas.microsoft.com/office/powerpoint/2010/main" val="13000882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Beginning of His Ministry</a:t>
            </a:r>
          </a:p>
        </p:txBody>
      </p:sp>
      <p:sp>
        <p:nvSpPr>
          <p:cNvPr id="3" name="Content Placeholder 2"/>
          <p:cNvSpPr>
            <a:spLocks noGrp="1"/>
          </p:cNvSpPr>
          <p:nvPr>
            <p:ph idx="1"/>
          </p:nvPr>
        </p:nvSpPr>
        <p:spPr/>
        <p:txBody>
          <a:bodyPr/>
          <a:lstStyle/>
          <a:p>
            <a:pPr lvl="0"/>
            <a:r>
              <a:rPr lang="en-US" sz="2400" i="1" dirty="0">
                <a:solidFill>
                  <a:srgbClr val="C00000"/>
                </a:solidFill>
              </a:rPr>
              <a:t>Before I formed thee in the belly I knew thee…and I ordained thee a prophet unto the nations</a:t>
            </a:r>
            <a:r>
              <a:rPr lang="en-US" sz="2400" dirty="0">
                <a:solidFill>
                  <a:srgbClr val="C00000"/>
                </a:solidFill>
              </a:rPr>
              <a:t>. </a:t>
            </a:r>
            <a:r>
              <a:rPr lang="en-US" sz="2000" b="0" dirty="0">
                <a:solidFill>
                  <a:schemeClr val="tx1"/>
                </a:solidFill>
              </a:rPr>
              <a:t>[Jer. 1:5]</a:t>
            </a:r>
          </a:p>
          <a:p>
            <a:pPr marL="342900" lvl="0" indent="-342900">
              <a:buFont typeface="Arial" panose="020B0604020202020204" pitchFamily="34" charset="0"/>
              <a:buChar char="•"/>
            </a:pPr>
            <a:r>
              <a:rPr lang="en-US" sz="2000" b="0" dirty="0">
                <a:solidFill>
                  <a:schemeClr val="tx1"/>
                </a:solidFill>
              </a:rPr>
              <a:t>His name in Hebrew – “appointed of Yahweh”; literally – “Yah establishes”</a:t>
            </a:r>
          </a:p>
          <a:p>
            <a:pPr lvl="0"/>
            <a:r>
              <a:rPr lang="en-US" sz="2400" i="1" dirty="0">
                <a:solidFill>
                  <a:srgbClr val="C00000"/>
                </a:solidFill>
              </a:rPr>
              <a:t>Ah, Lord GOD! Behold, I cannot speak: </a:t>
            </a:r>
            <a:r>
              <a:rPr lang="en-US" sz="2400" i="1" u="sng" dirty="0">
                <a:solidFill>
                  <a:srgbClr val="C00000"/>
                </a:solidFill>
              </a:rPr>
              <a:t>for I am a child</a:t>
            </a:r>
            <a:r>
              <a:rPr lang="en-US" sz="2400" i="1" dirty="0">
                <a:solidFill>
                  <a:srgbClr val="C00000"/>
                </a:solidFill>
              </a:rPr>
              <a:t>.</a:t>
            </a:r>
            <a:r>
              <a:rPr lang="en-US" sz="2400" dirty="0">
                <a:solidFill>
                  <a:srgbClr val="C00000"/>
                </a:solidFill>
              </a:rPr>
              <a:t> </a:t>
            </a:r>
            <a:r>
              <a:rPr lang="en-US" sz="2000" b="0" dirty="0">
                <a:solidFill>
                  <a:schemeClr val="tx1"/>
                </a:solidFill>
              </a:rPr>
              <a:t>[Jer. 1:6] </a:t>
            </a:r>
            <a:endParaRPr lang="en-US" sz="2400" b="0" dirty="0">
              <a:solidFill>
                <a:schemeClr val="tx1"/>
              </a:solidFill>
            </a:endParaRPr>
          </a:p>
          <a:p>
            <a:pPr marL="342900" indent="-342900">
              <a:buFont typeface="Arial" panose="020B0604020202020204" pitchFamily="34" charset="0"/>
              <a:buChar char="•"/>
            </a:pPr>
            <a:r>
              <a:rPr lang="en-US" sz="2000" b="0" dirty="0">
                <a:solidFill>
                  <a:schemeClr val="tx1"/>
                </a:solidFill>
              </a:rPr>
              <a:t>Word translated “child” is the Hebrew </a:t>
            </a:r>
            <a:r>
              <a:rPr lang="en-US" sz="2000" b="0" i="1" dirty="0" err="1">
                <a:solidFill>
                  <a:schemeClr val="tx1"/>
                </a:solidFill>
              </a:rPr>
              <a:t>naar</a:t>
            </a:r>
            <a:r>
              <a:rPr lang="en-US" sz="2000" b="0" dirty="0">
                <a:solidFill>
                  <a:schemeClr val="tx1"/>
                </a:solidFill>
              </a:rPr>
              <a:t>, translated elsewhere as “lad” or “young man”. </a:t>
            </a:r>
          </a:p>
          <a:p>
            <a:pPr marL="342900" indent="-342900">
              <a:buFont typeface="Arial" panose="020B0604020202020204" pitchFamily="34" charset="0"/>
              <a:buChar char="•"/>
            </a:pPr>
            <a:r>
              <a:rPr lang="en-US" sz="2000" b="0" dirty="0">
                <a:solidFill>
                  <a:schemeClr val="tx1"/>
                </a:solidFill>
              </a:rPr>
              <a:t>Josiah was 21 years old when Jeremiah began to prophesy</a:t>
            </a:r>
            <a:endParaRPr lang="en-US" dirty="0"/>
          </a:p>
          <a:p>
            <a:pPr marL="342900" lvl="0" indent="-342900">
              <a:buFont typeface="Arial" panose="020B0604020202020204" pitchFamily="34" charset="0"/>
              <a:buChar char="•"/>
            </a:pPr>
            <a:r>
              <a:rPr lang="en-US" sz="2000" b="0" dirty="0">
                <a:solidFill>
                  <a:schemeClr val="tx1"/>
                </a:solidFill>
              </a:rPr>
              <a:t>It is therefore reasonable to assume that he was of a similar age to Josiah when he began his prophetic ministry.</a:t>
            </a:r>
            <a:endParaRPr lang="en-US" dirty="0"/>
          </a:p>
        </p:txBody>
      </p:sp>
    </p:spTree>
    <p:extLst>
      <p:ext uri="{BB962C8B-B14F-4D97-AF65-F5344CB8AC3E}">
        <p14:creationId xmlns:p14="http://schemas.microsoft.com/office/powerpoint/2010/main" val="196499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6667" t="25333" r="19167" b="27333"/>
          <a:stretch>
            <a:fillRect/>
          </a:stretch>
        </p:blipFill>
        <p:spPr bwMode="auto">
          <a:xfrm>
            <a:off x="152400" y="1295400"/>
            <a:ext cx="8724363" cy="3479942"/>
          </a:xfrm>
          <a:prstGeom prst="rect">
            <a:avLst/>
          </a:prstGeom>
          <a:noFill/>
          <a:ln w="9525">
            <a:noFill/>
            <a:miter lim="800000"/>
            <a:headEnd/>
            <a:tailEnd/>
          </a:ln>
        </p:spPr>
      </p:pic>
      <p:sp>
        <p:nvSpPr>
          <p:cNvPr id="4098" name="Rectangle 2"/>
          <p:cNvSpPr>
            <a:spLocks noGrp="1" noChangeArrowheads="1"/>
          </p:cNvSpPr>
          <p:nvPr>
            <p:ph type="title"/>
          </p:nvPr>
        </p:nvSpPr>
        <p:spPr>
          <a:xfrm>
            <a:off x="457200" y="246965"/>
            <a:ext cx="6934200" cy="1143000"/>
          </a:xfrm>
        </p:spPr>
        <p:txBody>
          <a:bodyPr/>
          <a:lstStyle/>
          <a:p>
            <a:pPr eaLnBrk="1" hangingPunct="1"/>
            <a:r>
              <a:rPr lang="en-US" sz="4000" b="1" dirty="0" err="1">
                <a:solidFill>
                  <a:schemeClr val="tx1"/>
                </a:solidFill>
              </a:rPr>
              <a:t>Shaphan’s</a:t>
            </a:r>
            <a:r>
              <a:rPr lang="en-US" sz="4000" b="1" dirty="0">
                <a:solidFill>
                  <a:schemeClr val="tx1"/>
                </a:solidFill>
              </a:rPr>
              <a:t> Family</a:t>
            </a:r>
          </a:p>
        </p:txBody>
      </p:sp>
      <p:pic>
        <p:nvPicPr>
          <p:cNvPr id="59394" name="Picture 2" descr="https://encrypted-tbn2.google.com/images?q=tbn:ANd9GcQaWztCZmK7_7Mh1TDgFl7raMJCyJRUvGS3mZ36PMoA02MwTwo_aQ"/>
          <p:cNvPicPr>
            <a:picLocks noChangeAspect="1" noChangeArrowheads="1"/>
          </p:cNvPicPr>
          <p:nvPr/>
        </p:nvPicPr>
        <p:blipFill>
          <a:blip r:embed="rId4" cstate="print"/>
          <a:srcRect/>
          <a:stretch>
            <a:fillRect/>
          </a:stretch>
        </p:blipFill>
        <p:spPr bwMode="auto">
          <a:xfrm>
            <a:off x="7391400" y="152400"/>
            <a:ext cx="1552575" cy="1866901"/>
          </a:xfrm>
          <a:prstGeom prst="rect">
            <a:avLst/>
          </a:prstGeom>
          <a:noFill/>
        </p:spPr>
      </p:pic>
      <p:sp>
        <p:nvSpPr>
          <p:cNvPr id="7" name="TextBox 6"/>
          <p:cNvSpPr txBox="1"/>
          <p:nvPr/>
        </p:nvSpPr>
        <p:spPr>
          <a:xfrm>
            <a:off x="3657600" y="1066800"/>
            <a:ext cx="533400" cy="646331"/>
          </a:xfrm>
          <a:prstGeom prst="rect">
            <a:avLst/>
          </a:prstGeom>
          <a:noFill/>
        </p:spPr>
        <p:txBody>
          <a:bodyPr wrap="square" rtlCol="0">
            <a:spAutoFit/>
          </a:bodyPr>
          <a:lstStyle/>
          <a:p>
            <a:r>
              <a:rPr lang="en-US" sz="3600" b="1" dirty="0">
                <a:solidFill>
                  <a:srgbClr val="00B050"/>
                </a:solidFill>
              </a:rPr>
              <a:t>1</a:t>
            </a:r>
          </a:p>
        </p:txBody>
      </p:sp>
      <p:sp>
        <p:nvSpPr>
          <p:cNvPr id="8" name="TextBox 7"/>
          <p:cNvSpPr txBox="1"/>
          <p:nvPr/>
        </p:nvSpPr>
        <p:spPr>
          <a:xfrm>
            <a:off x="381000" y="2057400"/>
            <a:ext cx="533400" cy="646331"/>
          </a:xfrm>
          <a:prstGeom prst="rect">
            <a:avLst/>
          </a:prstGeom>
          <a:noFill/>
        </p:spPr>
        <p:txBody>
          <a:bodyPr wrap="square" rtlCol="0">
            <a:spAutoFit/>
          </a:bodyPr>
          <a:lstStyle/>
          <a:p>
            <a:r>
              <a:rPr lang="en-US" sz="3600" b="1" dirty="0">
                <a:solidFill>
                  <a:srgbClr val="00B050"/>
                </a:solidFill>
              </a:rPr>
              <a:t>2</a:t>
            </a:r>
          </a:p>
        </p:txBody>
      </p:sp>
      <p:sp>
        <p:nvSpPr>
          <p:cNvPr id="9" name="TextBox 8"/>
          <p:cNvSpPr txBox="1"/>
          <p:nvPr/>
        </p:nvSpPr>
        <p:spPr>
          <a:xfrm>
            <a:off x="4800600" y="2057400"/>
            <a:ext cx="533400" cy="646331"/>
          </a:xfrm>
          <a:prstGeom prst="rect">
            <a:avLst/>
          </a:prstGeom>
          <a:noFill/>
        </p:spPr>
        <p:txBody>
          <a:bodyPr wrap="square" rtlCol="0">
            <a:spAutoFit/>
          </a:bodyPr>
          <a:lstStyle/>
          <a:p>
            <a:r>
              <a:rPr lang="en-US" sz="3600" b="1" dirty="0">
                <a:solidFill>
                  <a:srgbClr val="00B050"/>
                </a:solidFill>
              </a:rPr>
              <a:t>3</a:t>
            </a:r>
          </a:p>
        </p:txBody>
      </p:sp>
      <p:sp>
        <p:nvSpPr>
          <p:cNvPr id="10" name="TextBox 9"/>
          <p:cNvSpPr txBox="1"/>
          <p:nvPr/>
        </p:nvSpPr>
        <p:spPr>
          <a:xfrm>
            <a:off x="4800600" y="3505200"/>
            <a:ext cx="533400" cy="646331"/>
          </a:xfrm>
          <a:prstGeom prst="rect">
            <a:avLst/>
          </a:prstGeom>
          <a:noFill/>
        </p:spPr>
        <p:txBody>
          <a:bodyPr wrap="square" rtlCol="0">
            <a:spAutoFit/>
          </a:bodyPr>
          <a:lstStyle/>
          <a:p>
            <a:r>
              <a:rPr lang="en-US" sz="3600" b="1" dirty="0">
                <a:solidFill>
                  <a:srgbClr val="00B050"/>
                </a:solidFill>
              </a:rPr>
              <a:t>3</a:t>
            </a:r>
          </a:p>
        </p:txBody>
      </p:sp>
      <p:sp>
        <p:nvSpPr>
          <p:cNvPr id="11" name="TextBox 10"/>
          <p:cNvSpPr txBox="1"/>
          <p:nvPr/>
        </p:nvSpPr>
        <p:spPr>
          <a:xfrm>
            <a:off x="2590800" y="2057400"/>
            <a:ext cx="533400" cy="646331"/>
          </a:xfrm>
          <a:prstGeom prst="rect">
            <a:avLst/>
          </a:prstGeom>
          <a:noFill/>
        </p:spPr>
        <p:txBody>
          <a:bodyPr wrap="square" rtlCol="0">
            <a:spAutoFit/>
          </a:bodyPr>
          <a:lstStyle/>
          <a:p>
            <a:r>
              <a:rPr lang="en-US" sz="3600" b="1" dirty="0">
                <a:solidFill>
                  <a:srgbClr val="00B050"/>
                </a:solidFill>
              </a:rPr>
              <a:t>4</a:t>
            </a:r>
          </a:p>
        </p:txBody>
      </p:sp>
      <p:sp>
        <p:nvSpPr>
          <p:cNvPr id="12" name="TextBox 11"/>
          <p:cNvSpPr txBox="1"/>
          <p:nvPr/>
        </p:nvSpPr>
        <p:spPr>
          <a:xfrm>
            <a:off x="6934200" y="2133600"/>
            <a:ext cx="533400" cy="646331"/>
          </a:xfrm>
          <a:prstGeom prst="rect">
            <a:avLst/>
          </a:prstGeom>
          <a:noFill/>
        </p:spPr>
        <p:txBody>
          <a:bodyPr wrap="square" rtlCol="0">
            <a:spAutoFit/>
          </a:bodyPr>
          <a:lstStyle/>
          <a:p>
            <a:r>
              <a:rPr lang="en-US" sz="3600" b="1" dirty="0">
                <a:solidFill>
                  <a:srgbClr val="00B050"/>
                </a:solidFill>
              </a:rPr>
              <a:t>5</a:t>
            </a:r>
          </a:p>
        </p:txBody>
      </p:sp>
      <p:sp>
        <p:nvSpPr>
          <p:cNvPr id="13" name="TextBox 12"/>
          <p:cNvSpPr txBox="1"/>
          <p:nvPr/>
        </p:nvSpPr>
        <p:spPr>
          <a:xfrm>
            <a:off x="304800" y="3505200"/>
            <a:ext cx="533400" cy="646331"/>
          </a:xfrm>
          <a:prstGeom prst="rect">
            <a:avLst/>
          </a:prstGeom>
          <a:noFill/>
        </p:spPr>
        <p:txBody>
          <a:bodyPr wrap="square" rtlCol="0">
            <a:spAutoFit/>
          </a:bodyPr>
          <a:lstStyle/>
          <a:p>
            <a:r>
              <a:rPr lang="en-US" sz="3600" b="1" dirty="0">
                <a:solidFill>
                  <a:srgbClr val="00B050"/>
                </a:solidFill>
              </a:rPr>
              <a:t>6</a:t>
            </a:r>
          </a:p>
        </p:txBody>
      </p:sp>
      <p:sp>
        <p:nvSpPr>
          <p:cNvPr id="14" name="Rounded Rectangle 13"/>
          <p:cNvSpPr/>
          <p:nvPr/>
        </p:nvSpPr>
        <p:spPr>
          <a:xfrm>
            <a:off x="4724400" y="2057400"/>
            <a:ext cx="1905000" cy="2438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8605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0" fill="hold"/>
                                        <p:tgtEl>
                                          <p:spTgt spid="14"/>
                                        </p:tgtEl>
                                        <p:attrNameLst>
                                          <p:attrName>ppt_w</p:attrName>
                                        </p:attrNameLst>
                                      </p:cBhvr>
                                      <p:tavLst>
                                        <p:tav tm="0" fmla="#ppt_w*sin(2.5*pi*$)">
                                          <p:val>
                                            <p:fltVal val="0"/>
                                          </p:val>
                                        </p:tav>
                                        <p:tav tm="100000">
                                          <p:val>
                                            <p:fltVal val="1"/>
                                          </p:val>
                                        </p:tav>
                                      </p:tavLst>
                                    </p:anim>
                                    <p:anim calcmode="lin" valueType="num">
                                      <p:cBhvr>
                                        <p:cTn id="8" dur="5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457200" y="533400"/>
            <a:ext cx="8229600" cy="914400"/>
          </a:xfrm>
        </p:spPr>
        <p:txBody>
          <a:bodyPr>
            <a:noAutofit/>
          </a:bodyPr>
          <a:lstStyle/>
          <a:p>
            <a:pPr algn="ctr"/>
            <a:r>
              <a:rPr lang="en-US" sz="4400" b="1" dirty="0">
                <a:solidFill>
                  <a:srgbClr val="663300"/>
                </a:solidFill>
              </a:rPr>
              <a:t>Jeremiah 36:10-13, 25</a:t>
            </a:r>
            <a:endParaRPr lang="en-US" sz="4400" b="1" dirty="0">
              <a:solidFill>
                <a:srgbClr val="663300"/>
              </a:solidFill>
              <a:latin typeface="Comic Sans MS" pitchFamily="66" charset="0"/>
            </a:endParaRPr>
          </a:p>
        </p:txBody>
      </p:sp>
      <p:sp>
        <p:nvSpPr>
          <p:cNvPr id="4099" name="Rectangle 3"/>
          <p:cNvSpPr>
            <a:spLocks noGrp="1" noChangeArrowheads="1"/>
          </p:cNvSpPr>
          <p:nvPr>
            <p:ph type="body" idx="1"/>
          </p:nvPr>
        </p:nvSpPr>
        <p:spPr>
          <a:xfrm>
            <a:off x="990600" y="1371600"/>
            <a:ext cx="7162800" cy="4876800"/>
          </a:xfrm>
        </p:spPr>
        <p:txBody>
          <a:bodyPr>
            <a:normAutofit fontScale="62500" lnSpcReduction="20000"/>
          </a:bodyPr>
          <a:lstStyle/>
          <a:p>
            <a:pPr marL="0" indent="231775">
              <a:buNone/>
            </a:pPr>
            <a:r>
              <a:rPr lang="en-US" dirty="0"/>
              <a:t>10  </a:t>
            </a:r>
            <a:r>
              <a:rPr lang="en-US" dirty="0">
                <a:solidFill>
                  <a:schemeClr val="tx1"/>
                </a:solidFill>
              </a:rPr>
              <a:t>Then Baruch read from the book the words of Jeremiah in the house of the LORD, in the chamber of</a:t>
            </a:r>
            <a:r>
              <a:rPr lang="en-US" dirty="0"/>
              <a:t> </a:t>
            </a:r>
            <a:r>
              <a:rPr lang="en-US" dirty="0">
                <a:solidFill>
                  <a:srgbClr val="0000CC"/>
                </a:solidFill>
              </a:rPr>
              <a:t>Gemariah the son of Shaphan the scribe</a:t>
            </a:r>
            <a:r>
              <a:rPr lang="en-US" dirty="0"/>
              <a:t>, in the upper court at the entry of the New Gate of the LORD'S house, in the hearing of all the people.</a:t>
            </a:r>
          </a:p>
          <a:p>
            <a:pPr marL="0" indent="231775">
              <a:buNone/>
            </a:pPr>
            <a:r>
              <a:rPr lang="en-US" dirty="0"/>
              <a:t>11  </a:t>
            </a:r>
            <a:r>
              <a:rPr lang="en-US" dirty="0">
                <a:solidFill>
                  <a:schemeClr val="tx1"/>
                </a:solidFill>
              </a:rPr>
              <a:t>When</a:t>
            </a:r>
            <a:r>
              <a:rPr lang="en-US" dirty="0"/>
              <a:t> </a:t>
            </a:r>
            <a:r>
              <a:rPr lang="en-US" b="1" dirty="0" err="1">
                <a:solidFill>
                  <a:srgbClr val="0000CC"/>
                </a:solidFill>
              </a:rPr>
              <a:t>Michaiah</a:t>
            </a:r>
            <a:r>
              <a:rPr lang="en-US" b="1" dirty="0">
                <a:solidFill>
                  <a:srgbClr val="0000CC"/>
                </a:solidFill>
              </a:rPr>
              <a:t> the son of Gemariah, the son of Shaphan, </a:t>
            </a:r>
            <a:r>
              <a:rPr lang="en-US" dirty="0">
                <a:solidFill>
                  <a:schemeClr val="tx1"/>
                </a:solidFill>
              </a:rPr>
              <a:t>heard all the words of the LORD from the book</a:t>
            </a:r>
            <a:r>
              <a:rPr lang="en-US" dirty="0"/>
              <a:t>,</a:t>
            </a:r>
          </a:p>
          <a:p>
            <a:pPr marL="0" indent="231775">
              <a:buNone/>
            </a:pPr>
            <a:r>
              <a:rPr lang="en-US" dirty="0"/>
              <a:t>12  </a:t>
            </a:r>
            <a:r>
              <a:rPr lang="en-US" dirty="0">
                <a:solidFill>
                  <a:schemeClr val="tx1"/>
                </a:solidFill>
              </a:rPr>
              <a:t>he then went down to the king's house, into the scribe's chamber; and there all the princes were sitting-</a:t>
            </a:r>
            <a:r>
              <a:rPr lang="en-US" dirty="0"/>
              <a:t>- </a:t>
            </a:r>
            <a:r>
              <a:rPr lang="en-US" dirty="0" err="1"/>
              <a:t>Elishama</a:t>
            </a:r>
            <a:r>
              <a:rPr lang="en-US" dirty="0"/>
              <a:t> the scribe, </a:t>
            </a:r>
            <a:r>
              <a:rPr lang="en-US" dirty="0" err="1"/>
              <a:t>Delaiah</a:t>
            </a:r>
            <a:r>
              <a:rPr lang="en-US" dirty="0"/>
              <a:t> the son of </a:t>
            </a:r>
            <a:r>
              <a:rPr lang="en-US" dirty="0" err="1"/>
              <a:t>Shemaiah</a:t>
            </a:r>
            <a:r>
              <a:rPr lang="en-US" dirty="0"/>
              <a:t>, </a:t>
            </a:r>
            <a:r>
              <a:rPr lang="en-US" dirty="0" err="1"/>
              <a:t>Elnathan</a:t>
            </a:r>
            <a:r>
              <a:rPr lang="en-US" dirty="0"/>
              <a:t> the son of </a:t>
            </a:r>
            <a:r>
              <a:rPr lang="en-US" dirty="0" err="1"/>
              <a:t>Achbor</a:t>
            </a:r>
            <a:r>
              <a:rPr lang="en-US" dirty="0"/>
              <a:t>, Gemariah the son of Shaphan, Zedekiah the son of </a:t>
            </a:r>
            <a:r>
              <a:rPr lang="en-US" dirty="0" err="1"/>
              <a:t>Hananiah</a:t>
            </a:r>
            <a:r>
              <a:rPr lang="en-US" dirty="0"/>
              <a:t>, and all the princes.</a:t>
            </a:r>
          </a:p>
          <a:p>
            <a:pPr marL="0" indent="231775">
              <a:buNone/>
            </a:pPr>
            <a:r>
              <a:rPr lang="en-US" dirty="0"/>
              <a:t>13  Then </a:t>
            </a:r>
            <a:r>
              <a:rPr lang="en-US" b="1" dirty="0" err="1">
                <a:solidFill>
                  <a:srgbClr val="0000CC"/>
                </a:solidFill>
              </a:rPr>
              <a:t>Michaiah</a:t>
            </a:r>
            <a:r>
              <a:rPr lang="en-US" b="1" dirty="0">
                <a:solidFill>
                  <a:srgbClr val="0000CC"/>
                </a:solidFill>
              </a:rPr>
              <a:t> declared to them all the words that he had heard when Baruch read the book in the hearing of the people.</a:t>
            </a:r>
          </a:p>
          <a:p>
            <a:pPr marL="0" indent="231775">
              <a:buNone/>
            </a:pPr>
            <a:endParaRPr lang="en-US" dirty="0"/>
          </a:p>
          <a:p>
            <a:pPr marL="0" indent="231775">
              <a:buNone/>
            </a:pPr>
            <a:r>
              <a:rPr lang="en-US" dirty="0"/>
              <a:t>25  Nevertheless </a:t>
            </a:r>
            <a:r>
              <a:rPr lang="en-US" dirty="0" err="1"/>
              <a:t>Elnathan</a:t>
            </a:r>
            <a:r>
              <a:rPr lang="en-US" dirty="0"/>
              <a:t>, </a:t>
            </a:r>
            <a:r>
              <a:rPr lang="en-US" dirty="0" err="1"/>
              <a:t>Delaiah</a:t>
            </a:r>
            <a:r>
              <a:rPr lang="en-US" dirty="0"/>
              <a:t>, and </a:t>
            </a:r>
            <a:r>
              <a:rPr lang="en-US" b="1" dirty="0">
                <a:solidFill>
                  <a:schemeClr val="tx1"/>
                </a:solidFill>
              </a:rPr>
              <a:t>Gemariah</a:t>
            </a:r>
            <a:r>
              <a:rPr lang="en-US" dirty="0">
                <a:solidFill>
                  <a:schemeClr val="tx1"/>
                </a:solidFill>
              </a:rPr>
              <a:t> implored the king not to burn the scroll; but he would not listen to them</a:t>
            </a:r>
            <a:r>
              <a:rPr lang="en-US" dirty="0"/>
              <a:t>.</a:t>
            </a:r>
          </a:p>
          <a:p>
            <a:pPr marL="0" indent="231775">
              <a:buNone/>
            </a:pPr>
            <a:endParaRPr lang="en-US" dirty="0"/>
          </a:p>
          <a:p>
            <a:pPr marL="0" indent="231775">
              <a:buNone/>
            </a:pPr>
            <a:endParaRPr lang="en-US" dirty="0"/>
          </a:p>
          <a:p>
            <a:pPr marL="0" indent="231775">
              <a:buNone/>
            </a:pPr>
            <a:endParaRPr lang="en-US" dirty="0"/>
          </a:p>
        </p:txBody>
      </p:sp>
      <p:sp>
        <p:nvSpPr>
          <p:cNvPr id="4100" name="Text Box 5"/>
          <p:cNvSpPr txBox="1">
            <a:spLocks noChangeArrowheads="1"/>
          </p:cNvSpPr>
          <p:nvPr/>
        </p:nvSpPr>
        <p:spPr bwMode="auto">
          <a:xfrm>
            <a:off x="381000" y="5715000"/>
            <a:ext cx="8229600" cy="523220"/>
          </a:xfrm>
          <a:prstGeom prst="rect">
            <a:avLst/>
          </a:prstGeom>
          <a:noFill/>
          <a:ln w="9525">
            <a:noFill/>
            <a:miter lim="800000"/>
            <a:headEnd/>
            <a:tailEnd/>
          </a:ln>
        </p:spPr>
        <p:txBody>
          <a:bodyPr>
            <a:spAutoFit/>
          </a:bodyPr>
          <a:lstStyle/>
          <a:p>
            <a:pPr algn="ctr">
              <a:spcBef>
                <a:spcPct val="50000"/>
              </a:spcBef>
            </a:pPr>
            <a:r>
              <a:rPr lang="en-US" sz="2800" b="1" dirty="0">
                <a:solidFill>
                  <a:srgbClr val="7030A0"/>
                </a:solidFill>
                <a:latin typeface="Comic Sans MS" pitchFamily="66" charset="0"/>
              </a:rPr>
              <a:t>3 Generations of faithful service!</a:t>
            </a:r>
          </a:p>
        </p:txBody>
      </p:sp>
    </p:spTree>
    <p:extLst>
      <p:ext uri="{BB962C8B-B14F-4D97-AF65-F5344CB8AC3E}">
        <p14:creationId xmlns:p14="http://schemas.microsoft.com/office/powerpoint/2010/main" val="33402454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6667" t="25333" r="19167" b="27333"/>
          <a:stretch>
            <a:fillRect/>
          </a:stretch>
        </p:blipFill>
        <p:spPr bwMode="auto">
          <a:xfrm>
            <a:off x="152400" y="1295400"/>
            <a:ext cx="8724363" cy="3479942"/>
          </a:xfrm>
          <a:prstGeom prst="rect">
            <a:avLst/>
          </a:prstGeom>
          <a:noFill/>
          <a:ln w="9525">
            <a:noFill/>
            <a:miter lim="800000"/>
            <a:headEnd/>
            <a:tailEnd/>
          </a:ln>
        </p:spPr>
      </p:pic>
      <p:sp>
        <p:nvSpPr>
          <p:cNvPr id="4098" name="Rectangle 2"/>
          <p:cNvSpPr>
            <a:spLocks noGrp="1" noChangeArrowheads="1"/>
          </p:cNvSpPr>
          <p:nvPr>
            <p:ph type="title"/>
          </p:nvPr>
        </p:nvSpPr>
        <p:spPr>
          <a:xfrm>
            <a:off x="422564" y="246965"/>
            <a:ext cx="6934200" cy="1143000"/>
          </a:xfrm>
        </p:spPr>
        <p:txBody>
          <a:bodyPr/>
          <a:lstStyle/>
          <a:p>
            <a:pPr eaLnBrk="1" hangingPunct="1"/>
            <a:r>
              <a:rPr lang="en-US" sz="4000" b="1" dirty="0" err="1">
                <a:solidFill>
                  <a:schemeClr val="tx1"/>
                </a:solidFill>
              </a:rPr>
              <a:t>Shaphan’s</a:t>
            </a:r>
            <a:r>
              <a:rPr lang="en-US" sz="4000" b="1" dirty="0">
                <a:solidFill>
                  <a:schemeClr val="tx1"/>
                </a:solidFill>
              </a:rPr>
              <a:t> Family</a:t>
            </a:r>
          </a:p>
        </p:txBody>
      </p:sp>
      <p:pic>
        <p:nvPicPr>
          <p:cNvPr id="59394" name="Picture 2" descr="https://encrypted-tbn2.google.com/images?q=tbn:ANd9GcQaWztCZmK7_7Mh1TDgFl7raMJCyJRUvGS3mZ36PMoA02MwTwo_aQ"/>
          <p:cNvPicPr>
            <a:picLocks noChangeAspect="1" noChangeArrowheads="1"/>
          </p:cNvPicPr>
          <p:nvPr/>
        </p:nvPicPr>
        <p:blipFill>
          <a:blip r:embed="rId4" cstate="print"/>
          <a:srcRect/>
          <a:stretch>
            <a:fillRect/>
          </a:stretch>
        </p:blipFill>
        <p:spPr bwMode="auto">
          <a:xfrm>
            <a:off x="7391400" y="152400"/>
            <a:ext cx="1552575" cy="1866901"/>
          </a:xfrm>
          <a:prstGeom prst="rect">
            <a:avLst/>
          </a:prstGeom>
          <a:noFill/>
        </p:spPr>
      </p:pic>
      <p:sp>
        <p:nvSpPr>
          <p:cNvPr id="7" name="TextBox 6"/>
          <p:cNvSpPr txBox="1"/>
          <p:nvPr/>
        </p:nvSpPr>
        <p:spPr>
          <a:xfrm>
            <a:off x="3657600" y="1066800"/>
            <a:ext cx="533400" cy="646331"/>
          </a:xfrm>
          <a:prstGeom prst="rect">
            <a:avLst/>
          </a:prstGeom>
          <a:noFill/>
        </p:spPr>
        <p:txBody>
          <a:bodyPr wrap="square" rtlCol="0">
            <a:spAutoFit/>
          </a:bodyPr>
          <a:lstStyle/>
          <a:p>
            <a:r>
              <a:rPr lang="en-US" sz="3600" b="1" dirty="0">
                <a:solidFill>
                  <a:srgbClr val="00B050"/>
                </a:solidFill>
              </a:rPr>
              <a:t>1</a:t>
            </a:r>
          </a:p>
        </p:txBody>
      </p:sp>
      <p:sp>
        <p:nvSpPr>
          <p:cNvPr id="8" name="TextBox 7"/>
          <p:cNvSpPr txBox="1"/>
          <p:nvPr/>
        </p:nvSpPr>
        <p:spPr>
          <a:xfrm>
            <a:off x="381000" y="2057400"/>
            <a:ext cx="533400" cy="646331"/>
          </a:xfrm>
          <a:prstGeom prst="rect">
            <a:avLst/>
          </a:prstGeom>
          <a:noFill/>
        </p:spPr>
        <p:txBody>
          <a:bodyPr wrap="square" rtlCol="0">
            <a:spAutoFit/>
          </a:bodyPr>
          <a:lstStyle/>
          <a:p>
            <a:r>
              <a:rPr lang="en-US" sz="3600" b="1" dirty="0">
                <a:solidFill>
                  <a:srgbClr val="00B050"/>
                </a:solidFill>
              </a:rPr>
              <a:t>2</a:t>
            </a:r>
          </a:p>
        </p:txBody>
      </p:sp>
      <p:sp>
        <p:nvSpPr>
          <p:cNvPr id="9" name="TextBox 8"/>
          <p:cNvSpPr txBox="1"/>
          <p:nvPr/>
        </p:nvSpPr>
        <p:spPr>
          <a:xfrm>
            <a:off x="4800600" y="2057400"/>
            <a:ext cx="533400" cy="646331"/>
          </a:xfrm>
          <a:prstGeom prst="rect">
            <a:avLst/>
          </a:prstGeom>
          <a:noFill/>
        </p:spPr>
        <p:txBody>
          <a:bodyPr wrap="square" rtlCol="0">
            <a:spAutoFit/>
          </a:bodyPr>
          <a:lstStyle/>
          <a:p>
            <a:r>
              <a:rPr lang="en-US" sz="3600" b="1" dirty="0">
                <a:solidFill>
                  <a:srgbClr val="00B050"/>
                </a:solidFill>
              </a:rPr>
              <a:t>3</a:t>
            </a:r>
          </a:p>
        </p:txBody>
      </p:sp>
      <p:sp>
        <p:nvSpPr>
          <p:cNvPr id="10" name="TextBox 9"/>
          <p:cNvSpPr txBox="1"/>
          <p:nvPr/>
        </p:nvSpPr>
        <p:spPr>
          <a:xfrm>
            <a:off x="4800600" y="3505200"/>
            <a:ext cx="533400" cy="646331"/>
          </a:xfrm>
          <a:prstGeom prst="rect">
            <a:avLst/>
          </a:prstGeom>
          <a:noFill/>
        </p:spPr>
        <p:txBody>
          <a:bodyPr wrap="square" rtlCol="0">
            <a:spAutoFit/>
          </a:bodyPr>
          <a:lstStyle/>
          <a:p>
            <a:r>
              <a:rPr lang="en-US" sz="3600" b="1" dirty="0">
                <a:solidFill>
                  <a:srgbClr val="00B050"/>
                </a:solidFill>
              </a:rPr>
              <a:t>3</a:t>
            </a:r>
          </a:p>
        </p:txBody>
      </p:sp>
      <p:sp>
        <p:nvSpPr>
          <p:cNvPr id="11" name="TextBox 10"/>
          <p:cNvSpPr txBox="1"/>
          <p:nvPr/>
        </p:nvSpPr>
        <p:spPr>
          <a:xfrm>
            <a:off x="2590800" y="2057400"/>
            <a:ext cx="533400" cy="646331"/>
          </a:xfrm>
          <a:prstGeom prst="rect">
            <a:avLst/>
          </a:prstGeom>
          <a:noFill/>
        </p:spPr>
        <p:txBody>
          <a:bodyPr wrap="square" rtlCol="0">
            <a:spAutoFit/>
          </a:bodyPr>
          <a:lstStyle/>
          <a:p>
            <a:r>
              <a:rPr lang="en-US" sz="3600" b="1" dirty="0">
                <a:solidFill>
                  <a:srgbClr val="00B050"/>
                </a:solidFill>
              </a:rPr>
              <a:t>4</a:t>
            </a:r>
          </a:p>
        </p:txBody>
      </p:sp>
      <p:sp>
        <p:nvSpPr>
          <p:cNvPr id="12" name="TextBox 11"/>
          <p:cNvSpPr txBox="1"/>
          <p:nvPr/>
        </p:nvSpPr>
        <p:spPr>
          <a:xfrm>
            <a:off x="6934200" y="2133600"/>
            <a:ext cx="533400" cy="646331"/>
          </a:xfrm>
          <a:prstGeom prst="rect">
            <a:avLst/>
          </a:prstGeom>
          <a:noFill/>
        </p:spPr>
        <p:txBody>
          <a:bodyPr wrap="square" rtlCol="0">
            <a:spAutoFit/>
          </a:bodyPr>
          <a:lstStyle/>
          <a:p>
            <a:r>
              <a:rPr lang="en-US" sz="3600" b="1" dirty="0">
                <a:solidFill>
                  <a:srgbClr val="00B050"/>
                </a:solidFill>
              </a:rPr>
              <a:t>5</a:t>
            </a:r>
          </a:p>
        </p:txBody>
      </p:sp>
      <p:sp>
        <p:nvSpPr>
          <p:cNvPr id="13" name="TextBox 12"/>
          <p:cNvSpPr txBox="1"/>
          <p:nvPr/>
        </p:nvSpPr>
        <p:spPr>
          <a:xfrm>
            <a:off x="304800" y="3505200"/>
            <a:ext cx="533400" cy="646331"/>
          </a:xfrm>
          <a:prstGeom prst="rect">
            <a:avLst/>
          </a:prstGeom>
          <a:noFill/>
        </p:spPr>
        <p:txBody>
          <a:bodyPr wrap="square" rtlCol="0">
            <a:spAutoFit/>
          </a:bodyPr>
          <a:lstStyle/>
          <a:p>
            <a:r>
              <a:rPr lang="en-US" sz="3600" b="1" dirty="0">
                <a:solidFill>
                  <a:srgbClr val="00B050"/>
                </a:solidFill>
              </a:rPr>
              <a:t>6</a:t>
            </a:r>
          </a:p>
        </p:txBody>
      </p:sp>
      <p:sp>
        <p:nvSpPr>
          <p:cNvPr id="14" name="Rounded Rectangle 13"/>
          <p:cNvSpPr/>
          <p:nvPr/>
        </p:nvSpPr>
        <p:spPr>
          <a:xfrm>
            <a:off x="2286000" y="1905000"/>
            <a:ext cx="1981200" cy="1600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556164" y="5029200"/>
            <a:ext cx="4193777" cy="461665"/>
          </a:xfrm>
          <a:prstGeom prst="rect">
            <a:avLst/>
          </a:prstGeom>
        </p:spPr>
        <p:txBody>
          <a:bodyPr wrap="none">
            <a:spAutoFit/>
          </a:bodyPr>
          <a:lstStyle/>
          <a:p>
            <a:pPr lvl="0"/>
            <a:r>
              <a:rPr lang="en-US" sz="2400" b="1" dirty="0">
                <a:solidFill>
                  <a:srgbClr val="00B050"/>
                </a:solidFill>
                <a:latin typeface="Comic Sans MS" panose="030F0702030302020204" pitchFamily="66" charset="0"/>
              </a:rPr>
              <a:t>Jeremiah Chapter 29:1-3 </a:t>
            </a:r>
          </a:p>
        </p:txBody>
      </p:sp>
    </p:spTree>
    <p:extLst>
      <p:ext uri="{BB962C8B-B14F-4D97-AF65-F5344CB8AC3E}">
        <p14:creationId xmlns:p14="http://schemas.microsoft.com/office/powerpoint/2010/main" val="13954643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0" fill="hold"/>
                                        <p:tgtEl>
                                          <p:spTgt spid="14"/>
                                        </p:tgtEl>
                                        <p:attrNameLst>
                                          <p:attrName>ppt_w</p:attrName>
                                        </p:attrNameLst>
                                      </p:cBhvr>
                                      <p:tavLst>
                                        <p:tav tm="0" fmla="#ppt_w*sin(2.5*pi*$)">
                                          <p:val>
                                            <p:fltVal val="0"/>
                                          </p:val>
                                        </p:tav>
                                        <p:tav tm="100000">
                                          <p:val>
                                            <p:fltVal val="1"/>
                                          </p:val>
                                        </p:tav>
                                      </p:tavLst>
                                    </p:anim>
                                    <p:anim calcmode="lin" valueType="num">
                                      <p:cBhvr>
                                        <p:cTn id="8" dur="5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143000" y="457200"/>
            <a:ext cx="7543800" cy="914400"/>
          </a:xfrm>
        </p:spPr>
        <p:txBody>
          <a:bodyPr>
            <a:noAutofit/>
          </a:bodyPr>
          <a:lstStyle/>
          <a:p>
            <a:r>
              <a:rPr lang="en-US" sz="4000" b="1" dirty="0">
                <a:solidFill>
                  <a:srgbClr val="663300"/>
                </a:solidFill>
              </a:rPr>
              <a:t>Jeremiah 29</a:t>
            </a:r>
            <a:endParaRPr lang="en-US" sz="4000" b="1" dirty="0">
              <a:solidFill>
                <a:srgbClr val="663300"/>
              </a:solidFill>
              <a:latin typeface="Comic Sans MS" pitchFamily="66" charset="0"/>
            </a:endParaRPr>
          </a:p>
        </p:txBody>
      </p:sp>
      <p:sp>
        <p:nvSpPr>
          <p:cNvPr id="4099" name="Rectangle 3"/>
          <p:cNvSpPr>
            <a:spLocks noGrp="1" noChangeArrowheads="1"/>
          </p:cNvSpPr>
          <p:nvPr>
            <p:ph idx="1"/>
          </p:nvPr>
        </p:nvSpPr>
        <p:spPr>
          <a:xfrm>
            <a:off x="990600" y="1371600"/>
            <a:ext cx="7162800" cy="3429000"/>
          </a:xfrm>
        </p:spPr>
        <p:txBody>
          <a:bodyPr>
            <a:noAutofit/>
          </a:bodyPr>
          <a:lstStyle/>
          <a:p>
            <a:pPr marL="0" indent="231775">
              <a:buNone/>
            </a:pPr>
            <a:r>
              <a:rPr lang="en-US" sz="1600" dirty="0"/>
              <a:t>1  Now these are the </a:t>
            </a:r>
            <a:r>
              <a:rPr lang="en-US" sz="1600" b="1" dirty="0">
                <a:solidFill>
                  <a:srgbClr val="0000CC"/>
                </a:solidFill>
              </a:rPr>
              <a:t>words of the letter that Jeremiah the prophet sent from Jerusalem to the remainder of the elders who were carried away captive-- to the priests, the prophets, and all the people whom Nebuchadnezzar had carried away captive from Jerusalem to Babylon.</a:t>
            </a:r>
          </a:p>
          <a:p>
            <a:pPr marL="0" indent="231775">
              <a:buNone/>
            </a:pPr>
            <a:r>
              <a:rPr lang="en-US" sz="1600" dirty="0"/>
              <a:t>2  (This happened after </a:t>
            </a:r>
            <a:r>
              <a:rPr lang="en-US" sz="1600" dirty="0" err="1"/>
              <a:t>Jeconiah</a:t>
            </a:r>
            <a:r>
              <a:rPr lang="en-US" sz="1600" dirty="0"/>
              <a:t> the king, the queen mother, the eunuchs, the princes of Judah and Jerusalem, the craftsmen, and the smiths had departed from Jerusalem.)   </a:t>
            </a:r>
            <a:endParaRPr lang="en-US" sz="1600" i="1" dirty="0">
              <a:solidFill>
                <a:srgbClr val="C00000"/>
              </a:solidFill>
            </a:endParaRPr>
          </a:p>
          <a:p>
            <a:pPr marL="0" indent="231775">
              <a:buNone/>
            </a:pPr>
            <a:r>
              <a:rPr lang="en-US" sz="1600" dirty="0"/>
              <a:t>3  </a:t>
            </a:r>
            <a:r>
              <a:rPr lang="en-US" sz="1600" b="1" dirty="0">
                <a:solidFill>
                  <a:srgbClr val="0000CC"/>
                </a:solidFill>
              </a:rPr>
              <a:t>The letter was sent by the hand of </a:t>
            </a:r>
            <a:r>
              <a:rPr lang="en-US" sz="1600" b="1" dirty="0" err="1">
                <a:solidFill>
                  <a:srgbClr val="0000CC"/>
                </a:solidFill>
              </a:rPr>
              <a:t>Elasah</a:t>
            </a:r>
            <a:r>
              <a:rPr lang="en-US" sz="1600" b="1" dirty="0">
                <a:solidFill>
                  <a:srgbClr val="0000CC"/>
                </a:solidFill>
              </a:rPr>
              <a:t> the son of Shaphan, and Gemariah (Jeremiah’s brother!) the son of Hilkiah, </a:t>
            </a:r>
            <a:r>
              <a:rPr lang="en-US" sz="1600" dirty="0"/>
              <a:t>whom Zedekiah king of Judah sent to Babylon, to Nebuchadnezzar king of Babylon, saying,</a:t>
            </a:r>
          </a:p>
          <a:p>
            <a:pPr marL="0" indent="231775">
              <a:buNone/>
            </a:pPr>
            <a:r>
              <a:rPr lang="en-US" sz="1600" dirty="0"/>
              <a:t>4  Thus says the LORD of hosts, the God of Israel, to all who were carried away captive, whom I have caused to be carried away from Jerusalem to Babylon:</a:t>
            </a:r>
          </a:p>
          <a:p>
            <a:pPr marL="0" indent="231775">
              <a:buNone/>
            </a:pPr>
            <a:r>
              <a:rPr lang="en-US" sz="1600" dirty="0"/>
              <a:t>5  Build houses and dwell in them; plant gardens and eat their fruit.</a:t>
            </a:r>
          </a:p>
        </p:txBody>
      </p:sp>
      <p:sp>
        <p:nvSpPr>
          <p:cNvPr id="4100" name="Text Box 5"/>
          <p:cNvSpPr txBox="1">
            <a:spLocks noChangeArrowheads="1"/>
          </p:cNvSpPr>
          <p:nvPr/>
        </p:nvSpPr>
        <p:spPr bwMode="auto">
          <a:xfrm>
            <a:off x="1371600" y="5299501"/>
            <a:ext cx="6096000" cy="830997"/>
          </a:xfrm>
          <a:prstGeom prst="rect">
            <a:avLst/>
          </a:prstGeom>
          <a:noFill/>
          <a:ln w="9525">
            <a:noFill/>
            <a:miter lim="800000"/>
            <a:headEnd/>
            <a:tailEnd/>
          </a:ln>
        </p:spPr>
        <p:txBody>
          <a:bodyPr wrap="square">
            <a:spAutoFit/>
          </a:bodyPr>
          <a:lstStyle/>
          <a:p>
            <a:pPr algn="ctr">
              <a:spcBef>
                <a:spcPct val="50000"/>
              </a:spcBef>
            </a:pPr>
            <a:r>
              <a:rPr lang="en-US" sz="2400" b="1" dirty="0">
                <a:solidFill>
                  <a:srgbClr val="7030A0"/>
                </a:solidFill>
                <a:latin typeface="Comic Sans MS" pitchFamily="66" charset="0"/>
              </a:rPr>
              <a:t>An important letter entrusted with the son of Shaphan!</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6667" t="25333" r="19167" b="27333"/>
          <a:stretch>
            <a:fillRect/>
          </a:stretch>
        </p:blipFill>
        <p:spPr bwMode="auto">
          <a:xfrm>
            <a:off x="152400" y="1295400"/>
            <a:ext cx="8724363" cy="3479942"/>
          </a:xfrm>
          <a:prstGeom prst="rect">
            <a:avLst/>
          </a:prstGeom>
          <a:noFill/>
          <a:ln w="9525">
            <a:noFill/>
            <a:miter lim="800000"/>
            <a:headEnd/>
            <a:tailEnd/>
          </a:ln>
        </p:spPr>
      </p:pic>
      <p:sp>
        <p:nvSpPr>
          <p:cNvPr id="4098" name="Rectangle 2"/>
          <p:cNvSpPr>
            <a:spLocks noGrp="1" noChangeArrowheads="1"/>
          </p:cNvSpPr>
          <p:nvPr>
            <p:ph type="title"/>
          </p:nvPr>
        </p:nvSpPr>
        <p:spPr>
          <a:xfrm>
            <a:off x="457200" y="493930"/>
            <a:ext cx="6934200" cy="649069"/>
          </a:xfrm>
        </p:spPr>
        <p:txBody>
          <a:bodyPr/>
          <a:lstStyle/>
          <a:p>
            <a:pPr eaLnBrk="1" hangingPunct="1"/>
            <a:r>
              <a:rPr lang="en-US" sz="4000" b="1" dirty="0" err="1"/>
              <a:t>Shaphan’s</a:t>
            </a:r>
            <a:r>
              <a:rPr lang="en-US" sz="4000" b="1" dirty="0"/>
              <a:t> Family</a:t>
            </a:r>
          </a:p>
        </p:txBody>
      </p:sp>
      <p:pic>
        <p:nvPicPr>
          <p:cNvPr id="59394" name="Picture 2" descr="https://encrypted-tbn2.google.com/images?q=tbn:ANd9GcQaWztCZmK7_7Mh1TDgFl7raMJCyJRUvGS3mZ36PMoA02MwTwo_aQ"/>
          <p:cNvPicPr>
            <a:picLocks noChangeAspect="1" noChangeArrowheads="1"/>
          </p:cNvPicPr>
          <p:nvPr/>
        </p:nvPicPr>
        <p:blipFill>
          <a:blip r:embed="rId4" cstate="print"/>
          <a:srcRect/>
          <a:stretch>
            <a:fillRect/>
          </a:stretch>
        </p:blipFill>
        <p:spPr bwMode="auto">
          <a:xfrm>
            <a:off x="7391400" y="152400"/>
            <a:ext cx="1552575" cy="1866901"/>
          </a:xfrm>
          <a:prstGeom prst="rect">
            <a:avLst/>
          </a:prstGeom>
          <a:noFill/>
        </p:spPr>
      </p:pic>
      <p:sp>
        <p:nvSpPr>
          <p:cNvPr id="7" name="TextBox 6"/>
          <p:cNvSpPr txBox="1"/>
          <p:nvPr/>
        </p:nvSpPr>
        <p:spPr>
          <a:xfrm>
            <a:off x="3657600" y="1066800"/>
            <a:ext cx="533400" cy="646331"/>
          </a:xfrm>
          <a:prstGeom prst="rect">
            <a:avLst/>
          </a:prstGeom>
          <a:noFill/>
        </p:spPr>
        <p:txBody>
          <a:bodyPr wrap="square" rtlCol="0">
            <a:spAutoFit/>
          </a:bodyPr>
          <a:lstStyle/>
          <a:p>
            <a:r>
              <a:rPr lang="en-US" sz="3600" b="1" dirty="0">
                <a:solidFill>
                  <a:srgbClr val="00B050"/>
                </a:solidFill>
              </a:rPr>
              <a:t>1</a:t>
            </a:r>
          </a:p>
        </p:txBody>
      </p:sp>
      <p:sp>
        <p:nvSpPr>
          <p:cNvPr id="8" name="TextBox 7"/>
          <p:cNvSpPr txBox="1"/>
          <p:nvPr/>
        </p:nvSpPr>
        <p:spPr>
          <a:xfrm>
            <a:off x="381000" y="2057400"/>
            <a:ext cx="533400" cy="646331"/>
          </a:xfrm>
          <a:prstGeom prst="rect">
            <a:avLst/>
          </a:prstGeom>
          <a:noFill/>
        </p:spPr>
        <p:txBody>
          <a:bodyPr wrap="square" rtlCol="0">
            <a:spAutoFit/>
          </a:bodyPr>
          <a:lstStyle/>
          <a:p>
            <a:r>
              <a:rPr lang="en-US" sz="3600" b="1" dirty="0">
                <a:solidFill>
                  <a:srgbClr val="00B050"/>
                </a:solidFill>
              </a:rPr>
              <a:t>2</a:t>
            </a:r>
          </a:p>
        </p:txBody>
      </p:sp>
      <p:sp>
        <p:nvSpPr>
          <p:cNvPr id="9" name="TextBox 8"/>
          <p:cNvSpPr txBox="1"/>
          <p:nvPr/>
        </p:nvSpPr>
        <p:spPr>
          <a:xfrm>
            <a:off x="4800600" y="2057400"/>
            <a:ext cx="533400" cy="646331"/>
          </a:xfrm>
          <a:prstGeom prst="rect">
            <a:avLst/>
          </a:prstGeom>
          <a:noFill/>
        </p:spPr>
        <p:txBody>
          <a:bodyPr wrap="square" rtlCol="0">
            <a:spAutoFit/>
          </a:bodyPr>
          <a:lstStyle/>
          <a:p>
            <a:r>
              <a:rPr lang="en-US" sz="3600" b="1" dirty="0">
                <a:solidFill>
                  <a:srgbClr val="00B050"/>
                </a:solidFill>
              </a:rPr>
              <a:t>3</a:t>
            </a:r>
          </a:p>
        </p:txBody>
      </p:sp>
      <p:sp>
        <p:nvSpPr>
          <p:cNvPr id="10" name="TextBox 9"/>
          <p:cNvSpPr txBox="1"/>
          <p:nvPr/>
        </p:nvSpPr>
        <p:spPr>
          <a:xfrm>
            <a:off x="4800600" y="3505200"/>
            <a:ext cx="533400" cy="646331"/>
          </a:xfrm>
          <a:prstGeom prst="rect">
            <a:avLst/>
          </a:prstGeom>
          <a:noFill/>
        </p:spPr>
        <p:txBody>
          <a:bodyPr wrap="square" rtlCol="0">
            <a:spAutoFit/>
          </a:bodyPr>
          <a:lstStyle/>
          <a:p>
            <a:r>
              <a:rPr lang="en-US" sz="3600" b="1" dirty="0">
                <a:solidFill>
                  <a:srgbClr val="00B050"/>
                </a:solidFill>
              </a:rPr>
              <a:t>3</a:t>
            </a:r>
          </a:p>
        </p:txBody>
      </p:sp>
      <p:sp>
        <p:nvSpPr>
          <p:cNvPr id="11" name="TextBox 10"/>
          <p:cNvSpPr txBox="1"/>
          <p:nvPr/>
        </p:nvSpPr>
        <p:spPr>
          <a:xfrm>
            <a:off x="2590800" y="2057400"/>
            <a:ext cx="533400" cy="646331"/>
          </a:xfrm>
          <a:prstGeom prst="rect">
            <a:avLst/>
          </a:prstGeom>
          <a:noFill/>
        </p:spPr>
        <p:txBody>
          <a:bodyPr wrap="square" rtlCol="0">
            <a:spAutoFit/>
          </a:bodyPr>
          <a:lstStyle/>
          <a:p>
            <a:r>
              <a:rPr lang="en-US" sz="3600" b="1" dirty="0">
                <a:solidFill>
                  <a:srgbClr val="00B050"/>
                </a:solidFill>
              </a:rPr>
              <a:t>4</a:t>
            </a:r>
          </a:p>
        </p:txBody>
      </p:sp>
      <p:sp>
        <p:nvSpPr>
          <p:cNvPr id="12" name="TextBox 11"/>
          <p:cNvSpPr txBox="1"/>
          <p:nvPr/>
        </p:nvSpPr>
        <p:spPr>
          <a:xfrm>
            <a:off x="6934200" y="2133600"/>
            <a:ext cx="533400" cy="646331"/>
          </a:xfrm>
          <a:prstGeom prst="rect">
            <a:avLst/>
          </a:prstGeom>
          <a:noFill/>
        </p:spPr>
        <p:txBody>
          <a:bodyPr wrap="square" rtlCol="0">
            <a:spAutoFit/>
          </a:bodyPr>
          <a:lstStyle/>
          <a:p>
            <a:r>
              <a:rPr lang="en-US" sz="3600" b="1" dirty="0">
                <a:solidFill>
                  <a:srgbClr val="00B050"/>
                </a:solidFill>
              </a:rPr>
              <a:t>5</a:t>
            </a:r>
          </a:p>
        </p:txBody>
      </p:sp>
      <p:sp>
        <p:nvSpPr>
          <p:cNvPr id="13" name="TextBox 12"/>
          <p:cNvSpPr txBox="1"/>
          <p:nvPr/>
        </p:nvSpPr>
        <p:spPr>
          <a:xfrm>
            <a:off x="304800" y="3505200"/>
            <a:ext cx="533400" cy="646331"/>
          </a:xfrm>
          <a:prstGeom prst="rect">
            <a:avLst/>
          </a:prstGeom>
          <a:noFill/>
        </p:spPr>
        <p:txBody>
          <a:bodyPr wrap="square" rtlCol="0">
            <a:spAutoFit/>
          </a:bodyPr>
          <a:lstStyle/>
          <a:p>
            <a:r>
              <a:rPr lang="en-US" sz="3600" b="1" dirty="0">
                <a:solidFill>
                  <a:srgbClr val="00B050"/>
                </a:solidFill>
              </a:rPr>
              <a:t>6</a:t>
            </a:r>
          </a:p>
        </p:txBody>
      </p:sp>
      <p:sp>
        <p:nvSpPr>
          <p:cNvPr id="14" name="Rounded Rectangle 13"/>
          <p:cNvSpPr/>
          <p:nvPr/>
        </p:nvSpPr>
        <p:spPr>
          <a:xfrm>
            <a:off x="6858000" y="1905000"/>
            <a:ext cx="2133600" cy="1295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0" fill="hold"/>
                                        <p:tgtEl>
                                          <p:spTgt spid="14"/>
                                        </p:tgtEl>
                                        <p:attrNameLst>
                                          <p:attrName>ppt_w</p:attrName>
                                        </p:attrNameLst>
                                      </p:cBhvr>
                                      <p:tavLst>
                                        <p:tav tm="0" fmla="#ppt_w*sin(2.5*pi*$)">
                                          <p:val>
                                            <p:fltVal val="0"/>
                                          </p:val>
                                        </p:tav>
                                        <p:tav tm="100000">
                                          <p:val>
                                            <p:fltVal val="1"/>
                                          </p:val>
                                        </p:tav>
                                      </p:tavLst>
                                    </p:anim>
                                    <p:anim calcmode="lin" valueType="num">
                                      <p:cBhvr>
                                        <p:cTn id="8" dur="5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8816"/>
            <a:ext cx="6829426" cy="688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6495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6667" t="25333" r="19167" b="27333"/>
          <a:stretch>
            <a:fillRect/>
          </a:stretch>
        </p:blipFill>
        <p:spPr bwMode="auto">
          <a:xfrm>
            <a:off x="152400" y="1295400"/>
            <a:ext cx="8724363" cy="3479942"/>
          </a:xfrm>
          <a:prstGeom prst="rect">
            <a:avLst/>
          </a:prstGeom>
          <a:noFill/>
          <a:ln w="9525">
            <a:noFill/>
            <a:miter lim="800000"/>
            <a:headEnd/>
            <a:tailEnd/>
          </a:ln>
        </p:spPr>
      </p:pic>
      <p:sp>
        <p:nvSpPr>
          <p:cNvPr id="4098" name="Rectangle 2"/>
          <p:cNvSpPr>
            <a:spLocks noGrp="1" noChangeArrowheads="1"/>
          </p:cNvSpPr>
          <p:nvPr>
            <p:ph type="title"/>
          </p:nvPr>
        </p:nvSpPr>
        <p:spPr>
          <a:xfrm>
            <a:off x="457200" y="442988"/>
            <a:ext cx="6934200" cy="700011"/>
          </a:xfrm>
        </p:spPr>
        <p:txBody>
          <a:bodyPr/>
          <a:lstStyle/>
          <a:p>
            <a:pPr eaLnBrk="1" hangingPunct="1"/>
            <a:r>
              <a:rPr lang="en-US" sz="4000" b="1" dirty="0" err="1"/>
              <a:t>Shaphan’s</a:t>
            </a:r>
            <a:r>
              <a:rPr lang="en-US" sz="4000" b="1" dirty="0"/>
              <a:t> Family</a:t>
            </a:r>
          </a:p>
        </p:txBody>
      </p:sp>
      <p:pic>
        <p:nvPicPr>
          <p:cNvPr id="59394" name="Picture 2" descr="https://encrypted-tbn2.google.com/images?q=tbn:ANd9GcQaWztCZmK7_7Mh1TDgFl7raMJCyJRUvGS3mZ36PMoA02MwTwo_aQ"/>
          <p:cNvPicPr>
            <a:picLocks noChangeAspect="1" noChangeArrowheads="1"/>
          </p:cNvPicPr>
          <p:nvPr/>
        </p:nvPicPr>
        <p:blipFill>
          <a:blip r:embed="rId4" cstate="print"/>
          <a:srcRect/>
          <a:stretch>
            <a:fillRect/>
          </a:stretch>
        </p:blipFill>
        <p:spPr bwMode="auto">
          <a:xfrm>
            <a:off x="7391400" y="152400"/>
            <a:ext cx="1552575" cy="1866901"/>
          </a:xfrm>
          <a:prstGeom prst="rect">
            <a:avLst/>
          </a:prstGeom>
          <a:noFill/>
        </p:spPr>
      </p:pic>
      <p:sp>
        <p:nvSpPr>
          <p:cNvPr id="7" name="TextBox 6"/>
          <p:cNvSpPr txBox="1"/>
          <p:nvPr/>
        </p:nvSpPr>
        <p:spPr>
          <a:xfrm>
            <a:off x="3657600" y="1066800"/>
            <a:ext cx="533400" cy="646331"/>
          </a:xfrm>
          <a:prstGeom prst="rect">
            <a:avLst/>
          </a:prstGeom>
          <a:noFill/>
        </p:spPr>
        <p:txBody>
          <a:bodyPr wrap="square" rtlCol="0">
            <a:spAutoFit/>
          </a:bodyPr>
          <a:lstStyle/>
          <a:p>
            <a:r>
              <a:rPr lang="en-US" sz="3600" b="1" dirty="0">
                <a:solidFill>
                  <a:srgbClr val="00B050"/>
                </a:solidFill>
              </a:rPr>
              <a:t>1</a:t>
            </a:r>
          </a:p>
        </p:txBody>
      </p:sp>
      <p:sp>
        <p:nvSpPr>
          <p:cNvPr id="8" name="TextBox 7"/>
          <p:cNvSpPr txBox="1"/>
          <p:nvPr/>
        </p:nvSpPr>
        <p:spPr>
          <a:xfrm>
            <a:off x="381000" y="2057400"/>
            <a:ext cx="533400" cy="646331"/>
          </a:xfrm>
          <a:prstGeom prst="rect">
            <a:avLst/>
          </a:prstGeom>
          <a:noFill/>
        </p:spPr>
        <p:txBody>
          <a:bodyPr wrap="square" rtlCol="0">
            <a:spAutoFit/>
          </a:bodyPr>
          <a:lstStyle/>
          <a:p>
            <a:r>
              <a:rPr lang="en-US" sz="3600" b="1" dirty="0">
                <a:solidFill>
                  <a:srgbClr val="00B050"/>
                </a:solidFill>
              </a:rPr>
              <a:t>2</a:t>
            </a:r>
          </a:p>
        </p:txBody>
      </p:sp>
      <p:sp>
        <p:nvSpPr>
          <p:cNvPr id="9" name="TextBox 8"/>
          <p:cNvSpPr txBox="1"/>
          <p:nvPr/>
        </p:nvSpPr>
        <p:spPr>
          <a:xfrm>
            <a:off x="4800600" y="2057400"/>
            <a:ext cx="533400" cy="646331"/>
          </a:xfrm>
          <a:prstGeom prst="rect">
            <a:avLst/>
          </a:prstGeom>
          <a:noFill/>
        </p:spPr>
        <p:txBody>
          <a:bodyPr wrap="square" rtlCol="0">
            <a:spAutoFit/>
          </a:bodyPr>
          <a:lstStyle/>
          <a:p>
            <a:r>
              <a:rPr lang="en-US" sz="3600" b="1" dirty="0">
                <a:solidFill>
                  <a:srgbClr val="00B050"/>
                </a:solidFill>
              </a:rPr>
              <a:t>3</a:t>
            </a:r>
          </a:p>
        </p:txBody>
      </p:sp>
      <p:sp>
        <p:nvSpPr>
          <p:cNvPr id="10" name="TextBox 9"/>
          <p:cNvSpPr txBox="1"/>
          <p:nvPr/>
        </p:nvSpPr>
        <p:spPr>
          <a:xfrm>
            <a:off x="4800600" y="3505200"/>
            <a:ext cx="533400" cy="646331"/>
          </a:xfrm>
          <a:prstGeom prst="rect">
            <a:avLst/>
          </a:prstGeom>
          <a:noFill/>
        </p:spPr>
        <p:txBody>
          <a:bodyPr wrap="square" rtlCol="0">
            <a:spAutoFit/>
          </a:bodyPr>
          <a:lstStyle/>
          <a:p>
            <a:r>
              <a:rPr lang="en-US" sz="3600" b="1" dirty="0">
                <a:solidFill>
                  <a:srgbClr val="00B050"/>
                </a:solidFill>
              </a:rPr>
              <a:t>3</a:t>
            </a:r>
          </a:p>
        </p:txBody>
      </p:sp>
      <p:sp>
        <p:nvSpPr>
          <p:cNvPr id="11" name="TextBox 10"/>
          <p:cNvSpPr txBox="1"/>
          <p:nvPr/>
        </p:nvSpPr>
        <p:spPr>
          <a:xfrm>
            <a:off x="2590800" y="2057400"/>
            <a:ext cx="533400" cy="646331"/>
          </a:xfrm>
          <a:prstGeom prst="rect">
            <a:avLst/>
          </a:prstGeom>
          <a:noFill/>
        </p:spPr>
        <p:txBody>
          <a:bodyPr wrap="square" rtlCol="0">
            <a:spAutoFit/>
          </a:bodyPr>
          <a:lstStyle/>
          <a:p>
            <a:r>
              <a:rPr lang="en-US" sz="3600" b="1" dirty="0">
                <a:solidFill>
                  <a:srgbClr val="00B050"/>
                </a:solidFill>
              </a:rPr>
              <a:t>4</a:t>
            </a:r>
          </a:p>
        </p:txBody>
      </p:sp>
      <p:sp>
        <p:nvSpPr>
          <p:cNvPr id="12" name="TextBox 11"/>
          <p:cNvSpPr txBox="1"/>
          <p:nvPr/>
        </p:nvSpPr>
        <p:spPr>
          <a:xfrm>
            <a:off x="6934200" y="2133600"/>
            <a:ext cx="533400" cy="646331"/>
          </a:xfrm>
          <a:prstGeom prst="rect">
            <a:avLst/>
          </a:prstGeom>
          <a:noFill/>
        </p:spPr>
        <p:txBody>
          <a:bodyPr wrap="square" rtlCol="0">
            <a:spAutoFit/>
          </a:bodyPr>
          <a:lstStyle/>
          <a:p>
            <a:r>
              <a:rPr lang="en-US" sz="3600" b="1" dirty="0">
                <a:solidFill>
                  <a:srgbClr val="00B050"/>
                </a:solidFill>
              </a:rPr>
              <a:t>5</a:t>
            </a:r>
          </a:p>
        </p:txBody>
      </p:sp>
      <p:sp>
        <p:nvSpPr>
          <p:cNvPr id="13" name="TextBox 12"/>
          <p:cNvSpPr txBox="1"/>
          <p:nvPr/>
        </p:nvSpPr>
        <p:spPr>
          <a:xfrm>
            <a:off x="304800" y="3505200"/>
            <a:ext cx="533400" cy="646331"/>
          </a:xfrm>
          <a:prstGeom prst="rect">
            <a:avLst/>
          </a:prstGeom>
          <a:noFill/>
        </p:spPr>
        <p:txBody>
          <a:bodyPr wrap="square" rtlCol="0">
            <a:spAutoFit/>
          </a:bodyPr>
          <a:lstStyle/>
          <a:p>
            <a:r>
              <a:rPr lang="en-US" sz="3600" b="1" dirty="0">
                <a:solidFill>
                  <a:srgbClr val="00B050"/>
                </a:solidFill>
              </a:rPr>
              <a:t>6</a:t>
            </a:r>
          </a:p>
        </p:txBody>
      </p:sp>
      <p:sp>
        <p:nvSpPr>
          <p:cNvPr id="14" name="Rounded Rectangle 13"/>
          <p:cNvSpPr/>
          <p:nvPr/>
        </p:nvSpPr>
        <p:spPr>
          <a:xfrm>
            <a:off x="76200" y="3505200"/>
            <a:ext cx="2819400" cy="1295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0" fill="hold"/>
                                        <p:tgtEl>
                                          <p:spTgt spid="14"/>
                                        </p:tgtEl>
                                        <p:attrNameLst>
                                          <p:attrName>ppt_w</p:attrName>
                                        </p:attrNameLst>
                                      </p:cBhvr>
                                      <p:tavLst>
                                        <p:tav tm="0" fmla="#ppt_w*sin(2.5*pi*$)">
                                          <p:val>
                                            <p:fltVal val="0"/>
                                          </p:val>
                                        </p:tav>
                                        <p:tav tm="100000">
                                          <p:val>
                                            <p:fltVal val="1"/>
                                          </p:val>
                                        </p:tav>
                                      </p:tavLst>
                                    </p:anim>
                                    <p:anim calcmode="lin" valueType="num">
                                      <p:cBhvr>
                                        <p:cTn id="8" dur="5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990600" y="533400"/>
            <a:ext cx="7696200" cy="914400"/>
          </a:xfrm>
        </p:spPr>
        <p:txBody>
          <a:bodyPr>
            <a:noAutofit/>
          </a:bodyPr>
          <a:lstStyle/>
          <a:p>
            <a:r>
              <a:rPr lang="en-US" sz="4800" b="1" dirty="0">
                <a:solidFill>
                  <a:srgbClr val="663300"/>
                </a:solidFill>
                <a:latin typeface="Comic Sans MS" pitchFamily="66" charset="0"/>
              </a:rPr>
              <a:t>Jeremiah 39:13-14</a:t>
            </a:r>
          </a:p>
        </p:txBody>
      </p:sp>
      <p:sp>
        <p:nvSpPr>
          <p:cNvPr id="4099" name="Rectangle 3"/>
          <p:cNvSpPr>
            <a:spLocks noGrp="1" noChangeArrowheads="1"/>
          </p:cNvSpPr>
          <p:nvPr>
            <p:ph idx="1"/>
          </p:nvPr>
        </p:nvSpPr>
        <p:spPr>
          <a:xfrm>
            <a:off x="990600" y="1371600"/>
            <a:ext cx="7162800" cy="4114800"/>
          </a:xfrm>
        </p:spPr>
        <p:txBody>
          <a:bodyPr>
            <a:normAutofit fontScale="92500" lnSpcReduction="10000"/>
          </a:bodyPr>
          <a:lstStyle/>
          <a:p>
            <a:pPr marL="0" indent="231775">
              <a:buNone/>
            </a:pPr>
            <a:r>
              <a:rPr lang="en-US" dirty="0"/>
              <a:t>13	So </a:t>
            </a:r>
            <a:r>
              <a:rPr lang="en-US" dirty="0" err="1"/>
              <a:t>Nebuzaradan</a:t>
            </a:r>
            <a:r>
              <a:rPr lang="en-US" dirty="0"/>
              <a:t> the captain of the guard sent </a:t>
            </a:r>
            <a:r>
              <a:rPr lang="en-US" dirty="0" err="1"/>
              <a:t>Nebushasban</a:t>
            </a:r>
            <a:r>
              <a:rPr lang="en-US" dirty="0"/>
              <a:t>, </a:t>
            </a:r>
            <a:r>
              <a:rPr lang="en-US" dirty="0" err="1"/>
              <a:t>Rabsaris</a:t>
            </a:r>
            <a:r>
              <a:rPr lang="en-US" dirty="0"/>
              <a:t>, </a:t>
            </a:r>
            <a:r>
              <a:rPr lang="en-US" dirty="0" err="1"/>
              <a:t>Nergal-Sharezer</a:t>
            </a:r>
            <a:r>
              <a:rPr lang="en-US" dirty="0"/>
              <a:t>, </a:t>
            </a:r>
            <a:r>
              <a:rPr lang="en-US" dirty="0" err="1"/>
              <a:t>Rabmag</a:t>
            </a:r>
            <a:r>
              <a:rPr lang="en-US" dirty="0"/>
              <a:t>, and all the king of Babylon's chief officers;</a:t>
            </a:r>
          </a:p>
          <a:p>
            <a:pPr marL="0" indent="231775">
              <a:buNone/>
            </a:pPr>
            <a:r>
              <a:rPr lang="en-US" dirty="0"/>
              <a:t>14	then they sent someone to take Jeremiah from the court of the prison, and </a:t>
            </a:r>
            <a:r>
              <a:rPr lang="en-US" b="1" dirty="0">
                <a:solidFill>
                  <a:srgbClr val="0000CC"/>
                </a:solidFill>
              </a:rPr>
              <a:t>committed him to </a:t>
            </a:r>
            <a:r>
              <a:rPr lang="en-US" b="1" dirty="0" err="1">
                <a:solidFill>
                  <a:srgbClr val="0000CC"/>
                </a:solidFill>
              </a:rPr>
              <a:t>Gedaliah</a:t>
            </a:r>
            <a:r>
              <a:rPr lang="en-US" b="1" dirty="0">
                <a:solidFill>
                  <a:srgbClr val="0000CC"/>
                </a:solidFill>
              </a:rPr>
              <a:t> the son of Ahikam, the son of Shaphan, that he should take him home. </a:t>
            </a:r>
            <a:r>
              <a:rPr lang="en-US" dirty="0"/>
              <a:t>So he dwelt among the people.</a:t>
            </a:r>
          </a:p>
          <a:p>
            <a:pPr marL="0" indent="231775">
              <a:buNone/>
            </a:pPr>
            <a:endParaRPr lang="en-US" dirty="0"/>
          </a:p>
        </p:txBody>
      </p:sp>
      <p:sp>
        <p:nvSpPr>
          <p:cNvPr id="4100" name="Text Box 5"/>
          <p:cNvSpPr txBox="1">
            <a:spLocks noChangeArrowheads="1"/>
          </p:cNvSpPr>
          <p:nvPr/>
        </p:nvSpPr>
        <p:spPr bwMode="auto">
          <a:xfrm>
            <a:off x="1676400" y="5181600"/>
            <a:ext cx="6248400" cy="954107"/>
          </a:xfrm>
          <a:prstGeom prst="rect">
            <a:avLst/>
          </a:prstGeom>
          <a:noFill/>
          <a:ln w="9525">
            <a:noFill/>
            <a:miter lim="800000"/>
            <a:headEnd/>
            <a:tailEnd/>
          </a:ln>
        </p:spPr>
        <p:txBody>
          <a:bodyPr wrap="square">
            <a:spAutoFit/>
          </a:bodyPr>
          <a:lstStyle/>
          <a:p>
            <a:pPr algn="ctr">
              <a:spcBef>
                <a:spcPct val="50000"/>
              </a:spcBef>
            </a:pPr>
            <a:r>
              <a:rPr lang="en-US" sz="2800" b="1" dirty="0">
                <a:solidFill>
                  <a:srgbClr val="7030A0"/>
                </a:solidFill>
                <a:latin typeface="Comic Sans MS" pitchFamily="66" charset="0"/>
              </a:rPr>
              <a:t>Jeremiah was entrusted to the care of </a:t>
            </a:r>
            <a:r>
              <a:rPr lang="en-US" sz="2800" b="1" dirty="0" err="1">
                <a:solidFill>
                  <a:srgbClr val="7030A0"/>
                </a:solidFill>
                <a:latin typeface="Comic Sans MS" pitchFamily="66" charset="0"/>
              </a:rPr>
              <a:t>Gedaliah</a:t>
            </a:r>
            <a:r>
              <a:rPr lang="en-US" sz="2800" b="1" dirty="0">
                <a:solidFill>
                  <a:srgbClr val="7030A0"/>
                </a:solidFill>
                <a:latin typeface="Comic Sans MS" pitchFamily="66" charset="0"/>
              </a:rPr>
              <a:t> upon his release.</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990600" y="533400"/>
            <a:ext cx="7696200" cy="914400"/>
          </a:xfrm>
        </p:spPr>
        <p:txBody>
          <a:bodyPr>
            <a:noAutofit/>
          </a:bodyPr>
          <a:lstStyle/>
          <a:p>
            <a:r>
              <a:rPr lang="en-US" sz="4800" b="1" dirty="0">
                <a:solidFill>
                  <a:srgbClr val="663300"/>
                </a:solidFill>
              </a:rPr>
              <a:t>Jeremiah 40</a:t>
            </a:r>
            <a:endParaRPr lang="en-US" sz="4800" b="1" dirty="0">
              <a:solidFill>
                <a:srgbClr val="663300"/>
              </a:solidFill>
              <a:latin typeface="Comic Sans MS" pitchFamily="66" charset="0"/>
            </a:endParaRPr>
          </a:p>
        </p:txBody>
      </p:sp>
      <p:sp>
        <p:nvSpPr>
          <p:cNvPr id="4099" name="Rectangle 3"/>
          <p:cNvSpPr>
            <a:spLocks noGrp="1" noChangeArrowheads="1"/>
          </p:cNvSpPr>
          <p:nvPr>
            <p:ph idx="1"/>
          </p:nvPr>
        </p:nvSpPr>
        <p:spPr>
          <a:xfrm>
            <a:off x="990600" y="1371600"/>
            <a:ext cx="7162800" cy="4114800"/>
          </a:xfrm>
        </p:spPr>
        <p:txBody>
          <a:bodyPr>
            <a:normAutofit fontScale="62500" lnSpcReduction="20000"/>
          </a:bodyPr>
          <a:lstStyle/>
          <a:p>
            <a:pPr marL="0" indent="231775">
              <a:buNone/>
            </a:pPr>
            <a:r>
              <a:rPr lang="en-US" dirty="0"/>
              <a:t>5  Now while Jeremiah had not yet gone back, </a:t>
            </a:r>
            <a:r>
              <a:rPr lang="en-US" dirty="0" err="1"/>
              <a:t>Nebuzaradan</a:t>
            </a:r>
            <a:r>
              <a:rPr lang="en-US" dirty="0"/>
              <a:t> said, "</a:t>
            </a:r>
            <a:r>
              <a:rPr lang="en-US" b="1" dirty="0">
                <a:solidFill>
                  <a:srgbClr val="0000CC"/>
                </a:solidFill>
              </a:rPr>
              <a:t>Go back to </a:t>
            </a:r>
            <a:r>
              <a:rPr lang="en-US" b="1" dirty="0" err="1">
                <a:solidFill>
                  <a:srgbClr val="0000CC"/>
                </a:solidFill>
              </a:rPr>
              <a:t>Gedaliah</a:t>
            </a:r>
            <a:r>
              <a:rPr lang="en-US" b="1" dirty="0">
                <a:solidFill>
                  <a:srgbClr val="0000CC"/>
                </a:solidFill>
              </a:rPr>
              <a:t> the son of Ahikam, the son of Shaphan, whom the king of Babylon has made governor over the cities of Judah, and dwell with him among the people</a:t>
            </a:r>
            <a:r>
              <a:rPr lang="en-US" dirty="0"/>
              <a:t>. Or go wherever it seems convenient for you to go." So the captain of the guard gave him rations and a gift and let him go.</a:t>
            </a:r>
          </a:p>
          <a:p>
            <a:pPr marL="0" indent="231775">
              <a:buNone/>
            </a:pPr>
            <a:r>
              <a:rPr lang="en-US" dirty="0"/>
              <a:t>6  </a:t>
            </a:r>
            <a:r>
              <a:rPr lang="en-US" b="1" dirty="0">
                <a:solidFill>
                  <a:srgbClr val="0000CC"/>
                </a:solidFill>
              </a:rPr>
              <a:t>Then Jeremiah went to </a:t>
            </a:r>
            <a:r>
              <a:rPr lang="en-US" b="1" dirty="0" err="1">
                <a:solidFill>
                  <a:srgbClr val="0000CC"/>
                </a:solidFill>
              </a:rPr>
              <a:t>Gedaliah</a:t>
            </a:r>
            <a:r>
              <a:rPr lang="en-US" b="1" dirty="0">
                <a:solidFill>
                  <a:srgbClr val="0000CC"/>
                </a:solidFill>
              </a:rPr>
              <a:t> </a:t>
            </a:r>
            <a:r>
              <a:rPr lang="en-US" dirty="0"/>
              <a:t>the son of Ahikam, to </a:t>
            </a:r>
            <a:r>
              <a:rPr lang="en-US" dirty="0" err="1"/>
              <a:t>Mizpah</a:t>
            </a:r>
            <a:r>
              <a:rPr lang="en-US" dirty="0"/>
              <a:t>, </a:t>
            </a:r>
            <a:r>
              <a:rPr lang="en-US" b="1" dirty="0">
                <a:solidFill>
                  <a:srgbClr val="0000CC"/>
                </a:solidFill>
              </a:rPr>
              <a:t>and dwelt with him </a:t>
            </a:r>
            <a:r>
              <a:rPr lang="en-US" dirty="0"/>
              <a:t>among the people who were left in the land.</a:t>
            </a:r>
          </a:p>
          <a:p>
            <a:pPr marL="0" indent="231775">
              <a:buNone/>
            </a:pPr>
            <a:r>
              <a:rPr lang="en-US" dirty="0"/>
              <a:t>7  And when all the captains of the armies who were in the fields, they and their men, </a:t>
            </a:r>
            <a:r>
              <a:rPr lang="en-US" b="1" dirty="0">
                <a:solidFill>
                  <a:srgbClr val="0000CC"/>
                </a:solidFill>
              </a:rPr>
              <a:t>heard that the king of Babylon had made </a:t>
            </a:r>
            <a:r>
              <a:rPr lang="en-US" b="1" dirty="0" err="1">
                <a:solidFill>
                  <a:srgbClr val="0000CC"/>
                </a:solidFill>
              </a:rPr>
              <a:t>Gedaliah</a:t>
            </a:r>
            <a:r>
              <a:rPr lang="en-US" b="1" dirty="0">
                <a:solidFill>
                  <a:srgbClr val="0000CC"/>
                </a:solidFill>
              </a:rPr>
              <a:t> the son of Ahikam governor in the land, and had committed to him men, women, children, and the poorest of the land who had not been carried away captive to Babylon</a:t>
            </a:r>
            <a:r>
              <a:rPr lang="en-US" dirty="0"/>
              <a:t>,</a:t>
            </a:r>
          </a:p>
        </p:txBody>
      </p:sp>
      <p:sp>
        <p:nvSpPr>
          <p:cNvPr id="4100" name="Text Box 5"/>
          <p:cNvSpPr txBox="1">
            <a:spLocks noChangeArrowheads="1"/>
          </p:cNvSpPr>
          <p:nvPr/>
        </p:nvSpPr>
        <p:spPr bwMode="auto">
          <a:xfrm>
            <a:off x="762001" y="5181737"/>
            <a:ext cx="7543799" cy="707886"/>
          </a:xfrm>
          <a:prstGeom prst="rect">
            <a:avLst/>
          </a:prstGeom>
          <a:noFill/>
          <a:ln w="9525">
            <a:noFill/>
            <a:miter lim="800000"/>
            <a:headEnd/>
            <a:tailEnd/>
          </a:ln>
        </p:spPr>
        <p:txBody>
          <a:bodyPr wrap="square">
            <a:spAutoFit/>
          </a:bodyPr>
          <a:lstStyle/>
          <a:p>
            <a:pPr algn="ctr">
              <a:spcBef>
                <a:spcPct val="50000"/>
              </a:spcBef>
            </a:pPr>
            <a:r>
              <a:rPr lang="en-US" sz="2000" b="1" dirty="0">
                <a:solidFill>
                  <a:srgbClr val="00B050"/>
                </a:solidFill>
                <a:latin typeface="Comic Sans MS" pitchFamily="66" charset="0"/>
              </a:rPr>
              <a:t>Jeremiah dwelt with Gedaliah and all the people left in Judah were committed to him as a faithful leader.</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143000" y="533400"/>
            <a:ext cx="7543800" cy="914400"/>
          </a:xfrm>
        </p:spPr>
        <p:txBody>
          <a:bodyPr>
            <a:noAutofit/>
          </a:bodyPr>
          <a:lstStyle/>
          <a:p>
            <a:r>
              <a:rPr lang="en-US" sz="4800" b="1" dirty="0">
                <a:solidFill>
                  <a:srgbClr val="663300"/>
                </a:solidFill>
              </a:rPr>
              <a:t>Jeremiah 41</a:t>
            </a:r>
            <a:endParaRPr lang="en-US" sz="4800" b="1" dirty="0">
              <a:solidFill>
                <a:srgbClr val="663300"/>
              </a:solidFill>
              <a:latin typeface="Comic Sans MS" pitchFamily="66" charset="0"/>
            </a:endParaRPr>
          </a:p>
        </p:txBody>
      </p:sp>
      <p:sp>
        <p:nvSpPr>
          <p:cNvPr id="4099" name="Rectangle 3"/>
          <p:cNvSpPr>
            <a:spLocks noGrp="1" noChangeArrowheads="1"/>
          </p:cNvSpPr>
          <p:nvPr>
            <p:ph idx="1"/>
          </p:nvPr>
        </p:nvSpPr>
        <p:spPr>
          <a:xfrm>
            <a:off x="990600" y="1371600"/>
            <a:ext cx="7162800" cy="4114800"/>
          </a:xfrm>
        </p:spPr>
        <p:txBody>
          <a:bodyPr>
            <a:normAutofit fontScale="70000" lnSpcReduction="20000"/>
          </a:bodyPr>
          <a:lstStyle/>
          <a:p>
            <a:pPr marL="0" indent="231775">
              <a:buNone/>
            </a:pPr>
            <a:r>
              <a:rPr lang="en-US" dirty="0"/>
              <a:t>1  Now it came to pass in the seventh month that </a:t>
            </a:r>
            <a:r>
              <a:rPr lang="en-US" b="1" dirty="0">
                <a:solidFill>
                  <a:srgbClr val="0000CC"/>
                </a:solidFill>
              </a:rPr>
              <a:t>Ishmael </a:t>
            </a:r>
            <a:r>
              <a:rPr lang="en-US" dirty="0"/>
              <a:t>the son of </a:t>
            </a:r>
            <a:r>
              <a:rPr lang="en-US" dirty="0" err="1"/>
              <a:t>Nethaniah</a:t>
            </a:r>
            <a:r>
              <a:rPr lang="en-US" dirty="0"/>
              <a:t>, the son of </a:t>
            </a:r>
            <a:r>
              <a:rPr lang="en-US" dirty="0" err="1"/>
              <a:t>Elishama</a:t>
            </a:r>
            <a:r>
              <a:rPr lang="en-US" dirty="0"/>
              <a:t>, </a:t>
            </a:r>
            <a:r>
              <a:rPr lang="en-US" b="1" dirty="0">
                <a:solidFill>
                  <a:srgbClr val="0000CC"/>
                </a:solidFill>
              </a:rPr>
              <a:t>of the royal family </a:t>
            </a:r>
            <a:r>
              <a:rPr lang="en-US" dirty="0"/>
              <a:t>and of the officers of the king, came with ten men to </a:t>
            </a:r>
            <a:r>
              <a:rPr lang="en-US" dirty="0" err="1"/>
              <a:t>Gedaliah</a:t>
            </a:r>
            <a:r>
              <a:rPr lang="en-US" dirty="0"/>
              <a:t> the son of Ahikam, at </a:t>
            </a:r>
            <a:r>
              <a:rPr lang="en-US" dirty="0" err="1"/>
              <a:t>Mizpah</a:t>
            </a:r>
            <a:r>
              <a:rPr lang="en-US" dirty="0"/>
              <a:t>. And there they ate bread together in </a:t>
            </a:r>
            <a:r>
              <a:rPr lang="en-US" dirty="0" err="1"/>
              <a:t>Mizpah</a:t>
            </a:r>
            <a:r>
              <a:rPr lang="en-US" dirty="0"/>
              <a:t>.</a:t>
            </a:r>
          </a:p>
          <a:p>
            <a:pPr marL="0" indent="231775">
              <a:buNone/>
            </a:pPr>
            <a:r>
              <a:rPr lang="en-US" dirty="0"/>
              <a:t>2  </a:t>
            </a:r>
            <a:r>
              <a:rPr lang="en-US" b="1" dirty="0">
                <a:solidFill>
                  <a:srgbClr val="0000CC"/>
                </a:solidFill>
              </a:rPr>
              <a:t>Then Ishmael the son of </a:t>
            </a:r>
            <a:r>
              <a:rPr lang="en-US" b="1" dirty="0" err="1">
                <a:solidFill>
                  <a:srgbClr val="0000CC"/>
                </a:solidFill>
              </a:rPr>
              <a:t>Nethaniah</a:t>
            </a:r>
            <a:r>
              <a:rPr lang="en-US" b="1" dirty="0">
                <a:solidFill>
                  <a:srgbClr val="0000CC"/>
                </a:solidFill>
              </a:rPr>
              <a:t>, and the ten men who were with him, arose and struck </a:t>
            </a:r>
            <a:r>
              <a:rPr lang="en-US" b="1" dirty="0" err="1">
                <a:solidFill>
                  <a:srgbClr val="0000CC"/>
                </a:solidFill>
              </a:rPr>
              <a:t>Gedaliah</a:t>
            </a:r>
            <a:r>
              <a:rPr lang="en-US" b="1" dirty="0">
                <a:solidFill>
                  <a:srgbClr val="0000CC"/>
                </a:solidFill>
              </a:rPr>
              <a:t> the son of Ahikam, the son of Shaphan, with the sword, and killed him </a:t>
            </a:r>
            <a:r>
              <a:rPr lang="en-US" dirty="0"/>
              <a:t>whom the king of Babylon had made governor over the land.</a:t>
            </a:r>
          </a:p>
          <a:p>
            <a:pPr marL="0" indent="231775">
              <a:buNone/>
            </a:pPr>
            <a:r>
              <a:rPr lang="en-US" dirty="0"/>
              <a:t>3  Ishmael also struck down all the Jews who were with him, that is, with </a:t>
            </a:r>
            <a:r>
              <a:rPr lang="en-US" dirty="0" err="1"/>
              <a:t>Gedaliah</a:t>
            </a:r>
            <a:r>
              <a:rPr lang="en-US" dirty="0"/>
              <a:t> at </a:t>
            </a:r>
            <a:r>
              <a:rPr lang="en-US" dirty="0" err="1"/>
              <a:t>Mizpah</a:t>
            </a:r>
            <a:r>
              <a:rPr lang="en-US" dirty="0"/>
              <a:t>, and the Chaldeans who were found there, the men of war.</a:t>
            </a:r>
          </a:p>
        </p:txBody>
      </p:sp>
      <p:sp>
        <p:nvSpPr>
          <p:cNvPr id="4100" name="Text Box 5"/>
          <p:cNvSpPr txBox="1">
            <a:spLocks noChangeArrowheads="1"/>
          </p:cNvSpPr>
          <p:nvPr/>
        </p:nvSpPr>
        <p:spPr bwMode="auto">
          <a:xfrm>
            <a:off x="990600" y="4953000"/>
            <a:ext cx="7086600" cy="523220"/>
          </a:xfrm>
          <a:prstGeom prst="rect">
            <a:avLst/>
          </a:prstGeom>
          <a:noFill/>
          <a:ln w="9525">
            <a:noFill/>
            <a:miter lim="800000"/>
            <a:headEnd/>
            <a:tailEnd/>
          </a:ln>
        </p:spPr>
        <p:txBody>
          <a:bodyPr wrap="square">
            <a:spAutoFit/>
          </a:bodyPr>
          <a:lstStyle/>
          <a:p>
            <a:pPr algn="ctr">
              <a:spcBef>
                <a:spcPct val="50000"/>
              </a:spcBef>
            </a:pPr>
            <a:r>
              <a:rPr lang="en-US" sz="2800" b="1" dirty="0" err="1">
                <a:solidFill>
                  <a:srgbClr val="7030A0"/>
                </a:solidFill>
                <a:latin typeface="Comic Sans MS" pitchFamily="66" charset="0"/>
              </a:rPr>
              <a:t>Gedaliah</a:t>
            </a:r>
            <a:r>
              <a:rPr lang="en-US" sz="2800" b="1" dirty="0">
                <a:solidFill>
                  <a:srgbClr val="7030A0"/>
                </a:solidFill>
                <a:latin typeface="Comic Sans MS" pitchFamily="66" charset="0"/>
              </a:rPr>
              <a:t> suffers an untimely death!</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6975" y="1143000"/>
            <a:ext cx="7874000" cy="388938"/>
          </a:xfrm>
        </p:spPr>
        <p:txBody>
          <a:bodyPr/>
          <a:lstStyle/>
          <a:p>
            <a:r>
              <a:rPr lang="en-US" dirty="0"/>
              <a:t>His Commission - </a:t>
            </a:r>
            <a:r>
              <a:rPr lang="en-US" sz="3200" i="1" dirty="0">
                <a:solidFill>
                  <a:srgbClr val="C00000"/>
                </a:solidFill>
              </a:rPr>
              <a:t>I ordained thee a prophet unto the nations</a:t>
            </a:r>
            <a:r>
              <a:rPr lang="en-US" sz="3200" dirty="0">
                <a:solidFill>
                  <a:srgbClr val="C00000"/>
                </a:solidFill>
              </a:rPr>
              <a:t>. </a:t>
            </a:r>
            <a:r>
              <a:rPr lang="en-US" sz="2800" b="0" dirty="0">
                <a:solidFill>
                  <a:schemeClr val="tx1"/>
                </a:solidFill>
              </a:rPr>
              <a:t>[Jer. 1:5] </a:t>
            </a:r>
            <a:br>
              <a:rPr lang="en-US" sz="2800" b="0" dirty="0">
                <a:solidFill>
                  <a:schemeClr val="tx1"/>
                </a:solidFill>
              </a:rPr>
            </a:br>
            <a:endParaRPr lang="en-US" dirty="0"/>
          </a:p>
        </p:txBody>
      </p:sp>
      <p:sp>
        <p:nvSpPr>
          <p:cNvPr id="3" name="Content Placeholder 2"/>
          <p:cNvSpPr>
            <a:spLocks noGrp="1"/>
          </p:cNvSpPr>
          <p:nvPr>
            <p:ph idx="1"/>
          </p:nvPr>
        </p:nvSpPr>
        <p:spPr>
          <a:xfrm>
            <a:off x="1189940" y="1905000"/>
            <a:ext cx="7947026" cy="4525963"/>
          </a:xfrm>
        </p:spPr>
        <p:txBody>
          <a:bodyPr/>
          <a:lstStyle/>
          <a:p>
            <a:pPr marL="342900" indent="-342900">
              <a:buFont typeface="Arial" panose="020B0604020202020204" pitchFamily="34" charset="0"/>
              <a:buChar char="•"/>
            </a:pPr>
            <a:r>
              <a:rPr lang="en-US" sz="2400" i="1" dirty="0">
                <a:solidFill>
                  <a:srgbClr val="C00000"/>
                </a:solidFill>
              </a:rPr>
              <a:t>Be not afraid of </a:t>
            </a:r>
            <a:r>
              <a:rPr lang="en-US" sz="2400" dirty="0">
                <a:solidFill>
                  <a:srgbClr val="C00000"/>
                </a:solidFill>
              </a:rPr>
              <a:t>(or dismayed at) </a:t>
            </a:r>
            <a:r>
              <a:rPr lang="en-US" sz="2400" i="1" dirty="0">
                <a:solidFill>
                  <a:srgbClr val="C00000"/>
                </a:solidFill>
              </a:rPr>
              <a:t>their faces for I am with thee to deliver thee</a:t>
            </a:r>
            <a:r>
              <a:rPr lang="en-US" sz="2400" i="1" dirty="0"/>
              <a:t>.</a:t>
            </a:r>
            <a:r>
              <a:rPr lang="en-US" sz="2400" dirty="0">
                <a:solidFill>
                  <a:srgbClr val="C00000"/>
                </a:solidFill>
              </a:rPr>
              <a:t> </a:t>
            </a:r>
            <a:r>
              <a:rPr lang="en-US" sz="2000" b="0" dirty="0">
                <a:solidFill>
                  <a:schemeClr val="tx1"/>
                </a:solidFill>
              </a:rPr>
              <a:t>[Jer. 1:8]</a:t>
            </a:r>
            <a:r>
              <a:rPr lang="en-US" sz="2000" b="0" i="1" dirty="0">
                <a:solidFill>
                  <a:schemeClr val="tx1"/>
                </a:solidFill>
              </a:rPr>
              <a:t> </a:t>
            </a:r>
          </a:p>
          <a:p>
            <a:pPr marL="342900" indent="-342900">
              <a:buFont typeface="Arial" panose="020B0604020202020204" pitchFamily="34" charset="0"/>
              <a:buChar char="•"/>
            </a:pPr>
            <a:endParaRPr lang="en-US" sz="2000" b="0" dirty="0">
              <a:solidFill>
                <a:schemeClr val="tx1"/>
              </a:solidFill>
            </a:endParaRPr>
          </a:p>
          <a:p>
            <a:pPr marL="342900" indent="-342900">
              <a:buFont typeface="Arial" panose="020B0604020202020204" pitchFamily="34" charset="0"/>
              <a:buChar char="•"/>
            </a:pPr>
            <a:r>
              <a:rPr lang="en-US" sz="2000" b="0" dirty="0">
                <a:solidFill>
                  <a:schemeClr val="tx1"/>
                </a:solidFill>
              </a:rPr>
              <a:t>Like unto Moses - </a:t>
            </a:r>
            <a:r>
              <a:rPr lang="en-US" sz="1800" i="1" dirty="0">
                <a:solidFill>
                  <a:srgbClr val="C00000"/>
                </a:solidFill>
              </a:rPr>
              <a:t>Who am I, that I should go unto Pharaoh, and that I should bring forth the children of Israel out of Egypt?</a:t>
            </a:r>
            <a:r>
              <a:rPr lang="en-US" sz="2000" i="1" dirty="0"/>
              <a:t> 								</a:t>
            </a:r>
            <a:r>
              <a:rPr lang="en-US" sz="1800" b="0" dirty="0">
                <a:solidFill>
                  <a:schemeClr val="tx1"/>
                </a:solidFill>
              </a:rPr>
              <a:t>[Ex. 3:11]</a:t>
            </a:r>
          </a:p>
          <a:p>
            <a:pPr marL="342900" indent="-342900">
              <a:buFont typeface="Arial" panose="020B0604020202020204" pitchFamily="34" charset="0"/>
              <a:buChar char="•"/>
            </a:pPr>
            <a:r>
              <a:rPr lang="en-US" sz="2000" b="0" dirty="0">
                <a:solidFill>
                  <a:schemeClr val="tx1"/>
                </a:solidFill>
              </a:rPr>
              <a:t>Like unto Paul - </a:t>
            </a:r>
            <a:r>
              <a:rPr lang="en-US" sz="1800" i="1" dirty="0">
                <a:solidFill>
                  <a:srgbClr val="C00000"/>
                </a:solidFill>
              </a:rPr>
              <a:t>My grace is sufficient for thee: for my strength is made perfect in weakness. </a:t>
            </a:r>
            <a:r>
              <a:rPr lang="en-US" sz="1800" b="0" dirty="0">
                <a:solidFill>
                  <a:schemeClr val="tx1"/>
                </a:solidFill>
              </a:rPr>
              <a:t>[2 Cor. 12:9]</a:t>
            </a:r>
            <a:endParaRPr lang="en-US" sz="2000" dirty="0">
              <a:solidFill>
                <a:schemeClr val="tx1"/>
              </a:solidFill>
            </a:endParaRPr>
          </a:p>
          <a:p>
            <a:pPr lvl="0" algn="ctr"/>
            <a:r>
              <a:rPr lang="en-US" sz="2400" u="sng" dirty="0">
                <a:solidFill>
                  <a:schemeClr val="tx1"/>
                </a:solidFill>
              </a:rPr>
              <a:t>The Principle of Divine Election</a:t>
            </a:r>
            <a:endParaRPr lang="en-US" u="sng" dirty="0">
              <a:solidFill>
                <a:schemeClr val="tx1"/>
              </a:solidFill>
            </a:endParaRPr>
          </a:p>
          <a:p>
            <a:endParaRPr lang="en-US" sz="2400" b="0" dirty="0">
              <a:solidFill>
                <a:srgbClr val="C00000"/>
              </a:solidFill>
            </a:endParaRPr>
          </a:p>
          <a:p>
            <a:pPr marL="342900" lvl="0" indent="-342900">
              <a:buFont typeface="Arial" panose="020B0604020202020204" pitchFamily="34" charset="0"/>
              <a:buChar char="•"/>
            </a:pPr>
            <a:endParaRPr lang="en-US" sz="2000" b="0" dirty="0">
              <a:solidFill>
                <a:schemeClr val="tx1"/>
              </a:solidFill>
            </a:endParaRPr>
          </a:p>
          <a:p>
            <a:endParaRPr lang="en-US" dirty="0"/>
          </a:p>
        </p:txBody>
      </p:sp>
    </p:spTree>
    <p:extLst>
      <p:ext uri="{BB962C8B-B14F-4D97-AF65-F5344CB8AC3E}">
        <p14:creationId xmlns:p14="http://schemas.microsoft.com/office/powerpoint/2010/main" val="228716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dirty="0"/>
              <a:t>Lessons from the Family of </a:t>
            </a:r>
            <a:r>
              <a:rPr lang="en-US" b="1" dirty="0" err="1"/>
              <a:t>Shaphan</a:t>
            </a:r>
            <a:endParaRPr lang="en-US" dirty="0"/>
          </a:p>
        </p:txBody>
      </p:sp>
      <p:sp>
        <p:nvSpPr>
          <p:cNvPr id="5" name="Content Placeholder 4"/>
          <p:cNvSpPr>
            <a:spLocks noGrp="1"/>
          </p:cNvSpPr>
          <p:nvPr>
            <p:ph idx="1"/>
          </p:nvPr>
        </p:nvSpPr>
        <p:spPr>
          <a:xfrm>
            <a:off x="1270000" y="1676400"/>
            <a:ext cx="7874000" cy="4525963"/>
          </a:xfrm>
        </p:spPr>
        <p:txBody>
          <a:bodyPr/>
          <a:lstStyle/>
          <a:p>
            <a:pPr marL="457200" indent="-457200">
              <a:buFont typeface="Arial" panose="020B0604020202020204" pitchFamily="34" charset="0"/>
              <a:buChar char="•"/>
            </a:pPr>
            <a:r>
              <a:rPr lang="en-US" dirty="0">
                <a:solidFill>
                  <a:srgbClr val="00B050"/>
                </a:solidFill>
              </a:rPr>
              <a:t>Faithful family – father, sons, grandsons</a:t>
            </a:r>
          </a:p>
          <a:p>
            <a:pPr marL="457200" indent="-457200">
              <a:buFont typeface="Arial" panose="020B0604020202020204" pitchFamily="34" charset="0"/>
              <a:buChar char="•"/>
            </a:pPr>
            <a:r>
              <a:rPr lang="en-US" dirty="0">
                <a:solidFill>
                  <a:srgbClr val="00B050"/>
                </a:solidFill>
              </a:rPr>
              <a:t>Equal or greater role of mothers in nurturing these faithful children</a:t>
            </a:r>
          </a:p>
          <a:p>
            <a:pPr marL="457200" indent="-457200">
              <a:buFont typeface="Arial" panose="020B0604020202020204" pitchFamily="34" charset="0"/>
              <a:buChar char="•"/>
            </a:pPr>
            <a:r>
              <a:rPr lang="en-US" dirty="0">
                <a:solidFill>
                  <a:srgbClr val="00B050"/>
                </a:solidFill>
              </a:rPr>
              <a:t>Discipleship - an even greater joy to behold the same motivation in your children.</a:t>
            </a:r>
          </a:p>
          <a:p>
            <a:r>
              <a:rPr lang="en-US" sz="2000" i="1" dirty="0">
                <a:solidFill>
                  <a:srgbClr val="C00000"/>
                </a:solidFill>
              </a:rPr>
              <a:t> I rejoiced greatly that I found of thy children walking in truth, as we have received a commandment from the Father.</a:t>
            </a:r>
            <a:r>
              <a:rPr lang="en-US" sz="1800" dirty="0">
                <a:solidFill>
                  <a:srgbClr val="C00000"/>
                </a:solidFill>
              </a:rPr>
              <a:t> </a:t>
            </a:r>
            <a:r>
              <a:rPr lang="en-US" sz="1600" dirty="0">
                <a:solidFill>
                  <a:srgbClr val="000000"/>
                </a:solidFill>
              </a:rPr>
              <a:t>2 John 4</a:t>
            </a:r>
            <a:endParaRPr lang="en-US" dirty="0"/>
          </a:p>
        </p:txBody>
      </p:sp>
    </p:spTree>
    <p:extLst>
      <p:ext uri="{BB962C8B-B14F-4D97-AF65-F5344CB8AC3E}">
        <p14:creationId xmlns:p14="http://schemas.microsoft.com/office/powerpoint/2010/main" val="1969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Families – Building Blocks of the 			    Nation &amp; Ecclesia</a:t>
            </a:r>
          </a:p>
        </p:txBody>
      </p:sp>
      <p:sp>
        <p:nvSpPr>
          <p:cNvPr id="4" name="Content Placeholder 3"/>
          <p:cNvSpPr>
            <a:spLocks noGrp="1"/>
          </p:cNvSpPr>
          <p:nvPr>
            <p:ph idx="1"/>
          </p:nvPr>
        </p:nvSpPr>
        <p:spPr/>
        <p:txBody>
          <a:bodyPr/>
          <a:lstStyle/>
          <a:p>
            <a:pPr lvl="0"/>
            <a:endPar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endPar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endPar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endPar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endPar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endPar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r>
              <a:rPr lang="en-US" sz="2400"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Turn, O backsliding children, </a:t>
            </a:r>
            <a:r>
              <a:rPr lang="en-US" sz="2400" i="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saith</a:t>
            </a:r>
            <a:r>
              <a:rPr lang="en-US" sz="2400"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 the </a:t>
            </a:r>
            <a:r>
              <a:rPr lang="en-US" sz="2400" i="1" cap="small" dirty="0">
                <a:solidFill>
                  <a:srgbClr val="C00000"/>
                </a:solidFill>
                <a:latin typeface="Calibri" panose="020F0502020204030204" pitchFamily="34" charset="0"/>
                <a:ea typeface="Times New Roman" panose="02020603050405020304" pitchFamily="18" charset="0"/>
                <a:cs typeface="Calibri" panose="020F0502020204030204" pitchFamily="34" charset="0"/>
              </a:rPr>
              <a:t>Lord</a:t>
            </a:r>
            <a:r>
              <a:rPr lang="en-US" sz="2400"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 for I am married unto you: and I will take you one of a city, and two </a:t>
            </a:r>
            <a:r>
              <a:rPr lang="en-US" sz="2400" i="1" u="sng" dirty="0">
                <a:solidFill>
                  <a:srgbClr val="C00000"/>
                </a:solidFill>
                <a:latin typeface="Calibri" panose="020F0502020204030204" pitchFamily="34" charset="0"/>
                <a:ea typeface="Times New Roman" panose="02020603050405020304" pitchFamily="18" charset="0"/>
                <a:cs typeface="Calibri" panose="020F0502020204030204" pitchFamily="34" charset="0"/>
              </a:rPr>
              <a:t>of a family</a:t>
            </a:r>
            <a:r>
              <a:rPr lang="en-US" sz="2400"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and I will bring you to Zion. </a:t>
            </a:r>
            <a:r>
              <a:rPr lang="en-US" sz="2400" dirty="0">
                <a:solidFill>
                  <a:schemeClr val="tx1"/>
                </a:solidFill>
                <a:latin typeface="Calibri" panose="020F0502020204030204" pitchFamily="34" charset="0"/>
                <a:ea typeface="Times New Roman" panose="02020603050405020304" pitchFamily="18" charset="0"/>
                <a:cs typeface="Calibri" panose="020F0502020204030204" pitchFamily="34" charset="0"/>
              </a:rPr>
              <a:t>Jeremiah 3:14</a:t>
            </a:r>
            <a:endParaRPr lang="en-US" sz="2400" dirty="0">
              <a:solidFill>
                <a:schemeClr val="tx1"/>
              </a:solidFill>
              <a:latin typeface="Times New Roman" panose="02020603050405020304" pitchFamily="18" charset="0"/>
              <a:ea typeface="Times New Roman" panose="02020603050405020304" pitchFamily="18" charset="0"/>
            </a:endParaRPr>
          </a:p>
          <a:p>
            <a:endParaRPr lang="en-US" dirty="0"/>
          </a:p>
        </p:txBody>
      </p:sp>
      <p:pic>
        <p:nvPicPr>
          <p:cNvPr id="7" name="Picture 6"/>
          <p:cNvPicPr>
            <a:picLocks noChangeAspect="1"/>
          </p:cNvPicPr>
          <p:nvPr/>
        </p:nvPicPr>
        <p:blipFill>
          <a:blip r:embed="rId2"/>
          <a:stretch>
            <a:fillRect/>
          </a:stretch>
        </p:blipFill>
        <p:spPr>
          <a:xfrm>
            <a:off x="1230972" y="1622474"/>
            <a:ext cx="3429000" cy="2931795"/>
          </a:xfrm>
          <a:prstGeom prst="rect">
            <a:avLst/>
          </a:prstGeom>
        </p:spPr>
      </p:pic>
      <p:pic>
        <p:nvPicPr>
          <p:cNvPr id="8" name="Picture 7"/>
          <p:cNvPicPr>
            <a:picLocks noChangeAspect="1"/>
          </p:cNvPicPr>
          <p:nvPr/>
        </p:nvPicPr>
        <p:blipFill>
          <a:blip r:embed="rId3"/>
          <a:stretch>
            <a:fillRect/>
          </a:stretch>
        </p:blipFill>
        <p:spPr>
          <a:xfrm>
            <a:off x="4907176" y="1982372"/>
            <a:ext cx="3916595" cy="2571897"/>
          </a:xfrm>
          <a:prstGeom prst="rect">
            <a:avLst/>
          </a:prstGeom>
        </p:spPr>
      </p:pic>
    </p:spTree>
    <p:extLst>
      <p:ext uri="{BB962C8B-B14F-4D97-AF65-F5344CB8AC3E}">
        <p14:creationId xmlns:p14="http://schemas.microsoft.com/office/powerpoint/2010/main" val="18895617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609600"/>
            <a:ext cx="8382000" cy="533400"/>
          </a:xfrm>
        </p:spPr>
        <p:txBody>
          <a:bodyPr>
            <a:normAutofit fontScale="90000"/>
          </a:bodyPr>
          <a:lstStyle/>
          <a:p>
            <a:r>
              <a:rPr lang="en-US" sz="4000" b="1" dirty="0">
                <a:solidFill>
                  <a:schemeClr val="tx1"/>
                </a:solidFill>
              </a:rPr>
              <a:t>Baruch</a:t>
            </a:r>
            <a:r>
              <a:rPr lang="en-US" sz="4000" dirty="0">
                <a:solidFill>
                  <a:schemeClr val="tx1"/>
                </a:solidFill>
              </a:rPr>
              <a:t> – scribe &amp; friend of Jeremiah</a:t>
            </a:r>
            <a:endParaRPr lang="en-US" sz="4000" b="1" dirty="0">
              <a:solidFill>
                <a:schemeClr val="tx1"/>
              </a:solidFill>
            </a:endParaRPr>
          </a:p>
        </p:txBody>
      </p:sp>
      <p:sp>
        <p:nvSpPr>
          <p:cNvPr id="4099" name="Rectangle 3"/>
          <p:cNvSpPr>
            <a:spLocks noGrp="1" noChangeArrowheads="1"/>
          </p:cNvSpPr>
          <p:nvPr>
            <p:ph idx="1"/>
          </p:nvPr>
        </p:nvSpPr>
        <p:spPr>
          <a:xfrm>
            <a:off x="457200" y="1415342"/>
            <a:ext cx="8153400" cy="4495800"/>
          </a:xfrm>
        </p:spPr>
        <p:txBody>
          <a:bodyPr>
            <a:normAutofit/>
          </a:bodyPr>
          <a:lstStyle/>
          <a:p>
            <a:r>
              <a:rPr lang="en-US" dirty="0">
                <a:solidFill>
                  <a:srgbClr val="0000CC"/>
                </a:solidFill>
              </a:rPr>
              <a:t> Son of </a:t>
            </a:r>
            <a:r>
              <a:rPr lang="en-US" dirty="0" err="1">
                <a:solidFill>
                  <a:srgbClr val="0000CC"/>
                </a:solidFill>
              </a:rPr>
              <a:t>Neriah</a:t>
            </a:r>
            <a:r>
              <a:rPr lang="en-US" dirty="0">
                <a:solidFill>
                  <a:srgbClr val="0000CC"/>
                </a:solidFill>
              </a:rPr>
              <a:t>, </a:t>
            </a:r>
          </a:p>
          <a:p>
            <a:r>
              <a:rPr lang="en-US" dirty="0">
                <a:solidFill>
                  <a:srgbClr val="0000CC"/>
                </a:solidFill>
              </a:rPr>
              <a:t> Grandson of</a:t>
            </a:r>
            <a:r>
              <a:rPr lang="en-US" b="1" dirty="0">
                <a:solidFill>
                  <a:srgbClr val="0000CC"/>
                </a:solidFill>
              </a:rPr>
              <a:t> </a:t>
            </a:r>
            <a:r>
              <a:rPr lang="en-US" b="1" dirty="0" err="1">
                <a:solidFill>
                  <a:srgbClr val="0000CC"/>
                </a:solidFill>
              </a:rPr>
              <a:t>Maaseiah</a:t>
            </a:r>
            <a:r>
              <a:rPr lang="en-US" b="1" dirty="0">
                <a:solidFill>
                  <a:srgbClr val="0000CC"/>
                </a:solidFill>
              </a:rPr>
              <a:t> </a:t>
            </a:r>
          </a:p>
          <a:p>
            <a:r>
              <a:rPr lang="en-US" b="1" dirty="0">
                <a:solidFill>
                  <a:srgbClr val="0000CC"/>
                </a:solidFill>
              </a:rPr>
              <a:t>   - see Jer. 32:12</a:t>
            </a:r>
            <a:endParaRPr lang="en-US" sz="1600" dirty="0">
              <a:solidFill>
                <a:srgbClr val="0000CC"/>
              </a:solidFill>
            </a:endParaRPr>
          </a:p>
          <a:p>
            <a:pPr>
              <a:buNone/>
            </a:pPr>
            <a:r>
              <a:rPr lang="en-US" b="1" dirty="0"/>
              <a:t> </a:t>
            </a:r>
            <a:endParaRPr lang="en-US" dirty="0"/>
          </a:p>
          <a:p>
            <a:pPr>
              <a:lnSpc>
                <a:spcPct val="90000"/>
              </a:lnSpc>
              <a:buNone/>
            </a:pPr>
            <a:endParaRPr lang="en-US" dirty="0"/>
          </a:p>
        </p:txBody>
      </p:sp>
      <p:pic>
        <p:nvPicPr>
          <p:cNvPr id="55298" name="Picture 2" descr="https://encrypted-tbn2.google.com/images?q=tbn:ANd9GcRo0nQ0vtwfPoI1swV2-PLQf72ubqWHBdxLbRlgFKPuHnUkyI5c3g"/>
          <p:cNvPicPr>
            <a:picLocks noChangeAspect="1" noChangeArrowheads="1"/>
          </p:cNvPicPr>
          <p:nvPr/>
        </p:nvPicPr>
        <p:blipFill>
          <a:blip r:embed="rId3" cstate="print"/>
          <a:srcRect/>
          <a:stretch>
            <a:fillRect/>
          </a:stretch>
        </p:blipFill>
        <p:spPr bwMode="auto">
          <a:xfrm flipH="1">
            <a:off x="5867400" y="1981200"/>
            <a:ext cx="2286000" cy="364331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a:p>
        </p:txBody>
      </p:sp>
      <p:pic>
        <p:nvPicPr>
          <p:cNvPr id="7172" name="Picture 4" descr="Jeremiah's Family Tree (no notes)"/>
          <p:cNvPicPr>
            <a:picLocks noChangeAspect="1" noChangeArrowheads="1"/>
          </p:cNvPicPr>
          <p:nvPr/>
        </p:nvPicPr>
        <p:blipFill>
          <a:blip r:embed="rId2" cstate="print"/>
          <a:srcRect/>
          <a:stretch>
            <a:fillRect/>
          </a:stretch>
        </p:blipFill>
        <p:spPr bwMode="auto">
          <a:xfrm>
            <a:off x="0" y="228600"/>
            <a:ext cx="9144000" cy="5248275"/>
          </a:xfrm>
          <a:prstGeom prst="rect">
            <a:avLst/>
          </a:prstGeom>
          <a:noFill/>
          <a:ln w="9525">
            <a:noFill/>
            <a:miter lim="800000"/>
            <a:headEnd/>
            <a:tailEnd/>
          </a:ln>
        </p:spPr>
      </p:pic>
      <p:sp>
        <p:nvSpPr>
          <p:cNvPr id="22533" name="Oval 5"/>
          <p:cNvSpPr>
            <a:spLocks noChangeArrowheads="1"/>
          </p:cNvSpPr>
          <p:nvPr/>
        </p:nvSpPr>
        <p:spPr bwMode="auto">
          <a:xfrm>
            <a:off x="1066800" y="2667000"/>
            <a:ext cx="1143000" cy="762000"/>
          </a:xfrm>
          <a:prstGeom prst="ellipse">
            <a:avLst/>
          </a:prstGeom>
          <a:noFill/>
          <a:ln w="57150">
            <a:solidFill>
              <a:srgbClr val="FF3300"/>
            </a:solidFill>
            <a:round/>
            <a:headEnd/>
            <a:tailEnd/>
          </a:ln>
        </p:spPr>
        <p:txBody>
          <a:bodyPr wrap="none" anchor="ctr"/>
          <a:lstStyle/>
          <a:p>
            <a:endParaRPr lang="en-US"/>
          </a:p>
        </p:txBody>
      </p:sp>
      <p:sp>
        <p:nvSpPr>
          <p:cNvPr id="6" name="Rectangle 2"/>
          <p:cNvSpPr txBox="1">
            <a:spLocks noChangeArrowheads="1"/>
          </p:cNvSpPr>
          <p:nvPr/>
        </p:nvSpPr>
        <p:spPr bwMode="auto">
          <a:xfrm>
            <a:off x="228600" y="0"/>
            <a:ext cx="8610600" cy="838200"/>
          </a:xfrm>
          <a:prstGeom prst="rect">
            <a:avLst/>
          </a:prstGeom>
          <a:solidFill>
            <a:schemeClr val="bg1"/>
          </a:solidFill>
          <a:ln w="9525">
            <a:noFill/>
            <a:miter lim="800000"/>
            <a:headEnd/>
            <a:tailEnd/>
          </a:ln>
        </p:spPr>
        <p:txBody>
          <a:bodyPr anchor="ctr"/>
          <a:lstStyle/>
          <a:p>
            <a:pPr algn="ctr">
              <a:defRPr/>
            </a:pPr>
            <a:r>
              <a:rPr lang="en-US" sz="3400" b="1" kern="0" dirty="0">
                <a:solidFill>
                  <a:srgbClr val="0000CC"/>
                </a:solidFill>
                <a:latin typeface="+mj-lt"/>
                <a:ea typeface="+mj-ea"/>
                <a:cs typeface="+mj-cs"/>
              </a:rPr>
              <a:t>The Family of Jeremiah</a:t>
            </a:r>
            <a:endParaRPr lang="en-US" sz="3400" b="1" kern="0" dirty="0">
              <a:solidFill>
                <a:srgbClr val="0000CC"/>
              </a:solidFill>
              <a:latin typeface="Comic Sans MS" pitchFamily="66" charset="0"/>
              <a:ea typeface="+mj-ea"/>
              <a:cs typeface="+mj-cs"/>
            </a:endParaRPr>
          </a:p>
        </p:txBody>
      </p:sp>
      <p:sp>
        <p:nvSpPr>
          <p:cNvPr id="10" name="Oval 5"/>
          <p:cNvSpPr>
            <a:spLocks noChangeArrowheads="1"/>
          </p:cNvSpPr>
          <p:nvPr/>
        </p:nvSpPr>
        <p:spPr bwMode="auto">
          <a:xfrm>
            <a:off x="3124200" y="3352800"/>
            <a:ext cx="1143000" cy="762000"/>
          </a:xfrm>
          <a:prstGeom prst="ellipse">
            <a:avLst/>
          </a:prstGeom>
          <a:noFill/>
          <a:ln w="57150">
            <a:solidFill>
              <a:srgbClr val="7030A0"/>
            </a:solidFill>
            <a:round/>
            <a:headEnd/>
            <a:tailEnd/>
          </a:ln>
        </p:spPr>
        <p:txBody>
          <a:bodyPr wrap="none" anchor="ctr"/>
          <a:lstStyle/>
          <a:p>
            <a:endParaRPr lang="en-US"/>
          </a:p>
        </p:txBody>
      </p:sp>
      <p:sp>
        <p:nvSpPr>
          <p:cNvPr id="12" name="Content Placeholder 2"/>
          <p:cNvSpPr txBox="1">
            <a:spLocks/>
          </p:cNvSpPr>
          <p:nvPr/>
        </p:nvSpPr>
        <p:spPr bwMode="auto">
          <a:xfrm>
            <a:off x="1866900" y="4908550"/>
            <a:ext cx="3848100" cy="914400"/>
          </a:xfrm>
          <a:prstGeom prst="rect">
            <a:avLst/>
          </a:prstGeom>
          <a:noFill/>
          <a:ln w="9525">
            <a:noFill/>
            <a:miter lim="800000"/>
            <a:headEnd/>
            <a:tailEnd/>
          </a:ln>
        </p:spPr>
        <p:txBody>
          <a:bodyPr/>
          <a:lstStyle/>
          <a:p>
            <a:pPr algn="ctr" eaLnBrk="0" hangingPunct="0">
              <a:spcBef>
                <a:spcPct val="20000"/>
              </a:spcBef>
              <a:defRPr/>
            </a:pPr>
            <a:r>
              <a:rPr lang="en-US" sz="2400" b="1" kern="0" dirty="0">
                <a:solidFill>
                  <a:srgbClr val="7030A0"/>
                </a:solidFill>
                <a:latin typeface="Comic Sans MS" pitchFamily="66" charset="0"/>
              </a:rPr>
              <a:t>Baruch, the scribe, recorded many of Jeremiah’s prophecies</a:t>
            </a:r>
            <a:r>
              <a:rPr lang="en-US" sz="2400" b="1" kern="0" dirty="0">
                <a:solidFill>
                  <a:srgbClr val="7030A0"/>
                </a:solidFill>
                <a:latin typeface="Comic Sans MS" pitchFamily="66" charset="0"/>
                <a:cs typeface="+mn-cs"/>
              </a:rPr>
              <a:t>.</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609600"/>
            <a:ext cx="5257800" cy="1371600"/>
          </a:xfrm>
        </p:spPr>
        <p:txBody>
          <a:bodyPr/>
          <a:lstStyle/>
          <a:p>
            <a:pPr eaLnBrk="1" hangingPunct="1"/>
            <a:r>
              <a:rPr lang="en-US" sz="3200" b="1" dirty="0">
                <a:solidFill>
                  <a:srgbClr val="0000CC"/>
                </a:solidFill>
              </a:rPr>
              <a:t>Baruch records and reads the scroll (Jeremiah 36)</a:t>
            </a:r>
            <a:endParaRPr lang="en-US" b="1" dirty="0">
              <a:solidFill>
                <a:srgbClr val="0000CC"/>
              </a:solidFill>
            </a:endParaRPr>
          </a:p>
        </p:txBody>
      </p:sp>
      <p:sp>
        <p:nvSpPr>
          <p:cNvPr id="4099" name="Rectangle 3"/>
          <p:cNvSpPr>
            <a:spLocks noGrp="1" noChangeArrowheads="1"/>
          </p:cNvSpPr>
          <p:nvPr>
            <p:ph idx="1"/>
          </p:nvPr>
        </p:nvSpPr>
        <p:spPr>
          <a:xfrm>
            <a:off x="457200" y="2209800"/>
            <a:ext cx="8458200" cy="4648200"/>
          </a:xfrm>
        </p:spPr>
        <p:txBody>
          <a:bodyPr>
            <a:normAutofit fontScale="70000" lnSpcReduction="20000"/>
          </a:bodyPr>
          <a:lstStyle/>
          <a:p>
            <a:pPr eaLnBrk="1" hangingPunct="1">
              <a:lnSpc>
                <a:spcPct val="90000"/>
              </a:lnSpc>
            </a:pPr>
            <a:r>
              <a:rPr lang="en-US" dirty="0">
                <a:solidFill>
                  <a:srgbClr val="0000CC"/>
                </a:solidFill>
              </a:rPr>
              <a:t>v</a:t>
            </a:r>
            <a:r>
              <a:rPr lang="en-US" b="1" dirty="0">
                <a:solidFill>
                  <a:srgbClr val="0000CC"/>
                </a:solidFill>
              </a:rPr>
              <a:t>. 4  </a:t>
            </a:r>
            <a:r>
              <a:rPr lang="en-US" dirty="0">
                <a:solidFill>
                  <a:schemeClr val="tx1"/>
                </a:solidFill>
              </a:rPr>
              <a:t>Baruch writes all the words of the</a:t>
            </a:r>
          </a:p>
          <a:p>
            <a:pPr eaLnBrk="1" hangingPunct="1">
              <a:lnSpc>
                <a:spcPct val="90000"/>
              </a:lnSpc>
            </a:pPr>
            <a:r>
              <a:rPr lang="en-US" dirty="0">
                <a:solidFill>
                  <a:schemeClr val="tx1"/>
                </a:solidFill>
              </a:rPr>
              <a:t>        Lord spoken unto Jeremiah upon a scroll</a:t>
            </a:r>
          </a:p>
          <a:p>
            <a:pPr>
              <a:lnSpc>
                <a:spcPct val="90000"/>
              </a:lnSpc>
            </a:pPr>
            <a:r>
              <a:rPr lang="en-US" dirty="0">
                <a:solidFill>
                  <a:srgbClr val="0000CC"/>
                </a:solidFill>
              </a:rPr>
              <a:t>v. 6 </a:t>
            </a:r>
            <a:r>
              <a:rPr lang="en-US" dirty="0">
                <a:solidFill>
                  <a:schemeClr val="tx1"/>
                </a:solidFill>
              </a:rPr>
              <a:t>Jeremiah instructs Baruch to read the scroll in the LORD’s </a:t>
            </a:r>
          </a:p>
          <a:p>
            <a:pPr>
              <a:lnSpc>
                <a:spcPct val="90000"/>
              </a:lnSpc>
            </a:pPr>
            <a:r>
              <a:rPr lang="en-US" dirty="0">
                <a:solidFill>
                  <a:schemeClr val="tx1"/>
                </a:solidFill>
              </a:rPr>
              <a:t>       house on a fast day</a:t>
            </a:r>
          </a:p>
          <a:p>
            <a:pPr eaLnBrk="1" hangingPunct="1">
              <a:lnSpc>
                <a:spcPct val="90000"/>
              </a:lnSpc>
            </a:pPr>
            <a:r>
              <a:rPr lang="en-US" dirty="0">
                <a:solidFill>
                  <a:srgbClr val="0000CC"/>
                </a:solidFill>
              </a:rPr>
              <a:t>v</a:t>
            </a:r>
            <a:r>
              <a:rPr lang="en-US" b="1" dirty="0">
                <a:solidFill>
                  <a:srgbClr val="0000CC"/>
                </a:solidFill>
              </a:rPr>
              <a:t>.10 </a:t>
            </a:r>
            <a:r>
              <a:rPr lang="en-US" dirty="0"/>
              <a:t> </a:t>
            </a:r>
            <a:r>
              <a:rPr lang="en-US" dirty="0">
                <a:solidFill>
                  <a:schemeClr val="tx1"/>
                </a:solidFill>
              </a:rPr>
              <a:t>Baruch does as he was instructed, reading the scroll in the</a:t>
            </a:r>
          </a:p>
          <a:p>
            <a:pPr eaLnBrk="1" hangingPunct="1">
              <a:lnSpc>
                <a:spcPct val="90000"/>
              </a:lnSpc>
            </a:pPr>
            <a:r>
              <a:rPr lang="en-US" dirty="0">
                <a:solidFill>
                  <a:schemeClr val="tx1"/>
                </a:solidFill>
              </a:rPr>
              <a:t>         temple “in the ears of all the people” </a:t>
            </a:r>
            <a:endParaRPr lang="en-US" dirty="0"/>
          </a:p>
          <a:p>
            <a:pPr eaLnBrk="1" hangingPunct="1">
              <a:lnSpc>
                <a:spcPct val="90000"/>
              </a:lnSpc>
            </a:pPr>
            <a:r>
              <a:rPr lang="en-US" dirty="0">
                <a:solidFill>
                  <a:srgbClr val="0000CC"/>
                </a:solidFill>
              </a:rPr>
              <a:t>v</a:t>
            </a:r>
            <a:r>
              <a:rPr lang="en-US" b="1" dirty="0">
                <a:solidFill>
                  <a:srgbClr val="0000CC"/>
                </a:solidFill>
              </a:rPr>
              <a:t>.11</a:t>
            </a:r>
            <a:r>
              <a:rPr lang="en-US" dirty="0"/>
              <a:t>  </a:t>
            </a:r>
            <a:r>
              <a:rPr lang="en-US" dirty="0">
                <a:solidFill>
                  <a:schemeClr val="tx1"/>
                </a:solidFill>
              </a:rPr>
              <a:t>Micaiah (grandson of Shaphan) hears the words &amp; knows</a:t>
            </a:r>
          </a:p>
          <a:p>
            <a:pPr eaLnBrk="1" hangingPunct="1">
              <a:lnSpc>
                <a:spcPct val="90000"/>
              </a:lnSpc>
            </a:pPr>
            <a:r>
              <a:rPr lang="en-US" dirty="0">
                <a:solidFill>
                  <a:schemeClr val="tx1"/>
                </a:solidFill>
              </a:rPr>
              <a:t>         concerned princes will want to know the message</a:t>
            </a:r>
          </a:p>
          <a:p>
            <a:pPr eaLnBrk="1" hangingPunct="1">
              <a:lnSpc>
                <a:spcPct val="90000"/>
              </a:lnSpc>
            </a:pPr>
            <a:r>
              <a:rPr lang="en-US" dirty="0">
                <a:solidFill>
                  <a:srgbClr val="0000CC"/>
                </a:solidFill>
              </a:rPr>
              <a:t>v</a:t>
            </a:r>
            <a:r>
              <a:rPr lang="en-US" b="1" dirty="0">
                <a:solidFill>
                  <a:srgbClr val="0000CC"/>
                </a:solidFill>
              </a:rPr>
              <a:t>. 15-16  </a:t>
            </a:r>
            <a:r>
              <a:rPr lang="en-US" dirty="0">
                <a:solidFill>
                  <a:schemeClr val="tx1"/>
                </a:solidFill>
              </a:rPr>
              <a:t>Baruch reads to the</a:t>
            </a:r>
            <a:r>
              <a:rPr lang="en-US" b="1" dirty="0">
                <a:solidFill>
                  <a:srgbClr val="0000CC"/>
                </a:solidFill>
              </a:rPr>
              <a:t> </a:t>
            </a:r>
            <a:r>
              <a:rPr lang="en-US" dirty="0">
                <a:solidFill>
                  <a:schemeClr val="tx1"/>
                </a:solidFill>
              </a:rPr>
              <a:t>princes and they respond with fear!</a:t>
            </a:r>
          </a:p>
          <a:p>
            <a:pPr>
              <a:lnSpc>
                <a:spcPct val="90000"/>
              </a:lnSpc>
            </a:pPr>
            <a:r>
              <a:rPr lang="en-US" dirty="0">
                <a:solidFill>
                  <a:srgbClr val="0000CC"/>
                </a:solidFill>
              </a:rPr>
              <a:t>v</a:t>
            </a:r>
            <a:r>
              <a:rPr lang="en-US" b="1" dirty="0">
                <a:solidFill>
                  <a:srgbClr val="0000CC"/>
                </a:solidFill>
              </a:rPr>
              <a:t>.19</a:t>
            </a:r>
            <a:r>
              <a:rPr lang="en-US" dirty="0"/>
              <a:t>   </a:t>
            </a:r>
            <a:r>
              <a:rPr lang="en-US" dirty="0">
                <a:solidFill>
                  <a:schemeClr val="tx1"/>
                </a:solidFill>
              </a:rPr>
              <a:t>They tell Baruch that he and Jeremiah should hide themselves</a:t>
            </a:r>
            <a:endParaRPr lang="en-US" dirty="0"/>
          </a:p>
          <a:p>
            <a:pPr eaLnBrk="1" hangingPunct="1">
              <a:lnSpc>
                <a:spcPct val="90000"/>
              </a:lnSpc>
            </a:pPr>
            <a:endParaRPr lang="en-US" dirty="0"/>
          </a:p>
        </p:txBody>
      </p:sp>
      <p:pic>
        <p:nvPicPr>
          <p:cNvPr id="47106" name="Picture 2" descr="https://encrypted-tbn1.google.com/images?q=tbn:ANd9GcQbv0MUJpItyDCvb2zvYihS0SVCR4NACUm0Lc-H0VSq2gytGEQp"/>
          <p:cNvPicPr>
            <a:picLocks noChangeAspect="1" noChangeArrowheads="1"/>
          </p:cNvPicPr>
          <p:nvPr/>
        </p:nvPicPr>
        <p:blipFill>
          <a:blip r:embed="rId3" cstate="print"/>
          <a:srcRect/>
          <a:stretch>
            <a:fillRect/>
          </a:stretch>
        </p:blipFill>
        <p:spPr bwMode="auto">
          <a:xfrm flipH="1">
            <a:off x="5715000" y="457200"/>
            <a:ext cx="2971800" cy="213254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19100" y="471255"/>
            <a:ext cx="6553200" cy="804208"/>
          </a:xfrm>
        </p:spPr>
        <p:txBody>
          <a:bodyPr>
            <a:normAutofit/>
          </a:bodyPr>
          <a:lstStyle/>
          <a:p>
            <a:r>
              <a:rPr lang="en-US" sz="4400" b="1" dirty="0">
                <a:solidFill>
                  <a:schemeClr val="tx1"/>
                </a:solidFill>
              </a:rPr>
              <a:t>Baruch</a:t>
            </a:r>
            <a:r>
              <a:rPr lang="en-US" sz="4400" dirty="0">
                <a:solidFill>
                  <a:schemeClr val="tx1"/>
                </a:solidFill>
              </a:rPr>
              <a:t>, the scribe</a:t>
            </a:r>
            <a:endParaRPr lang="en-US" sz="4400" b="1" dirty="0">
              <a:solidFill>
                <a:schemeClr val="tx1"/>
              </a:solidFill>
            </a:endParaRPr>
          </a:p>
        </p:txBody>
      </p:sp>
      <p:sp>
        <p:nvSpPr>
          <p:cNvPr id="4099" name="Rectangle 3"/>
          <p:cNvSpPr>
            <a:spLocks noGrp="1" noChangeArrowheads="1"/>
          </p:cNvSpPr>
          <p:nvPr>
            <p:ph idx="1"/>
          </p:nvPr>
        </p:nvSpPr>
        <p:spPr>
          <a:xfrm>
            <a:off x="304800" y="1274296"/>
            <a:ext cx="8305800" cy="4495800"/>
          </a:xfrm>
        </p:spPr>
        <p:txBody>
          <a:bodyPr>
            <a:normAutofit/>
          </a:bodyPr>
          <a:lstStyle/>
          <a:p>
            <a:r>
              <a:rPr lang="en-US" dirty="0">
                <a:solidFill>
                  <a:srgbClr val="0000CC"/>
                </a:solidFill>
              </a:rPr>
              <a:t> </a:t>
            </a:r>
            <a:r>
              <a:rPr lang="en-US" b="1" dirty="0"/>
              <a:t> </a:t>
            </a:r>
            <a:endParaRPr lang="en-US" dirty="0"/>
          </a:p>
          <a:p>
            <a:pPr>
              <a:lnSpc>
                <a:spcPct val="90000"/>
              </a:lnSpc>
              <a:buNone/>
            </a:pPr>
            <a:endParaRPr lang="en-US" dirty="0"/>
          </a:p>
        </p:txBody>
      </p:sp>
      <p:sp>
        <p:nvSpPr>
          <p:cNvPr id="4100" name="Text Box 5"/>
          <p:cNvSpPr txBox="1">
            <a:spLocks noChangeArrowheads="1"/>
          </p:cNvSpPr>
          <p:nvPr/>
        </p:nvSpPr>
        <p:spPr bwMode="auto">
          <a:xfrm>
            <a:off x="16412" y="1407926"/>
            <a:ext cx="6079588" cy="4524315"/>
          </a:xfrm>
          <a:prstGeom prst="rect">
            <a:avLst/>
          </a:prstGeom>
          <a:noFill/>
          <a:ln w="9525">
            <a:noFill/>
            <a:miter lim="800000"/>
            <a:headEnd/>
            <a:tailEnd/>
          </a:ln>
        </p:spPr>
        <p:txBody>
          <a:bodyPr wrap="square">
            <a:spAutoFit/>
          </a:bodyPr>
          <a:lstStyle/>
          <a:p>
            <a:pPr marL="457200" indent="-457200" algn="ctr">
              <a:spcBef>
                <a:spcPct val="50000"/>
              </a:spcBef>
              <a:buFontTx/>
              <a:buChar char="-"/>
            </a:pPr>
            <a:r>
              <a:rPr lang="en-US" sz="3200" b="1" dirty="0">
                <a:solidFill>
                  <a:srgbClr val="00B050"/>
                </a:solidFill>
                <a:latin typeface="Comic Sans MS" pitchFamily="66" charset="0"/>
              </a:rPr>
              <a:t>Faithfully helped Jeremiah get God’s word out!</a:t>
            </a:r>
          </a:p>
          <a:p>
            <a:pPr marL="571500" indent="-571500">
              <a:spcBef>
                <a:spcPct val="50000"/>
              </a:spcBef>
              <a:buFontTx/>
              <a:buChar char="-"/>
            </a:pPr>
            <a:r>
              <a:rPr lang="en-US" sz="3200" b="1" dirty="0">
                <a:solidFill>
                  <a:srgbClr val="00B050"/>
                </a:solidFill>
                <a:latin typeface="Comic Sans MS" pitchFamily="66" charset="0"/>
              </a:rPr>
              <a:t>But then the unimaginable happens</a:t>
            </a:r>
          </a:p>
          <a:p>
            <a:pPr marL="571500" indent="-571500">
              <a:spcBef>
                <a:spcPct val="50000"/>
              </a:spcBef>
              <a:buFontTx/>
              <a:buChar char="-"/>
            </a:pPr>
            <a:r>
              <a:rPr lang="en-US" sz="3200" b="1" dirty="0">
                <a:solidFill>
                  <a:srgbClr val="00B050"/>
                </a:solidFill>
                <a:latin typeface="Comic Sans MS" pitchFamily="66" charset="0"/>
              </a:rPr>
              <a:t>The King of Judah burns the scroll after hearing Jeremiah’s prophecies (Jer. 36:23) </a:t>
            </a:r>
            <a:endParaRPr lang="en-US" sz="4000" b="1" dirty="0">
              <a:solidFill>
                <a:srgbClr val="00B050"/>
              </a:solidFill>
              <a:latin typeface="Comic Sans MS" pitchFamily="66" charset="0"/>
            </a:endParaRPr>
          </a:p>
        </p:txBody>
      </p:sp>
      <p:pic>
        <p:nvPicPr>
          <p:cNvPr id="2050" name="Picture 2" descr="https://encrypted-tbn1.gstatic.com/images?q=tbn:ANd9GcQGwV1OHvKp3tvQoKVi1BFqUroowVcMQk6MTjpJs4kveiFNX0-uwg"/>
          <p:cNvPicPr>
            <a:picLocks noChangeAspect="1" noChangeArrowheads="1"/>
          </p:cNvPicPr>
          <p:nvPr/>
        </p:nvPicPr>
        <p:blipFill>
          <a:blip r:embed="rId3" cstate="print"/>
          <a:srcRect l="4508" t="11215" r="825" b="6542"/>
          <a:stretch>
            <a:fillRect/>
          </a:stretch>
        </p:blipFill>
        <p:spPr bwMode="auto">
          <a:xfrm>
            <a:off x="6210300" y="628079"/>
            <a:ext cx="2514599" cy="263434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838200"/>
          </a:xfrm>
          <a:solidFill>
            <a:srgbClr val="92D050"/>
          </a:solidFill>
        </p:spPr>
        <p:txBody>
          <a:bodyPr/>
          <a:lstStyle/>
          <a:p>
            <a:pPr eaLnBrk="1" hangingPunct="1"/>
            <a:r>
              <a:rPr lang="en-US" sz="4000" b="1" dirty="0">
                <a:solidFill>
                  <a:schemeClr val="tx1"/>
                </a:solidFill>
              </a:rPr>
              <a:t>The unbelievable irony!</a:t>
            </a:r>
          </a:p>
        </p:txBody>
      </p:sp>
      <p:sp>
        <p:nvSpPr>
          <p:cNvPr id="4099" name="Rectangle 3"/>
          <p:cNvSpPr>
            <a:spLocks noGrp="1" noChangeArrowheads="1"/>
          </p:cNvSpPr>
          <p:nvPr>
            <p:ph idx="1"/>
          </p:nvPr>
        </p:nvSpPr>
        <p:spPr>
          <a:xfrm>
            <a:off x="457200" y="4114800"/>
            <a:ext cx="3429000" cy="1676400"/>
          </a:xfrm>
        </p:spPr>
        <p:txBody>
          <a:bodyPr>
            <a:noAutofit/>
          </a:bodyPr>
          <a:lstStyle/>
          <a:p>
            <a:pPr marL="0" indent="0" eaLnBrk="1" hangingPunct="1">
              <a:lnSpc>
                <a:spcPct val="90000"/>
              </a:lnSpc>
              <a:buNone/>
            </a:pPr>
            <a:r>
              <a:rPr lang="en-US" sz="2800" b="1" dirty="0">
                <a:solidFill>
                  <a:srgbClr val="0000CC"/>
                </a:solidFill>
                <a:latin typeface="Comic Sans MS" pitchFamily="66" charset="0"/>
              </a:rPr>
              <a:t>While the king of Judah was   burning the      Bible in  Jerusalem</a:t>
            </a:r>
          </a:p>
        </p:txBody>
      </p:sp>
      <p:sp>
        <p:nvSpPr>
          <p:cNvPr id="4100" name="Text Box 5"/>
          <p:cNvSpPr txBox="1">
            <a:spLocks noChangeArrowheads="1"/>
          </p:cNvSpPr>
          <p:nvPr/>
        </p:nvSpPr>
        <p:spPr bwMode="auto">
          <a:xfrm>
            <a:off x="457200" y="6248400"/>
            <a:ext cx="8229600" cy="523220"/>
          </a:xfrm>
          <a:prstGeom prst="rect">
            <a:avLst/>
          </a:prstGeom>
          <a:noFill/>
          <a:ln w="9525">
            <a:noFill/>
            <a:miter lim="800000"/>
            <a:headEnd/>
            <a:tailEnd/>
          </a:ln>
        </p:spPr>
        <p:txBody>
          <a:bodyPr>
            <a:spAutoFit/>
          </a:bodyPr>
          <a:lstStyle/>
          <a:p>
            <a:pPr algn="ctr">
              <a:spcBef>
                <a:spcPct val="50000"/>
              </a:spcBef>
            </a:pPr>
            <a:r>
              <a:rPr lang="en-US" sz="2800" b="1" dirty="0">
                <a:solidFill>
                  <a:srgbClr val="00B050"/>
                </a:solidFill>
                <a:latin typeface="Comic Sans MS" pitchFamily="66" charset="0"/>
              </a:rPr>
              <a:t>This would have been devastating to Jeremiah</a:t>
            </a:r>
          </a:p>
        </p:txBody>
      </p:sp>
      <p:sp>
        <p:nvSpPr>
          <p:cNvPr id="5" name="Rectangle 3"/>
          <p:cNvSpPr txBox="1">
            <a:spLocks noChangeArrowheads="1"/>
          </p:cNvSpPr>
          <p:nvPr/>
        </p:nvSpPr>
        <p:spPr>
          <a:xfrm>
            <a:off x="4648200" y="762000"/>
            <a:ext cx="4191000" cy="14478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0000CC"/>
                </a:solidFill>
                <a:effectLst/>
                <a:uLnTx/>
                <a:uFillTx/>
                <a:latin typeface="Comic Sans MS" pitchFamily="66" charset="0"/>
              </a:rPr>
              <a:t>A gentile</a:t>
            </a:r>
            <a:r>
              <a:rPr kumimoji="0" lang="en-US" sz="2800" b="1" i="0" u="none" strike="noStrike" kern="1200" cap="none" spc="0" normalizeH="0" noProof="0" dirty="0">
                <a:ln>
                  <a:noFill/>
                </a:ln>
                <a:solidFill>
                  <a:srgbClr val="0000CC"/>
                </a:solidFill>
                <a:effectLst/>
                <a:uLnTx/>
                <a:uFillTx/>
                <a:latin typeface="Comic Sans MS" pitchFamily="66" charset="0"/>
              </a:rPr>
              <a:t> king was responding to God’s word in Babylon!</a:t>
            </a:r>
            <a:endParaRPr kumimoji="0" lang="en-US" sz="2800" b="1" i="0" u="none" strike="noStrike" kern="1200" cap="none" spc="0" normalizeH="0" baseline="0" noProof="0" dirty="0">
              <a:ln>
                <a:noFill/>
              </a:ln>
              <a:solidFill>
                <a:srgbClr val="0000CC"/>
              </a:solidFill>
              <a:effectLst/>
              <a:uLnTx/>
              <a:uFillTx/>
              <a:latin typeface="Comic Sans MS" pitchFamily="66" charset="0"/>
            </a:endParaRPr>
          </a:p>
        </p:txBody>
      </p:sp>
      <p:pic>
        <p:nvPicPr>
          <p:cNvPr id="43010" name="Picture 2" descr="http://upload.wikimedia.org/wikipedia/commons/thumb/0/06/Jehoiakim_Burns_the_Word_of_God_%28Bible_Card%29.jpg/300px-Jehoiakim_Burns_the_Word_of_God_%28Bible_Card%29.jpg"/>
          <p:cNvPicPr>
            <a:picLocks noChangeAspect="1" noChangeArrowheads="1"/>
          </p:cNvPicPr>
          <p:nvPr/>
        </p:nvPicPr>
        <p:blipFill>
          <a:blip r:embed="rId3" cstate="print"/>
          <a:srcRect/>
          <a:stretch>
            <a:fillRect/>
          </a:stretch>
        </p:blipFill>
        <p:spPr bwMode="auto">
          <a:xfrm>
            <a:off x="762000" y="838200"/>
            <a:ext cx="2857500" cy="3219451"/>
          </a:xfrm>
          <a:prstGeom prst="rect">
            <a:avLst/>
          </a:prstGeom>
          <a:noFill/>
        </p:spPr>
      </p:pic>
      <p:pic>
        <p:nvPicPr>
          <p:cNvPr id="43012" name="Picture 4" descr="https://encrypted-tbn0.google.com/images?q=tbn:ANd9GcQpyvHGsHOx6aHgOi9W7E_uyJ9nkFgCPRMIkjvBwlMVZpGfMSYbnQ"/>
          <p:cNvPicPr>
            <a:picLocks noChangeAspect="1" noChangeArrowheads="1"/>
          </p:cNvPicPr>
          <p:nvPr/>
        </p:nvPicPr>
        <p:blipFill>
          <a:blip r:embed="rId4" cstate="print"/>
          <a:srcRect/>
          <a:stretch>
            <a:fillRect/>
          </a:stretch>
        </p:blipFill>
        <p:spPr bwMode="auto">
          <a:xfrm>
            <a:off x="2590800" y="4648200"/>
            <a:ext cx="1690020" cy="1433748"/>
          </a:xfrm>
          <a:prstGeom prst="rect">
            <a:avLst/>
          </a:prstGeom>
          <a:noFill/>
        </p:spPr>
      </p:pic>
      <p:pic>
        <p:nvPicPr>
          <p:cNvPr id="43014" name="Picture 6" descr="https://encrypted-tbn2.google.com/images?q=tbn:ANd9GcRGL5Pkk15zpJ82pGsouWKmD41U3lhyFe0ts5GGMW3upA8RXN-HEg"/>
          <p:cNvPicPr>
            <a:picLocks noChangeAspect="1" noChangeArrowheads="1"/>
          </p:cNvPicPr>
          <p:nvPr/>
        </p:nvPicPr>
        <p:blipFill>
          <a:blip r:embed="rId5" cstate="print"/>
          <a:srcRect/>
          <a:stretch>
            <a:fillRect/>
          </a:stretch>
        </p:blipFill>
        <p:spPr bwMode="auto">
          <a:xfrm flipH="1">
            <a:off x="5181600" y="1981200"/>
            <a:ext cx="3048000" cy="3886200"/>
          </a:xfrm>
          <a:prstGeom prst="rect">
            <a:avLst/>
          </a:prstGeom>
          <a:noFill/>
        </p:spPr>
      </p:pic>
      <p:sp>
        <p:nvSpPr>
          <p:cNvPr id="27" name="Bent Arrow 26"/>
          <p:cNvSpPr/>
          <p:nvPr/>
        </p:nvSpPr>
        <p:spPr>
          <a:xfrm>
            <a:off x="4114800" y="838200"/>
            <a:ext cx="838200" cy="3657600"/>
          </a:xfrm>
          <a:prstGeom prst="bentArrow">
            <a:avLst>
              <a:gd name="adj1" fmla="val 35000"/>
              <a:gd name="adj2" fmla="val 25000"/>
              <a:gd name="adj3" fmla="val 25000"/>
              <a:gd name="adj4" fmla="val 4375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43014"/>
                                        </p:tgtEl>
                                        <p:attrNameLst>
                                          <p:attrName>style.visibility</p:attrName>
                                        </p:attrNameLst>
                                      </p:cBhvr>
                                      <p:to>
                                        <p:strVal val="visible"/>
                                      </p:to>
                                    </p:set>
                                    <p:animEffect transition="in" filter="dissolve">
                                      <p:cBhvr>
                                        <p:cTn id="10" dur="500"/>
                                        <p:tgtEl>
                                          <p:spTgt spid="43014"/>
                                        </p:tgtEl>
                                      </p:cBhvr>
                                    </p:animEffect>
                                  </p:childTnLst>
                                </p:cTn>
                              </p:par>
                            </p:childTnLst>
                          </p:cTn>
                        </p:par>
                        <p:par>
                          <p:cTn id="11" fill="hold">
                            <p:stCondLst>
                              <p:cond delay="500"/>
                            </p:stCondLst>
                            <p:childTnLst>
                              <p:par>
                                <p:cTn id="12" presetID="9" presetClass="entr" presetSubtype="0" fill="hold" grpId="0" nodeType="afterEffect">
                                  <p:stCondLst>
                                    <p:cond delay="5000"/>
                                  </p:stCondLst>
                                  <p:childTnLst>
                                    <p:set>
                                      <p:cBhvr>
                                        <p:cTn id="13" dur="1" fill="hold">
                                          <p:stCondLst>
                                            <p:cond delay="0"/>
                                          </p:stCondLst>
                                        </p:cTn>
                                        <p:tgtEl>
                                          <p:spTgt spid="4100"/>
                                        </p:tgtEl>
                                        <p:attrNameLst>
                                          <p:attrName>style.visibility</p:attrName>
                                        </p:attrNameLst>
                                      </p:cBhvr>
                                      <p:to>
                                        <p:strVal val="visible"/>
                                      </p:to>
                                    </p:set>
                                    <p:animEffect transition="in" filter="dissolve">
                                      <p:cBhvr>
                                        <p:cTn id="1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914400" y="457200"/>
            <a:ext cx="7772400" cy="914400"/>
          </a:xfrm>
        </p:spPr>
        <p:txBody>
          <a:bodyPr>
            <a:noAutofit/>
          </a:bodyPr>
          <a:lstStyle/>
          <a:p>
            <a:r>
              <a:rPr lang="en-US" sz="4400" b="1" dirty="0">
                <a:solidFill>
                  <a:srgbClr val="663300"/>
                </a:solidFill>
              </a:rPr>
              <a:t>Jeremiah 45</a:t>
            </a:r>
            <a:endParaRPr lang="en-US" sz="4400" b="1" dirty="0">
              <a:solidFill>
                <a:srgbClr val="663300"/>
              </a:solidFill>
              <a:latin typeface="Comic Sans MS" pitchFamily="66" charset="0"/>
            </a:endParaRPr>
          </a:p>
        </p:txBody>
      </p:sp>
      <p:sp>
        <p:nvSpPr>
          <p:cNvPr id="4099" name="Rectangle 3"/>
          <p:cNvSpPr>
            <a:spLocks noGrp="1" noChangeArrowheads="1"/>
          </p:cNvSpPr>
          <p:nvPr>
            <p:ph idx="1"/>
          </p:nvPr>
        </p:nvSpPr>
        <p:spPr>
          <a:xfrm>
            <a:off x="914400" y="1295400"/>
            <a:ext cx="7315200" cy="4572000"/>
          </a:xfrm>
        </p:spPr>
        <p:txBody>
          <a:bodyPr>
            <a:normAutofit fontScale="62500" lnSpcReduction="20000"/>
          </a:bodyPr>
          <a:lstStyle/>
          <a:p>
            <a:pPr marL="0" indent="231775">
              <a:buNone/>
            </a:pPr>
            <a:r>
              <a:rPr lang="en-US" dirty="0"/>
              <a:t>1  The word that Jeremiah the prophet spoke to Baruch the son of </a:t>
            </a:r>
            <a:r>
              <a:rPr lang="en-US" dirty="0" err="1"/>
              <a:t>Neriah</a:t>
            </a:r>
            <a:r>
              <a:rPr lang="en-US" dirty="0"/>
              <a:t>, when he had written these words in a book at the instruction of Jeremiah, in the fourth year of Jehoiakim the son of Josiah, king of Judah, saying,</a:t>
            </a:r>
          </a:p>
          <a:p>
            <a:pPr marL="0" indent="231775">
              <a:buNone/>
            </a:pPr>
            <a:r>
              <a:rPr lang="en-US" dirty="0"/>
              <a:t>2  "Thus says </a:t>
            </a:r>
            <a:r>
              <a:rPr lang="en-US" dirty="0">
                <a:solidFill>
                  <a:schemeClr val="tx1"/>
                </a:solidFill>
              </a:rPr>
              <a:t>the LORD, the God of Israel, to you, O Baruch</a:t>
            </a:r>
            <a:r>
              <a:rPr lang="en-US" dirty="0"/>
              <a:t>:</a:t>
            </a:r>
          </a:p>
          <a:p>
            <a:pPr marL="0" indent="231775">
              <a:buNone/>
            </a:pPr>
            <a:r>
              <a:rPr lang="en-US" dirty="0"/>
              <a:t>3  </a:t>
            </a:r>
            <a:r>
              <a:rPr lang="en-US" b="1" dirty="0">
                <a:solidFill>
                  <a:srgbClr val="0000CC"/>
                </a:solidFill>
              </a:rPr>
              <a:t>'You said, "Woe is me now! For the LORD has added grief to my sorrow. I fainted in my sighing, and I find no rest."'</a:t>
            </a:r>
          </a:p>
          <a:p>
            <a:pPr marL="0" indent="231775">
              <a:buNone/>
            </a:pPr>
            <a:r>
              <a:rPr lang="en-US" dirty="0"/>
              <a:t>4  "Thus you shall say to him, 'Thus says the LORD: "Behold, what I have built I will break down, and what I have planted I will pluck up, that is, this whole land.</a:t>
            </a:r>
          </a:p>
          <a:p>
            <a:pPr marL="0" indent="231775">
              <a:buNone/>
            </a:pPr>
            <a:r>
              <a:rPr lang="en-US" dirty="0"/>
              <a:t>5  "And </a:t>
            </a:r>
            <a:r>
              <a:rPr lang="en-US" b="1" dirty="0">
                <a:solidFill>
                  <a:srgbClr val="0000CC"/>
                </a:solidFill>
              </a:rPr>
              <a:t>do you seek great things for yourself? </a:t>
            </a:r>
            <a:r>
              <a:rPr lang="en-US" dirty="0">
                <a:solidFill>
                  <a:srgbClr val="0000CC"/>
                </a:solidFill>
              </a:rPr>
              <a:t>Do not seek them;</a:t>
            </a:r>
            <a:r>
              <a:rPr lang="en-US" dirty="0"/>
              <a:t> </a:t>
            </a:r>
            <a:r>
              <a:rPr lang="en-US" dirty="0">
                <a:solidFill>
                  <a:srgbClr val="0000CC"/>
                </a:solidFill>
              </a:rPr>
              <a:t>for behold, I will bring adversity on all flesh," says the LORD. "But I will give your life to you as a prize in all places, wherever you go."‘”</a:t>
            </a:r>
          </a:p>
          <a:p>
            <a:pPr marL="0" indent="231775">
              <a:buNone/>
            </a:pPr>
            <a:endParaRPr lang="en-US" dirty="0"/>
          </a:p>
        </p:txBody>
      </p:sp>
      <p:sp>
        <p:nvSpPr>
          <p:cNvPr id="4100" name="Text Box 5"/>
          <p:cNvSpPr txBox="1">
            <a:spLocks noChangeArrowheads="1"/>
          </p:cNvSpPr>
          <p:nvPr/>
        </p:nvSpPr>
        <p:spPr bwMode="auto">
          <a:xfrm>
            <a:off x="1866900" y="5138478"/>
            <a:ext cx="5829300" cy="1200329"/>
          </a:xfrm>
          <a:prstGeom prst="rect">
            <a:avLst/>
          </a:prstGeom>
          <a:noFill/>
          <a:ln w="9525">
            <a:noFill/>
            <a:miter lim="800000"/>
            <a:headEnd/>
            <a:tailEnd/>
          </a:ln>
        </p:spPr>
        <p:txBody>
          <a:bodyPr wrap="square">
            <a:spAutoFit/>
          </a:bodyPr>
          <a:lstStyle/>
          <a:p>
            <a:pPr algn="ctr">
              <a:spcBef>
                <a:spcPct val="50000"/>
              </a:spcBef>
            </a:pPr>
            <a:r>
              <a:rPr lang="en-US" sz="2400" b="1" dirty="0">
                <a:solidFill>
                  <a:srgbClr val="7030A0"/>
                </a:solidFill>
                <a:latin typeface="Comic Sans MS" pitchFamily="66" charset="0"/>
              </a:rPr>
              <a:t>Yahweh gives Baruch encouragement after he is brought low by words the scribe had recorded and recited.</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09599" y="990601"/>
            <a:ext cx="6459415" cy="475224"/>
          </a:xfrm>
        </p:spPr>
        <p:txBody>
          <a:bodyPr/>
          <a:lstStyle/>
          <a:p>
            <a:r>
              <a:rPr lang="en-US" sz="4000" dirty="0">
                <a:solidFill>
                  <a:srgbClr val="00B050"/>
                </a:solidFill>
              </a:rPr>
              <a:t>It’s all God’s gifts to us!</a:t>
            </a:r>
            <a:br>
              <a:rPr lang="en-US" sz="4000" dirty="0">
                <a:solidFill>
                  <a:srgbClr val="00B050"/>
                </a:solidFill>
              </a:rPr>
            </a:br>
            <a:endParaRPr lang="en-US" sz="4000" b="1" dirty="0">
              <a:solidFill>
                <a:srgbClr val="FF0000"/>
              </a:solidFill>
            </a:endParaRPr>
          </a:p>
        </p:txBody>
      </p:sp>
      <p:sp>
        <p:nvSpPr>
          <p:cNvPr id="4099" name="Rectangle 3"/>
          <p:cNvSpPr>
            <a:spLocks noGrp="1" noChangeArrowheads="1"/>
          </p:cNvSpPr>
          <p:nvPr>
            <p:ph idx="1"/>
          </p:nvPr>
        </p:nvSpPr>
        <p:spPr>
          <a:xfrm>
            <a:off x="762000" y="1785425"/>
            <a:ext cx="7258416" cy="4343400"/>
          </a:xfrm>
        </p:spPr>
        <p:txBody>
          <a:bodyPr>
            <a:normAutofit/>
          </a:bodyPr>
          <a:lstStyle/>
          <a:p>
            <a:pPr eaLnBrk="1" hangingPunct="1">
              <a:lnSpc>
                <a:spcPct val="90000"/>
              </a:lnSpc>
            </a:pPr>
            <a:r>
              <a:rPr lang="en-US" dirty="0"/>
              <a:t>Jeremiah’s dictation is all about the  complete destruction of Jerusalem.</a:t>
            </a:r>
          </a:p>
          <a:p>
            <a:pPr eaLnBrk="1" hangingPunct="1">
              <a:lnSpc>
                <a:spcPct val="90000"/>
              </a:lnSpc>
            </a:pPr>
            <a:r>
              <a:rPr lang="en-US" dirty="0"/>
              <a:t>Baruch realizes he will loose his lands, possessions, government position</a:t>
            </a:r>
          </a:p>
          <a:p>
            <a:pPr eaLnBrk="1" hangingPunct="1">
              <a:lnSpc>
                <a:spcPct val="90000"/>
              </a:lnSpc>
            </a:pPr>
            <a:r>
              <a:rPr lang="en-US" dirty="0">
                <a:solidFill>
                  <a:schemeClr val="tx1"/>
                </a:solidFill>
              </a:rPr>
              <a:t>God has to remind Baruch that God owns it all:  He built &amp; He planted (45:4)</a:t>
            </a:r>
          </a:p>
        </p:txBody>
      </p:sp>
      <p:pic>
        <p:nvPicPr>
          <p:cNvPr id="58370" name="Picture 2" descr="https://encrypted-tbn1.gstatic.com/images?q=tbn:ANd9GcSNdtJbZD0ySb-HrHS7RZIDivCZX1Bzr2GS_5h2Ed2_spfgap1G"/>
          <p:cNvPicPr>
            <a:picLocks noChangeAspect="1" noChangeArrowheads="1"/>
          </p:cNvPicPr>
          <p:nvPr/>
        </p:nvPicPr>
        <p:blipFill>
          <a:blip r:embed="rId3" cstate="print"/>
          <a:srcRect/>
          <a:stretch>
            <a:fillRect/>
          </a:stretch>
        </p:blipFill>
        <p:spPr bwMode="auto">
          <a:xfrm>
            <a:off x="7086600" y="152400"/>
            <a:ext cx="1914525" cy="2390775"/>
          </a:xfrm>
          <a:prstGeom prst="rect">
            <a:avLst/>
          </a:prstGeom>
          <a:noFill/>
        </p:spPr>
      </p:pic>
      <p:pic>
        <p:nvPicPr>
          <p:cNvPr id="43010" name="Picture 2" descr="https://encrypted-tbn1.gstatic.com/images?q=tbn:ANd9GcQ_Yu6zukb5mA49TeLO7TZNB_i7pXoV5A0wyxPNlQfxmfnoPdWtow"/>
          <p:cNvPicPr>
            <a:picLocks noChangeAspect="1" noChangeArrowheads="1"/>
          </p:cNvPicPr>
          <p:nvPr/>
        </p:nvPicPr>
        <p:blipFill>
          <a:blip r:embed="rId4" cstate="print"/>
          <a:srcRect/>
          <a:stretch>
            <a:fillRect/>
          </a:stretch>
        </p:blipFill>
        <p:spPr bwMode="auto">
          <a:xfrm>
            <a:off x="2590800" y="4748285"/>
            <a:ext cx="3390900" cy="134302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219200" y="457200"/>
            <a:ext cx="7467600" cy="914400"/>
          </a:xfrm>
        </p:spPr>
        <p:txBody>
          <a:bodyPr>
            <a:noAutofit/>
          </a:bodyPr>
          <a:lstStyle/>
          <a:p>
            <a:r>
              <a:rPr lang="en-US" sz="4400" b="1" dirty="0">
                <a:solidFill>
                  <a:srgbClr val="663300"/>
                </a:solidFill>
              </a:rPr>
              <a:t>Jeremiah 36:26-32</a:t>
            </a:r>
            <a:endParaRPr lang="en-US" sz="4400" b="1" dirty="0">
              <a:solidFill>
                <a:srgbClr val="663300"/>
              </a:solidFill>
              <a:latin typeface="Comic Sans MS" pitchFamily="66" charset="0"/>
            </a:endParaRPr>
          </a:p>
        </p:txBody>
      </p:sp>
      <p:sp>
        <p:nvSpPr>
          <p:cNvPr id="4099" name="Rectangle 3"/>
          <p:cNvSpPr>
            <a:spLocks noGrp="1" noChangeArrowheads="1"/>
          </p:cNvSpPr>
          <p:nvPr>
            <p:ph idx="1"/>
          </p:nvPr>
        </p:nvSpPr>
        <p:spPr>
          <a:xfrm>
            <a:off x="990600" y="1852246"/>
            <a:ext cx="7239000" cy="3862754"/>
          </a:xfrm>
        </p:spPr>
        <p:txBody>
          <a:bodyPr>
            <a:noAutofit/>
          </a:bodyPr>
          <a:lstStyle/>
          <a:p>
            <a:pPr marL="0" indent="231775">
              <a:lnSpc>
                <a:spcPts val="1700"/>
              </a:lnSpc>
              <a:spcBef>
                <a:spcPts val="0"/>
              </a:spcBef>
              <a:buNone/>
            </a:pPr>
            <a:r>
              <a:rPr lang="en-US" sz="1800" dirty="0"/>
              <a:t>26  And the king commanded </a:t>
            </a:r>
            <a:r>
              <a:rPr lang="en-US" sz="1800" dirty="0" err="1"/>
              <a:t>Jerahmeel</a:t>
            </a:r>
            <a:r>
              <a:rPr lang="en-US" sz="1800" dirty="0"/>
              <a:t> the king's son, Seraiah the son of </a:t>
            </a:r>
            <a:r>
              <a:rPr lang="en-US" sz="1800" dirty="0" err="1"/>
              <a:t>Azriel</a:t>
            </a:r>
            <a:r>
              <a:rPr lang="en-US" sz="1800" dirty="0"/>
              <a:t>, and </a:t>
            </a:r>
            <a:r>
              <a:rPr lang="en-US" sz="1800" dirty="0" err="1"/>
              <a:t>Shelemiah</a:t>
            </a:r>
            <a:r>
              <a:rPr lang="en-US" sz="1800" dirty="0"/>
              <a:t> the son of </a:t>
            </a:r>
            <a:r>
              <a:rPr lang="en-US" sz="1800" dirty="0" err="1"/>
              <a:t>Abdeel</a:t>
            </a:r>
            <a:r>
              <a:rPr lang="en-US" sz="1800" dirty="0"/>
              <a:t>, to seize Baruch the scribe and Jeremiah the prophet, </a:t>
            </a:r>
            <a:r>
              <a:rPr lang="en-US" sz="1800" b="1" dirty="0">
                <a:solidFill>
                  <a:srgbClr val="0000CC"/>
                </a:solidFill>
              </a:rPr>
              <a:t>but the LORD hid them.</a:t>
            </a:r>
          </a:p>
          <a:p>
            <a:pPr marL="0" indent="231775">
              <a:lnSpc>
                <a:spcPts val="1700"/>
              </a:lnSpc>
              <a:spcBef>
                <a:spcPts val="0"/>
              </a:spcBef>
              <a:buNone/>
            </a:pPr>
            <a:r>
              <a:rPr lang="en-US" sz="1800" dirty="0"/>
              <a:t>27  Now after the king had burned the scroll with the words which Baruch had written at the instruction of Jeremiah, the word of the LORD came to Jeremiah, saying:</a:t>
            </a:r>
          </a:p>
          <a:p>
            <a:pPr marL="0" indent="231775">
              <a:lnSpc>
                <a:spcPts val="1700"/>
              </a:lnSpc>
              <a:spcBef>
                <a:spcPts val="0"/>
              </a:spcBef>
              <a:buNone/>
            </a:pPr>
            <a:r>
              <a:rPr lang="en-US" sz="1800" dirty="0"/>
              <a:t>28  </a:t>
            </a:r>
            <a:r>
              <a:rPr lang="en-US" sz="1800" b="1" dirty="0">
                <a:solidFill>
                  <a:srgbClr val="0000CC"/>
                </a:solidFill>
              </a:rPr>
              <a:t>"Take yet another scroll, and write on it all the former words that were in the first scroll which Jehoiakim the king of Judah has burned.</a:t>
            </a:r>
          </a:p>
          <a:p>
            <a:pPr marL="0" indent="231775">
              <a:lnSpc>
                <a:spcPts val="1700"/>
              </a:lnSpc>
              <a:spcBef>
                <a:spcPts val="0"/>
              </a:spcBef>
              <a:buNone/>
            </a:pPr>
            <a:r>
              <a:rPr lang="en-US" sz="1800" dirty="0"/>
              <a:t>32  Then Jeremiah took another scroll and gave it to Baruch the scribe, the son of </a:t>
            </a:r>
            <a:r>
              <a:rPr lang="en-US" sz="1800" dirty="0" err="1"/>
              <a:t>Neriah</a:t>
            </a:r>
            <a:r>
              <a:rPr lang="en-US" sz="1800" dirty="0"/>
              <a:t>, who wrote on it at the instruction of Jeremiah all the words of the book which Jehoiakim king of Judah had burned in the fire. </a:t>
            </a:r>
            <a:r>
              <a:rPr lang="en-US" sz="1800" b="1" dirty="0">
                <a:solidFill>
                  <a:srgbClr val="7030A0"/>
                </a:solidFill>
              </a:rPr>
              <a:t>And besides, there were added to them many similar words.</a:t>
            </a:r>
            <a:endParaRPr lang="en-US" sz="1800"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 Commission </a:t>
            </a:r>
            <a:r>
              <a:rPr lang="en-US" sz="3200" dirty="0"/>
              <a:t>(cont’d)</a:t>
            </a:r>
            <a:endParaRPr lang="en-US" dirty="0"/>
          </a:p>
        </p:txBody>
      </p:sp>
      <p:sp>
        <p:nvSpPr>
          <p:cNvPr id="3" name="Content Placeholder 2"/>
          <p:cNvSpPr>
            <a:spLocks noGrp="1"/>
          </p:cNvSpPr>
          <p:nvPr>
            <p:ph idx="1"/>
          </p:nvPr>
        </p:nvSpPr>
        <p:spPr/>
        <p:txBody>
          <a:bodyPr/>
          <a:lstStyle/>
          <a:p>
            <a:pPr lvl="0"/>
            <a:r>
              <a:rPr lang="en-US" sz="2000" i="1" dirty="0">
                <a:solidFill>
                  <a:srgbClr val="C00000"/>
                </a:solidFill>
              </a:rPr>
              <a:t>Thou therefore gird up thy loins, and arise, and speak unto them all that I command thee: be not dismayed at their faces, lest I confound thee before them. </a:t>
            </a:r>
            <a:r>
              <a:rPr lang="en-US" sz="1800" dirty="0">
                <a:solidFill>
                  <a:schemeClr val="tx1"/>
                </a:solidFill>
              </a:rPr>
              <a:t>[Jer. 1:17]</a:t>
            </a:r>
          </a:p>
          <a:p>
            <a:r>
              <a:rPr lang="en-US" sz="2000" i="1" dirty="0">
                <a:solidFill>
                  <a:srgbClr val="C00000"/>
                </a:solidFill>
              </a:rPr>
              <a:t>For, behold, I have made thee this day a </a:t>
            </a:r>
            <a:r>
              <a:rPr lang="en-US" sz="2000" i="1" dirty="0" err="1">
                <a:solidFill>
                  <a:srgbClr val="C00000"/>
                </a:solidFill>
              </a:rPr>
              <a:t>defenced</a:t>
            </a:r>
            <a:r>
              <a:rPr lang="en-US" sz="2000" i="1" dirty="0">
                <a:solidFill>
                  <a:srgbClr val="C00000"/>
                </a:solidFill>
              </a:rPr>
              <a:t> city, and an iron pillar, and </a:t>
            </a:r>
            <a:r>
              <a:rPr lang="en-US" sz="2000" i="1" dirty="0" err="1">
                <a:solidFill>
                  <a:srgbClr val="C00000"/>
                </a:solidFill>
              </a:rPr>
              <a:t>brasen</a:t>
            </a:r>
            <a:r>
              <a:rPr lang="en-US" sz="2000" i="1" dirty="0">
                <a:solidFill>
                  <a:srgbClr val="C00000"/>
                </a:solidFill>
              </a:rPr>
              <a:t> walls against the whole land, against the kings of Judah, against the princes thereof, against the priests thereof, and against the people of the land. </a:t>
            </a:r>
            <a:r>
              <a:rPr lang="en-US" sz="1800" dirty="0">
                <a:solidFill>
                  <a:schemeClr val="tx1"/>
                </a:solidFill>
              </a:rPr>
              <a:t>[Jer. 1:18]</a:t>
            </a:r>
          </a:p>
          <a:p>
            <a:endParaRPr lang="en-US" sz="1800" dirty="0">
              <a:solidFill>
                <a:schemeClr val="tx1"/>
              </a:solidFill>
            </a:endParaRPr>
          </a:p>
          <a:p>
            <a:pPr lvl="0"/>
            <a:r>
              <a:rPr lang="en-US" sz="2000" dirty="0">
                <a:solidFill>
                  <a:schemeClr val="tx2"/>
                </a:solidFill>
              </a:rPr>
              <a:t>Jeremiah was one of those </a:t>
            </a:r>
            <a:r>
              <a:rPr lang="en-US" sz="2000" i="1" dirty="0">
                <a:solidFill>
                  <a:schemeClr val="tx2"/>
                </a:solidFill>
              </a:rPr>
              <a:t>“holy men of God” </a:t>
            </a:r>
            <a:r>
              <a:rPr lang="en-US" sz="2000" dirty="0">
                <a:solidFill>
                  <a:schemeClr val="tx2"/>
                </a:solidFill>
              </a:rPr>
              <a:t>who</a:t>
            </a:r>
            <a:r>
              <a:rPr lang="en-US" sz="2000" dirty="0"/>
              <a:t> </a:t>
            </a:r>
            <a:r>
              <a:rPr lang="en-US" sz="2000" i="1" dirty="0">
                <a:solidFill>
                  <a:schemeClr val="tx2"/>
                </a:solidFill>
              </a:rPr>
              <a:t>“</a:t>
            </a:r>
            <a:r>
              <a:rPr lang="en-US" sz="2000" i="1" dirty="0" err="1">
                <a:solidFill>
                  <a:schemeClr val="tx2"/>
                </a:solidFill>
              </a:rPr>
              <a:t>spake</a:t>
            </a:r>
            <a:r>
              <a:rPr lang="en-US" sz="2000" i="1" dirty="0">
                <a:solidFill>
                  <a:schemeClr val="tx2"/>
                </a:solidFill>
              </a:rPr>
              <a:t> as they were moved by the Holy Spirit”.</a:t>
            </a:r>
            <a:r>
              <a:rPr lang="en-US" sz="2000" i="1" dirty="0">
                <a:solidFill>
                  <a:srgbClr val="C00000"/>
                </a:solidFill>
              </a:rPr>
              <a:t> </a:t>
            </a:r>
            <a:r>
              <a:rPr lang="en-US" sz="1800" dirty="0">
                <a:solidFill>
                  <a:schemeClr val="tx1"/>
                </a:solidFill>
              </a:rPr>
              <a:t>[2 Pet. 1:21] </a:t>
            </a:r>
          </a:p>
          <a:p>
            <a:endParaRPr lang="en-US" sz="1800" dirty="0">
              <a:solidFill>
                <a:schemeClr val="tx1"/>
              </a:solidFill>
            </a:endParaRPr>
          </a:p>
          <a:p>
            <a:pPr lvl="0"/>
            <a:endParaRPr lang="en-US" sz="1800" dirty="0">
              <a:solidFill>
                <a:schemeClr val="tx1"/>
              </a:solidFill>
            </a:endParaRPr>
          </a:p>
          <a:p>
            <a:endParaRPr lang="en-US" dirty="0"/>
          </a:p>
        </p:txBody>
      </p:sp>
    </p:spTree>
    <p:extLst>
      <p:ext uri="{BB962C8B-B14F-4D97-AF65-F5344CB8AC3E}">
        <p14:creationId xmlns:p14="http://schemas.microsoft.com/office/powerpoint/2010/main" val="266279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6774" y="609600"/>
            <a:ext cx="7565226" cy="5679923"/>
          </a:xfrm>
          <a:prstGeom prst="rect">
            <a:avLst/>
          </a:prstGeom>
        </p:spPr>
      </p:pic>
    </p:spTree>
    <p:extLst>
      <p:ext uri="{BB962C8B-B14F-4D97-AF65-F5344CB8AC3E}">
        <p14:creationId xmlns:p14="http://schemas.microsoft.com/office/powerpoint/2010/main" val="23341074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571500"/>
            <a:ext cx="7620000" cy="5715000"/>
          </a:xfrm>
          <a:prstGeom prst="rect">
            <a:avLst/>
          </a:prstGeom>
        </p:spPr>
      </p:pic>
    </p:spTree>
    <p:extLst>
      <p:ext uri="{BB962C8B-B14F-4D97-AF65-F5344CB8AC3E}">
        <p14:creationId xmlns:p14="http://schemas.microsoft.com/office/powerpoint/2010/main" val="3131884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219200" y="457200"/>
            <a:ext cx="7467600" cy="914400"/>
          </a:xfrm>
        </p:spPr>
        <p:txBody>
          <a:bodyPr>
            <a:noAutofit/>
          </a:bodyPr>
          <a:lstStyle/>
          <a:p>
            <a:r>
              <a:rPr lang="en-US" sz="4400" b="1" dirty="0">
                <a:solidFill>
                  <a:srgbClr val="663300"/>
                </a:solidFill>
              </a:rPr>
              <a:t>Jeremiah 39:15-18</a:t>
            </a:r>
            <a:endParaRPr lang="en-US" sz="4400" b="1" dirty="0">
              <a:solidFill>
                <a:srgbClr val="663300"/>
              </a:solidFill>
              <a:latin typeface="Comic Sans MS" pitchFamily="66" charset="0"/>
            </a:endParaRPr>
          </a:p>
        </p:txBody>
      </p:sp>
      <p:sp>
        <p:nvSpPr>
          <p:cNvPr id="4099" name="Rectangle 3"/>
          <p:cNvSpPr>
            <a:spLocks noGrp="1" noChangeArrowheads="1"/>
          </p:cNvSpPr>
          <p:nvPr>
            <p:ph idx="1"/>
          </p:nvPr>
        </p:nvSpPr>
        <p:spPr>
          <a:xfrm>
            <a:off x="990600" y="1852246"/>
            <a:ext cx="7239000" cy="3862754"/>
          </a:xfrm>
        </p:spPr>
        <p:txBody>
          <a:bodyPr>
            <a:noAutofit/>
          </a:bodyPr>
          <a:lstStyle/>
          <a:p>
            <a:pPr marL="0" indent="231775">
              <a:lnSpc>
                <a:spcPts val="1700"/>
              </a:lnSpc>
              <a:spcBef>
                <a:spcPts val="0"/>
              </a:spcBef>
              <a:buNone/>
            </a:pPr>
            <a:r>
              <a:rPr lang="en-US" sz="2000" dirty="0"/>
              <a:t>15 Now the word of the Lord came unto Jeremiah, while he was shut up in the court of the prison, saying, </a:t>
            </a:r>
          </a:p>
          <a:p>
            <a:pPr marL="0" indent="231775">
              <a:lnSpc>
                <a:spcPts val="1700"/>
              </a:lnSpc>
              <a:spcBef>
                <a:spcPts val="0"/>
              </a:spcBef>
              <a:buNone/>
            </a:pPr>
            <a:r>
              <a:rPr lang="en-US" sz="2000" dirty="0"/>
              <a:t>16 </a:t>
            </a:r>
            <a:r>
              <a:rPr lang="en-US" sz="2000" dirty="0">
                <a:solidFill>
                  <a:srgbClr val="0000CC"/>
                </a:solidFill>
              </a:rPr>
              <a:t>Go and speak to </a:t>
            </a:r>
            <a:r>
              <a:rPr lang="en-US" sz="2000" dirty="0" err="1">
                <a:solidFill>
                  <a:srgbClr val="0000CC"/>
                </a:solidFill>
              </a:rPr>
              <a:t>Ebedmelech</a:t>
            </a:r>
            <a:r>
              <a:rPr lang="en-US" sz="2000" dirty="0">
                <a:solidFill>
                  <a:srgbClr val="0000CC"/>
                </a:solidFill>
              </a:rPr>
              <a:t> the Ethiopian, saying, </a:t>
            </a:r>
            <a:r>
              <a:rPr lang="en-US" sz="2000" dirty="0"/>
              <a:t>Thus </a:t>
            </a:r>
            <a:r>
              <a:rPr lang="en-US" sz="2000" dirty="0" err="1"/>
              <a:t>saith</a:t>
            </a:r>
            <a:r>
              <a:rPr lang="en-US" sz="2000" dirty="0"/>
              <a:t> the Lord of hosts, the God of Israel; </a:t>
            </a:r>
            <a:r>
              <a:rPr lang="en-US" sz="2000" dirty="0">
                <a:solidFill>
                  <a:srgbClr val="0000CC"/>
                </a:solidFill>
              </a:rPr>
              <a:t>Behold, I will bring my words upon this city for evil,</a:t>
            </a:r>
            <a:r>
              <a:rPr lang="en-US" sz="2000" dirty="0"/>
              <a:t> and not for good; and they shall be accomplished in that day before thee. </a:t>
            </a:r>
          </a:p>
          <a:p>
            <a:pPr marL="0" indent="231775">
              <a:lnSpc>
                <a:spcPts val="1700"/>
              </a:lnSpc>
              <a:spcBef>
                <a:spcPts val="0"/>
              </a:spcBef>
              <a:buNone/>
            </a:pPr>
            <a:r>
              <a:rPr lang="en-US" sz="2000" dirty="0"/>
              <a:t>17 </a:t>
            </a:r>
            <a:r>
              <a:rPr lang="en-US" sz="2000" dirty="0">
                <a:solidFill>
                  <a:srgbClr val="0000CC"/>
                </a:solidFill>
              </a:rPr>
              <a:t>But I will deliver thee in that day</a:t>
            </a:r>
            <a:r>
              <a:rPr lang="en-US" sz="2000" dirty="0"/>
              <a:t>, </a:t>
            </a:r>
            <a:r>
              <a:rPr lang="en-US" sz="2000" dirty="0" err="1"/>
              <a:t>saith</a:t>
            </a:r>
            <a:r>
              <a:rPr lang="en-US" sz="2000" dirty="0"/>
              <a:t> the Lord: and </a:t>
            </a:r>
            <a:r>
              <a:rPr lang="en-US" sz="2000" dirty="0">
                <a:solidFill>
                  <a:srgbClr val="0000CC"/>
                </a:solidFill>
              </a:rPr>
              <a:t>thou shalt not be given into the hand of the men of whom thou art afraid</a:t>
            </a:r>
            <a:r>
              <a:rPr lang="en-US" sz="2000" dirty="0"/>
              <a:t>. </a:t>
            </a:r>
          </a:p>
          <a:p>
            <a:pPr marL="0" indent="231775">
              <a:lnSpc>
                <a:spcPts val="1700"/>
              </a:lnSpc>
              <a:spcBef>
                <a:spcPts val="0"/>
              </a:spcBef>
              <a:buNone/>
            </a:pPr>
            <a:r>
              <a:rPr lang="en-US" sz="2000" dirty="0"/>
              <a:t>18 For I will surely deliver thee, and </a:t>
            </a:r>
            <a:r>
              <a:rPr lang="en-US" sz="2000" dirty="0">
                <a:solidFill>
                  <a:srgbClr val="0000CC"/>
                </a:solidFill>
              </a:rPr>
              <a:t>thou shalt not fall by the sword,..: because thou hast put thy trust in me</a:t>
            </a:r>
            <a:r>
              <a:rPr lang="en-US" sz="2000" dirty="0"/>
              <a:t>, </a:t>
            </a:r>
            <a:r>
              <a:rPr lang="en-US" sz="2000" dirty="0" err="1"/>
              <a:t>saith</a:t>
            </a:r>
            <a:r>
              <a:rPr lang="en-US" sz="2000" dirty="0"/>
              <a:t> the Lord. </a:t>
            </a:r>
          </a:p>
        </p:txBody>
      </p:sp>
    </p:spTree>
    <p:extLst>
      <p:ext uri="{BB962C8B-B14F-4D97-AF65-F5344CB8AC3E}">
        <p14:creationId xmlns:p14="http://schemas.microsoft.com/office/powerpoint/2010/main" val="79307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36220"/>
            <a:ext cx="5867400" cy="6454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r>
              <a:rPr lang="en-US" sz="3600" dirty="0">
                <a:solidFill>
                  <a:srgbClr val="7030A0"/>
                </a:solidFill>
              </a:rPr>
              <a:t>The Lonely Prophet – </a:t>
            </a:r>
          </a:p>
          <a:p>
            <a:r>
              <a:rPr lang="en-US" sz="3600" dirty="0">
                <a:solidFill>
                  <a:srgbClr val="7030A0"/>
                </a:solidFill>
              </a:rPr>
              <a:t>who had a few friends to lean on</a:t>
            </a:r>
          </a:p>
        </p:txBody>
      </p:sp>
    </p:spTree>
    <p:extLst>
      <p:ext uri="{BB962C8B-B14F-4D97-AF65-F5344CB8AC3E}">
        <p14:creationId xmlns:p14="http://schemas.microsoft.com/office/powerpoint/2010/main" val="18038319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5201" y="903288"/>
            <a:ext cx="5575300" cy="1992312"/>
          </a:xfrm>
        </p:spPr>
        <p:txBody>
          <a:bodyPr/>
          <a:lstStyle/>
          <a:p>
            <a:pPr algn="ctr"/>
            <a:r>
              <a:rPr lang="en-US" dirty="0"/>
              <a:t>Jeremiah – </a:t>
            </a:r>
            <a:r>
              <a:rPr lang="en-US" sz="4000" dirty="0"/>
              <a:t>the Prophet and Man of God</a:t>
            </a:r>
          </a:p>
        </p:txBody>
      </p:sp>
      <p:sp>
        <p:nvSpPr>
          <p:cNvPr id="3" name="Subtitle 2"/>
          <p:cNvSpPr>
            <a:spLocks noGrp="1"/>
          </p:cNvSpPr>
          <p:nvPr>
            <p:ph type="subTitle" idx="1"/>
          </p:nvPr>
        </p:nvSpPr>
        <p:spPr>
          <a:xfrm>
            <a:off x="914400" y="3200400"/>
            <a:ext cx="5791200" cy="1146175"/>
          </a:xfrm>
        </p:spPr>
        <p:txBody>
          <a:bodyPr/>
          <a:lstStyle/>
          <a:p>
            <a:pPr algn="ctr"/>
            <a:r>
              <a:rPr lang="en-US" sz="3200" b="1" dirty="0">
                <a:solidFill>
                  <a:schemeClr val="tx1"/>
                </a:solidFill>
              </a:rPr>
              <a:t>Signs, Symbols &amp; Allegories</a:t>
            </a:r>
          </a:p>
        </p:txBody>
      </p:sp>
    </p:spTree>
    <p:extLst>
      <p:ext uri="{BB962C8B-B14F-4D97-AF65-F5344CB8AC3E}">
        <p14:creationId xmlns:p14="http://schemas.microsoft.com/office/powerpoint/2010/main" val="34041421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br>
              <a:rPr lang="en-US" dirty="0"/>
            </a:br>
            <a:r>
              <a:rPr lang="en-US" sz="3200" dirty="0"/>
              <a:t>Jeremiah’s Signs, Symbols and Allegories</a:t>
            </a:r>
            <a:br>
              <a:rPr lang="en-US" dirty="0"/>
            </a:br>
            <a:endParaRPr lang="en-US" dirty="0"/>
          </a:p>
        </p:txBody>
      </p:sp>
      <p:sp>
        <p:nvSpPr>
          <p:cNvPr id="3" name="Content Placeholder 2"/>
          <p:cNvSpPr>
            <a:spLocks noGrp="1"/>
          </p:cNvSpPr>
          <p:nvPr>
            <p:ph idx="1"/>
          </p:nvPr>
        </p:nvSpPr>
        <p:spPr/>
        <p:txBody>
          <a:bodyPr/>
          <a:lstStyle/>
          <a:p>
            <a:pPr lvl="0">
              <a:spcBef>
                <a:spcPts val="300"/>
              </a:spcBef>
              <a:spcAft>
                <a:spcPts val="300"/>
              </a:spcAft>
            </a:pPr>
            <a:r>
              <a:rPr lang="en-US" sz="2000" b="0" dirty="0">
                <a:solidFill>
                  <a:schemeClr val="tx1"/>
                </a:solidFill>
              </a:rPr>
              <a:t>Break up your fallow ground – chap. 4, verse 3</a:t>
            </a:r>
          </a:p>
          <a:p>
            <a:pPr lvl="0">
              <a:spcBef>
                <a:spcPts val="300"/>
              </a:spcBef>
              <a:spcAft>
                <a:spcPts val="300"/>
              </a:spcAft>
            </a:pPr>
            <a:r>
              <a:rPr lang="en-US" sz="2000" b="0" dirty="0">
                <a:solidFill>
                  <a:schemeClr val="tx1"/>
                </a:solidFill>
              </a:rPr>
              <a:t>Circumcision of the heart – chap. 4, verse 4</a:t>
            </a:r>
          </a:p>
          <a:p>
            <a:pPr lvl="0">
              <a:spcBef>
                <a:spcPts val="300"/>
              </a:spcBef>
              <a:spcAft>
                <a:spcPts val="300"/>
              </a:spcAft>
            </a:pPr>
            <a:r>
              <a:rPr lang="en-US" sz="2000" dirty="0">
                <a:solidFill>
                  <a:schemeClr val="tx1"/>
                </a:solidFill>
              </a:rPr>
              <a:t>The Old Paths </a:t>
            </a:r>
            <a:r>
              <a:rPr lang="en-US" sz="2000" b="0" dirty="0">
                <a:solidFill>
                  <a:schemeClr val="tx1"/>
                </a:solidFill>
              </a:rPr>
              <a:t>– chap. 6, verse 16</a:t>
            </a:r>
          </a:p>
          <a:p>
            <a:pPr lvl="0">
              <a:spcBef>
                <a:spcPts val="300"/>
              </a:spcBef>
              <a:spcAft>
                <a:spcPts val="300"/>
              </a:spcAft>
            </a:pPr>
            <a:r>
              <a:rPr lang="en-US" sz="2000" b="0" dirty="0">
                <a:solidFill>
                  <a:schemeClr val="tx1"/>
                </a:solidFill>
              </a:rPr>
              <a:t>Shiloh – chap. 7, verses 12-15</a:t>
            </a:r>
          </a:p>
          <a:p>
            <a:pPr lvl="0">
              <a:spcBef>
                <a:spcPts val="300"/>
              </a:spcBef>
              <a:spcAft>
                <a:spcPts val="300"/>
              </a:spcAft>
            </a:pPr>
            <a:r>
              <a:rPr lang="en-US" sz="2000" b="0" dirty="0">
                <a:solidFill>
                  <a:schemeClr val="tx1"/>
                </a:solidFill>
              </a:rPr>
              <a:t>The Stork in the Heaven – chap. 8, verse 7</a:t>
            </a:r>
          </a:p>
          <a:p>
            <a:pPr lvl="0">
              <a:spcBef>
                <a:spcPts val="300"/>
              </a:spcBef>
              <a:spcAft>
                <a:spcPts val="300"/>
              </a:spcAft>
            </a:pPr>
            <a:r>
              <a:rPr lang="en-US" sz="2000" b="0" dirty="0">
                <a:solidFill>
                  <a:schemeClr val="tx1"/>
                </a:solidFill>
              </a:rPr>
              <a:t>Bows and Arrows – chap. 9, verses 3-9</a:t>
            </a:r>
          </a:p>
          <a:p>
            <a:pPr lvl="0">
              <a:spcBef>
                <a:spcPts val="300"/>
              </a:spcBef>
              <a:spcAft>
                <a:spcPts val="300"/>
              </a:spcAft>
            </a:pPr>
            <a:r>
              <a:rPr lang="en-US" sz="2000" b="0" dirty="0">
                <a:solidFill>
                  <a:schemeClr val="tx1"/>
                </a:solidFill>
              </a:rPr>
              <a:t>The Swelling of Jordan – chap. 12, verse 6</a:t>
            </a:r>
          </a:p>
          <a:p>
            <a:pPr lvl="0">
              <a:spcBef>
                <a:spcPts val="300"/>
              </a:spcBef>
              <a:spcAft>
                <a:spcPts val="300"/>
              </a:spcAft>
            </a:pPr>
            <a:r>
              <a:rPr lang="en-US" sz="2000" b="0" dirty="0">
                <a:solidFill>
                  <a:schemeClr val="tx1"/>
                </a:solidFill>
              </a:rPr>
              <a:t>The Unwashed Girdle and Wineskins - chapter 13</a:t>
            </a:r>
          </a:p>
          <a:p>
            <a:pPr lvl="0">
              <a:spcBef>
                <a:spcPts val="300"/>
              </a:spcBef>
              <a:spcAft>
                <a:spcPts val="300"/>
              </a:spcAft>
            </a:pPr>
            <a:r>
              <a:rPr lang="en-US" sz="2000" dirty="0">
                <a:solidFill>
                  <a:schemeClr val="tx1"/>
                </a:solidFill>
              </a:rPr>
              <a:t>The Potter and the Clay </a:t>
            </a:r>
            <a:r>
              <a:rPr lang="en-US" sz="2000" b="0" dirty="0">
                <a:solidFill>
                  <a:schemeClr val="tx1"/>
                </a:solidFill>
              </a:rPr>
              <a:t>– chapter 18, chap. 19:1</a:t>
            </a:r>
          </a:p>
          <a:p>
            <a:pPr lvl="0">
              <a:spcBef>
                <a:spcPts val="300"/>
              </a:spcBef>
              <a:spcAft>
                <a:spcPts val="300"/>
              </a:spcAft>
            </a:pPr>
            <a:r>
              <a:rPr lang="en-US" sz="2000" b="0" dirty="0">
                <a:solidFill>
                  <a:schemeClr val="tx1"/>
                </a:solidFill>
              </a:rPr>
              <a:t>The Good and Bad Figs – chapter 24</a:t>
            </a:r>
          </a:p>
          <a:p>
            <a:pPr lvl="0">
              <a:spcBef>
                <a:spcPts val="300"/>
              </a:spcBef>
              <a:spcAft>
                <a:spcPts val="300"/>
              </a:spcAft>
            </a:pPr>
            <a:r>
              <a:rPr lang="en-US" sz="2000" b="0" dirty="0">
                <a:solidFill>
                  <a:schemeClr val="tx1"/>
                </a:solidFill>
              </a:rPr>
              <a:t>Yokes and Bonds – chapters 27 &amp; 28</a:t>
            </a:r>
          </a:p>
          <a:p>
            <a:pPr lvl="0">
              <a:spcBef>
                <a:spcPts val="300"/>
              </a:spcBef>
              <a:spcAft>
                <a:spcPts val="300"/>
              </a:spcAft>
            </a:pPr>
            <a:r>
              <a:rPr lang="en-US" sz="2000" b="0" dirty="0">
                <a:solidFill>
                  <a:schemeClr val="tx1"/>
                </a:solidFill>
              </a:rPr>
              <a:t>The </a:t>
            </a:r>
            <a:r>
              <a:rPr lang="en-US" sz="2000" b="0" dirty="0" err="1">
                <a:solidFill>
                  <a:schemeClr val="tx1"/>
                </a:solidFill>
              </a:rPr>
              <a:t>Rechabites</a:t>
            </a:r>
            <a:r>
              <a:rPr lang="en-US" sz="2000" b="0" dirty="0">
                <a:solidFill>
                  <a:schemeClr val="tx1"/>
                </a:solidFill>
              </a:rPr>
              <a:t> – chapter 35</a:t>
            </a:r>
          </a:p>
          <a:p>
            <a:endParaRPr lang="en-US" sz="2000" dirty="0"/>
          </a:p>
        </p:txBody>
      </p:sp>
    </p:spTree>
    <p:extLst>
      <p:ext uri="{BB962C8B-B14F-4D97-AF65-F5344CB8AC3E}">
        <p14:creationId xmlns:p14="http://schemas.microsoft.com/office/powerpoint/2010/main" val="27582470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436098"/>
            <a:ext cx="7315200" cy="914400"/>
          </a:xfrm>
        </p:spPr>
        <p:txBody>
          <a:bodyPr>
            <a:noAutofit/>
          </a:bodyPr>
          <a:lstStyle/>
          <a:p>
            <a:r>
              <a:rPr lang="en-US" sz="3200" b="1" dirty="0">
                <a:solidFill>
                  <a:schemeClr val="tx1"/>
                </a:solidFill>
                <a:latin typeface="Comic Sans MS" pitchFamily="66" charset="0"/>
              </a:rPr>
              <a:t>Find any that </a:t>
            </a:r>
            <a:r>
              <a:rPr lang="en-US" sz="3200" b="1" dirty="0" err="1">
                <a:solidFill>
                  <a:schemeClr val="tx1"/>
                </a:solidFill>
                <a:latin typeface="Comic Sans MS" pitchFamily="66" charset="0"/>
              </a:rPr>
              <a:t>seeketh</a:t>
            </a:r>
            <a:r>
              <a:rPr lang="en-US" sz="3200" b="1" dirty="0">
                <a:solidFill>
                  <a:schemeClr val="tx1"/>
                </a:solidFill>
                <a:latin typeface="Comic Sans MS" pitchFamily="66" charset="0"/>
              </a:rPr>
              <a:t> the Truth?</a:t>
            </a:r>
          </a:p>
        </p:txBody>
      </p:sp>
      <p:sp>
        <p:nvSpPr>
          <p:cNvPr id="4099" name="Rectangle 3"/>
          <p:cNvSpPr>
            <a:spLocks noGrp="1" noChangeArrowheads="1"/>
          </p:cNvSpPr>
          <p:nvPr>
            <p:ph idx="1"/>
          </p:nvPr>
        </p:nvSpPr>
        <p:spPr>
          <a:xfrm>
            <a:off x="945243" y="1350498"/>
            <a:ext cx="7239000" cy="4821702"/>
          </a:xfrm>
        </p:spPr>
        <p:txBody>
          <a:bodyPr>
            <a:noAutofit/>
          </a:bodyPr>
          <a:lstStyle/>
          <a:p>
            <a:r>
              <a:rPr lang="en-US" sz="2000" i="1" dirty="0">
                <a:solidFill>
                  <a:srgbClr val="C00000"/>
                </a:solidFill>
              </a:rPr>
              <a:t>Run ye to and fro through the streets of Jerusalem, and see now, and know, and seek in the broad places thereof, </a:t>
            </a:r>
            <a:r>
              <a:rPr lang="en-US" sz="2000" i="1" u="sng" dirty="0">
                <a:solidFill>
                  <a:srgbClr val="C00000"/>
                </a:solidFill>
              </a:rPr>
              <a:t>if ye can find a man, if there be any </a:t>
            </a:r>
            <a:r>
              <a:rPr lang="en-US" sz="2000" i="1" dirty="0">
                <a:solidFill>
                  <a:srgbClr val="C00000"/>
                </a:solidFill>
              </a:rPr>
              <a:t>that </a:t>
            </a:r>
            <a:r>
              <a:rPr lang="en-US" sz="2000" i="1" dirty="0" err="1">
                <a:solidFill>
                  <a:srgbClr val="C00000"/>
                </a:solidFill>
              </a:rPr>
              <a:t>executeth</a:t>
            </a:r>
            <a:r>
              <a:rPr lang="en-US" sz="2000" i="1" dirty="0">
                <a:solidFill>
                  <a:srgbClr val="C00000"/>
                </a:solidFill>
              </a:rPr>
              <a:t> judgment, </a:t>
            </a:r>
            <a:r>
              <a:rPr lang="en-US" sz="2000" i="1" u="sng" dirty="0">
                <a:solidFill>
                  <a:srgbClr val="C00000"/>
                </a:solidFill>
              </a:rPr>
              <a:t>that </a:t>
            </a:r>
            <a:r>
              <a:rPr lang="en-US" sz="2000" i="1" u="sng" dirty="0" err="1">
                <a:solidFill>
                  <a:srgbClr val="C00000"/>
                </a:solidFill>
              </a:rPr>
              <a:t>seeketh</a:t>
            </a:r>
            <a:r>
              <a:rPr lang="en-US" sz="2000" i="1" u="sng" dirty="0">
                <a:solidFill>
                  <a:srgbClr val="C00000"/>
                </a:solidFill>
              </a:rPr>
              <a:t> the truth</a:t>
            </a:r>
            <a:r>
              <a:rPr lang="en-US" sz="2000" i="1" dirty="0">
                <a:solidFill>
                  <a:srgbClr val="C00000"/>
                </a:solidFill>
              </a:rPr>
              <a:t>; and I will pardon it.</a:t>
            </a:r>
            <a:endParaRPr lang="en-US" sz="2000" dirty="0">
              <a:solidFill>
                <a:srgbClr val="C00000"/>
              </a:solidFill>
            </a:endParaRPr>
          </a:p>
          <a:p>
            <a:r>
              <a:rPr lang="en-US" sz="2000" i="1" baseline="30000" dirty="0">
                <a:solidFill>
                  <a:srgbClr val="C00000"/>
                </a:solidFill>
              </a:rPr>
              <a:t>2 </a:t>
            </a:r>
            <a:r>
              <a:rPr lang="en-US" sz="2000" i="1" dirty="0">
                <a:solidFill>
                  <a:srgbClr val="C00000"/>
                </a:solidFill>
              </a:rPr>
              <a:t>And though they say, The </a:t>
            </a:r>
            <a:r>
              <a:rPr lang="en-US" sz="2000" i="1" cap="small" dirty="0">
                <a:solidFill>
                  <a:srgbClr val="C00000"/>
                </a:solidFill>
              </a:rPr>
              <a:t>Lord</a:t>
            </a:r>
            <a:r>
              <a:rPr lang="en-US" sz="2000" i="1" dirty="0">
                <a:solidFill>
                  <a:srgbClr val="C00000"/>
                </a:solidFill>
              </a:rPr>
              <a:t> </a:t>
            </a:r>
            <a:r>
              <a:rPr lang="en-US" sz="2000" i="1" dirty="0" err="1">
                <a:solidFill>
                  <a:srgbClr val="C00000"/>
                </a:solidFill>
              </a:rPr>
              <a:t>liveth</a:t>
            </a:r>
            <a:r>
              <a:rPr lang="en-US" sz="2000" i="1" dirty="0">
                <a:solidFill>
                  <a:srgbClr val="C00000"/>
                </a:solidFill>
              </a:rPr>
              <a:t>; surely they swear falsely.</a:t>
            </a:r>
            <a:endParaRPr lang="en-US" sz="2000" dirty="0">
              <a:solidFill>
                <a:srgbClr val="C00000"/>
              </a:solidFill>
            </a:endParaRPr>
          </a:p>
          <a:p>
            <a:r>
              <a:rPr lang="en-US" sz="2000" i="1" baseline="30000" dirty="0">
                <a:solidFill>
                  <a:srgbClr val="C00000"/>
                </a:solidFill>
              </a:rPr>
              <a:t>3 </a:t>
            </a:r>
            <a:r>
              <a:rPr lang="en-US" sz="2000" i="1" u="sng" dirty="0">
                <a:solidFill>
                  <a:srgbClr val="C00000"/>
                </a:solidFill>
              </a:rPr>
              <a:t>O </a:t>
            </a:r>
            <a:r>
              <a:rPr lang="en-US" sz="2000" i="1" u="sng" cap="small" dirty="0">
                <a:solidFill>
                  <a:srgbClr val="C00000"/>
                </a:solidFill>
              </a:rPr>
              <a:t>Lord</a:t>
            </a:r>
            <a:r>
              <a:rPr lang="en-US" sz="2000" i="1" u="sng" dirty="0">
                <a:solidFill>
                  <a:srgbClr val="C00000"/>
                </a:solidFill>
              </a:rPr>
              <a:t>, are not thine eyes upon the truth?</a:t>
            </a:r>
            <a:r>
              <a:rPr lang="en-US" sz="2000" i="1" dirty="0">
                <a:solidFill>
                  <a:srgbClr val="C00000"/>
                </a:solidFill>
              </a:rPr>
              <a:t> thou hast stricken them, but they have not grieved; thou hast consumed them, but they have refused to receive correction: they have made their faces harder than a rock; they have refused to return.</a:t>
            </a:r>
            <a:endParaRPr lang="en-US" sz="2000" dirty="0">
              <a:solidFill>
                <a:srgbClr val="C00000"/>
              </a:solidFill>
            </a:endParaRPr>
          </a:p>
          <a:p>
            <a:r>
              <a:rPr lang="en-US" sz="2000" i="1" baseline="30000" dirty="0">
                <a:solidFill>
                  <a:srgbClr val="C00000"/>
                </a:solidFill>
              </a:rPr>
              <a:t>4 </a:t>
            </a:r>
            <a:r>
              <a:rPr lang="en-US" sz="2000" i="1" dirty="0">
                <a:solidFill>
                  <a:srgbClr val="C00000"/>
                </a:solidFill>
              </a:rPr>
              <a:t>Therefore I said, Surely these are poor; they are foolish: </a:t>
            </a:r>
            <a:r>
              <a:rPr lang="en-US" sz="2000" i="1" u="sng" dirty="0">
                <a:solidFill>
                  <a:srgbClr val="C00000"/>
                </a:solidFill>
              </a:rPr>
              <a:t>for they know not the way of the </a:t>
            </a:r>
            <a:r>
              <a:rPr lang="en-US" sz="2000" i="1" u="sng" cap="small" dirty="0">
                <a:solidFill>
                  <a:srgbClr val="C00000"/>
                </a:solidFill>
              </a:rPr>
              <a:t>Lord</a:t>
            </a:r>
            <a:r>
              <a:rPr lang="en-US" sz="2000" i="1" dirty="0">
                <a:solidFill>
                  <a:srgbClr val="C00000"/>
                </a:solidFill>
              </a:rPr>
              <a:t>, nor the judgment of their God.</a:t>
            </a:r>
            <a:r>
              <a:rPr lang="en-US" sz="2000" dirty="0">
                <a:solidFill>
                  <a:srgbClr val="C00000"/>
                </a:solidFill>
              </a:rPr>
              <a:t> </a:t>
            </a:r>
            <a:r>
              <a:rPr lang="en-US" sz="2000" b="0" dirty="0">
                <a:solidFill>
                  <a:srgbClr val="C00000"/>
                </a:solidFill>
              </a:rPr>
              <a:t>			</a:t>
            </a:r>
            <a:r>
              <a:rPr lang="en-US" sz="2000" b="0" dirty="0">
                <a:solidFill>
                  <a:schemeClr val="tx1"/>
                </a:solidFill>
              </a:rPr>
              <a:t>	</a:t>
            </a:r>
            <a:r>
              <a:rPr lang="en-US" sz="2000" dirty="0">
                <a:solidFill>
                  <a:schemeClr val="tx1">
                    <a:lumMod val="75000"/>
                    <a:lumOff val="25000"/>
                  </a:schemeClr>
                </a:solidFill>
              </a:rPr>
              <a:t>Jeremiah 5:1-4</a:t>
            </a:r>
          </a:p>
          <a:p>
            <a:pPr marL="0" indent="231775">
              <a:lnSpc>
                <a:spcPts val="1700"/>
              </a:lnSpc>
              <a:spcBef>
                <a:spcPts val="0"/>
              </a:spcBef>
              <a:buNone/>
            </a:pPr>
            <a:endParaRPr lang="en-US" sz="2000" dirty="0"/>
          </a:p>
        </p:txBody>
      </p:sp>
    </p:spTree>
    <p:extLst>
      <p:ext uri="{BB962C8B-B14F-4D97-AF65-F5344CB8AC3E}">
        <p14:creationId xmlns:p14="http://schemas.microsoft.com/office/powerpoint/2010/main" val="39013981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Old Paths	</a:t>
            </a:r>
          </a:p>
        </p:txBody>
      </p:sp>
      <p:sp>
        <p:nvSpPr>
          <p:cNvPr id="3" name="Content Placeholder 2"/>
          <p:cNvSpPr>
            <a:spLocks noGrp="1"/>
          </p:cNvSpPr>
          <p:nvPr>
            <p:ph idx="1"/>
          </p:nvPr>
        </p:nvSpPr>
        <p:spPr>
          <a:xfrm>
            <a:off x="485775" y="1531938"/>
            <a:ext cx="4648200" cy="4525963"/>
          </a:xfrm>
        </p:spPr>
        <p:txBody>
          <a:bodyPr/>
          <a:lstStyle/>
          <a:p>
            <a:r>
              <a:rPr lang="en-US" b="0" i="1" dirty="0">
                <a:solidFill>
                  <a:srgbClr val="C00000"/>
                </a:solidFill>
              </a:rPr>
              <a:t>Thus </a:t>
            </a:r>
            <a:r>
              <a:rPr lang="en-US" b="0" i="1" dirty="0" err="1">
                <a:solidFill>
                  <a:srgbClr val="C00000"/>
                </a:solidFill>
              </a:rPr>
              <a:t>saith</a:t>
            </a:r>
            <a:r>
              <a:rPr lang="en-US" b="0" i="1" dirty="0">
                <a:solidFill>
                  <a:srgbClr val="C00000"/>
                </a:solidFill>
              </a:rPr>
              <a:t> the </a:t>
            </a:r>
            <a:r>
              <a:rPr lang="en-US" b="0" i="1" cap="small" dirty="0">
                <a:solidFill>
                  <a:srgbClr val="C00000"/>
                </a:solidFill>
              </a:rPr>
              <a:t>Lord</a:t>
            </a:r>
            <a:r>
              <a:rPr lang="en-US" b="0" i="1" dirty="0">
                <a:solidFill>
                  <a:srgbClr val="C00000"/>
                </a:solidFill>
              </a:rPr>
              <a:t>, Stand ye in the ways, and see, and </a:t>
            </a:r>
            <a:r>
              <a:rPr lang="en-US" b="0" i="1" u="sng" dirty="0">
                <a:solidFill>
                  <a:srgbClr val="C00000"/>
                </a:solidFill>
              </a:rPr>
              <a:t>ask for the old paths</a:t>
            </a:r>
            <a:r>
              <a:rPr lang="en-US" b="0" i="1" dirty="0">
                <a:solidFill>
                  <a:srgbClr val="C00000"/>
                </a:solidFill>
              </a:rPr>
              <a:t>, where is the good way, and walk therein, and ye shall find rest for your souls. But </a:t>
            </a:r>
            <a:r>
              <a:rPr lang="en-US" b="0" i="1" u="sng" dirty="0">
                <a:solidFill>
                  <a:srgbClr val="C00000"/>
                </a:solidFill>
              </a:rPr>
              <a:t>they said, We will not walk therein</a:t>
            </a:r>
            <a:r>
              <a:rPr lang="en-US" b="0" i="1" dirty="0">
                <a:solidFill>
                  <a:srgbClr val="C00000"/>
                </a:solidFill>
              </a:rPr>
              <a:t>.</a:t>
            </a:r>
            <a:r>
              <a:rPr lang="en-US" i="1" dirty="0">
                <a:solidFill>
                  <a:srgbClr val="C00000"/>
                </a:solidFill>
              </a:rPr>
              <a:t> </a:t>
            </a:r>
            <a:r>
              <a:rPr lang="en-US" sz="2400" dirty="0">
                <a:solidFill>
                  <a:schemeClr val="tx1"/>
                </a:solidFill>
              </a:rPr>
              <a:t>Jeremiah 6:16</a:t>
            </a:r>
            <a:endParaRPr lang="en-US" dirty="0">
              <a:solidFill>
                <a:srgbClr val="C00000"/>
              </a:solidFill>
            </a:endParaRPr>
          </a:p>
          <a:p>
            <a:endParaRPr lang="en-US" dirty="0"/>
          </a:p>
        </p:txBody>
      </p:sp>
      <p:pic>
        <p:nvPicPr>
          <p:cNvPr id="4" name="Picture 3"/>
          <p:cNvPicPr>
            <a:picLocks noChangeAspect="1"/>
          </p:cNvPicPr>
          <p:nvPr/>
        </p:nvPicPr>
        <p:blipFill>
          <a:blip r:embed="rId2"/>
          <a:stretch>
            <a:fillRect/>
          </a:stretch>
        </p:blipFill>
        <p:spPr>
          <a:xfrm>
            <a:off x="5029200" y="574675"/>
            <a:ext cx="3814762" cy="5715000"/>
          </a:xfrm>
          <a:prstGeom prst="rect">
            <a:avLst/>
          </a:prstGeom>
        </p:spPr>
      </p:pic>
    </p:spTree>
    <p:extLst>
      <p:ext uri="{BB962C8B-B14F-4D97-AF65-F5344CB8AC3E}">
        <p14:creationId xmlns:p14="http://schemas.microsoft.com/office/powerpoint/2010/main" val="11067918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483600" cy="957263"/>
          </a:xfrm>
        </p:spPr>
        <p:txBody>
          <a:bodyPr/>
          <a:lstStyle/>
          <a:p>
            <a:pPr lvl="0"/>
            <a:br>
              <a:rPr lang="en-US" dirty="0"/>
            </a:br>
            <a:r>
              <a:rPr lang="en-US" dirty="0"/>
              <a:t>Stages in the history of organizations</a:t>
            </a:r>
            <a:br>
              <a:rPr lang="en-US" dirty="0"/>
            </a:br>
            <a:r>
              <a:rPr lang="en-US" dirty="0"/>
              <a:t>- </a:t>
            </a:r>
            <a:r>
              <a:rPr lang="en-US" sz="2800" dirty="0">
                <a:solidFill>
                  <a:srgbClr val="0070C0"/>
                </a:solidFill>
              </a:rPr>
              <a:t>analogous to chemical, thermal (fire) and biological reactions</a:t>
            </a:r>
            <a:endParaRPr lang="en-US" dirty="0">
              <a:solidFill>
                <a:srgbClr val="0070C0"/>
              </a:solidFill>
            </a:endParaRPr>
          </a:p>
        </p:txBody>
      </p:sp>
      <p:pic>
        <p:nvPicPr>
          <p:cNvPr id="4" name="Content Placeholder 3"/>
          <p:cNvPicPr>
            <a:picLocks noGrp="1" noChangeAspect="1"/>
          </p:cNvPicPr>
          <p:nvPr>
            <p:ph idx="1"/>
          </p:nvPr>
        </p:nvPicPr>
        <p:blipFill>
          <a:blip r:embed="rId2"/>
          <a:stretch>
            <a:fillRect/>
          </a:stretch>
        </p:blipFill>
        <p:spPr>
          <a:xfrm>
            <a:off x="1196975" y="2980239"/>
            <a:ext cx="5931267" cy="3877761"/>
          </a:xfrm>
          <a:prstGeom prst="rect">
            <a:avLst/>
          </a:prstGeom>
        </p:spPr>
      </p:pic>
    </p:spTree>
    <p:extLst>
      <p:ext uri="{BB962C8B-B14F-4D97-AF65-F5344CB8AC3E}">
        <p14:creationId xmlns:p14="http://schemas.microsoft.com/office/powerpoint/2010/main" val="42732920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Stage 1 – Building-up &amp; Growth</a:t>
            </a:r>
          </a:p>
        </p:txBody>
      </p:sp>
      <p:pic>
        <p:nvPicPr>
          <p:cNvPr id="5" name="Content Placeholder 4"/>
          <p:cNvPicPr>
            <a:picLocks noGrp="1" noChangeAspect="1"/>
          </p:cNvPicPr>
          <p:nvPr>
            <p:ph idx="1"/>
          </p:nvPr>
        </p:nvPicPr>
        <p:blipFill rotWithShape="1">
          <a:blip r:embed="rId2"/>
          <a:srcRect l="4355"/>
          <a:stretch/>
        </p:blipFill>
        <p:spPr>
          <a:xfrm>
            <a:off x="1295400" y="1676400"/>
            <a:ext cx="6694129" cy="4525963"/>
          </a:xfrm>
          <a:prstGeom prst="rect">
            <a:avLst/>
          </a:prstGeom>
        </p:spPr>
      </p:pic>
      <p:cxnSp>
        <p:nvCxnSpPr>
          <p:cNvPr id="7" name="Straight Arrow Connector 6"/>
          <p:cNvCxnSpPr/>
          <p:nvPr/>
        </p:nvCxnSpPr>
        <p:spPr>
          <a:xfrm flipV="1">
            <a:off x="1981200" y="3581400"/>
            <a:ext cx="1828800" cy="1981200"/>
          </a:xfrm>
          <a:prstGeom prst="straightConnector1">
            <a:avLst/>
          </a:prstGeom>
          <a:ln w="57150">
            <a:solidFill>
              <a:srgbClr val="0000CC"/>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26272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br>
              <a:rPr lang="en-US" sz="3200" dirty="0"/>
            </a:br>
            <a:r>
              <a:rPr lang="en-US" sz="3200" dirty="0"/>
              <a:t>Summary Points from His Call and Commission</a:t>
            </a:r>
            <a:br>
              <a:rPr lang="en-US" sz="3200" dirty="0"/>
            </a:br>
            <a:endParaRPr lang="en-US" dirty="0"/>
          </a:p>
        </p:txBody>
      </p:sp>
      <p:sp>
        <p:nvSpPr>
          <p:cNvPr id="3" name="Content Placeholder 2"/>
          <p:cNvSpPr>
            <a:spLocks noGrp="1"/>
          </p:cNvSpPr>
          <p:nvPr>
            <p:ph idx="1"/>
          </p:nvPr>
        </p:nvSpPr>
        <p:spPr/>
        <p:txBody>
          <a:bodyPr/>
          <a:lstStyle/>
          <a:p>
            <a:pPr marL="457200" lvl="0" indent="-457200">
              <a:buFont typeface="Arial" panose="020B0604020202020204" pitchFamily="34" charset="0"/>
              <a:buChar char="•"/>
            </a:pPr>
            <a:r>
              <a:rPr lang="en-US" sz="2400" b="0" dirty="0">
                <a:solidFill>
                  <a:schemeClr val="tx1"/>
                </a:solidFill>
              </a:rPr>
              <a:t>There was a master plan for Jeremiah before the prophet was conceived in his mother’ womb. </a:t>
            </a:r>
            <a:r>
              <a:rPr lang="en-US" sz="2400" b="0" dirty="0">
                <a:solidFill>
                  <a:srgbClr val="0070C0"/>
                </a:solidFill>
              </a:rPr>
              <a:t>[Yahweh’s foreknowledge and the process of election]</a:t>
            </a:r>
          </a:p>
          <a:p>
            <a:pPr marL="342900" lvl="0" indent="-342900">
              <a:buFont typeface="Arial" panose="020B0604020202020204" pitchFamily="34" charset="0"/>
              <a:buChar char="•"/>
            </a:pPr>
            <a:r>
              <a:rPr lang="en-US" sz="2400" b="0" dirty="0">
                <a:solidFill>
                  <a:schemeClr val="tx1"/>
                </a:solidFill>
              </a:rPr>
              <a:t>Jeremiah’s call to his prophetic office was effectual as he responded fully. </a:t>
            </a:r>
            <a:r>
              <a:rPr lang="en-US" sz="2400" b="0" dirty="0">
                <a:solidFill>
                  <a:srgbClr val="0070C0"/>
                </a:solidFill>
              </a:rPr>
              <a:t>[Yahweh’s sovereignty and the prophet’s obedience] </a:t>
            </a:r>
          </a:p>
          <a:p>
            <a:pPr marL="342900" lvl="0" indent="-342900">
              <a:buFont typeface="Arial" panose="020B0604020202020204" pitchFamily="34" charset="0"/>
              <a:buChar char="•"/>
            </a:pPr>
            <a:r>
              <a:rPr lang="en-US" sz="2400" b="0" dirty="0">
                <a:solidFill>
                  <a:schemeClr val="tx1"/>
                </a:solidFill>
              </a:rPr>
              <a:t>God gave Jeremiah all he needed to fulfill his ministry.</a:t>
            </a:r>
            <a:r>
              <a:rPr lang="en-US" sz="2400" b="0" dirty="0">
                <a:solidFill>
                  <a:srgbClr val="00B0F0"/>
                </a:solidFill>
              </a:rPr>
              <a:t> </a:t>
            </a:r>
            <a:r>
              <a:rPr lang="en-US" sz="2400" b="0" dirty="0">
                <a:solidFill>
                  <a:srgbClr val="0070C0"/>
                </a:solidFill>
              </a:rPr>
              <a:t>[inspiration and providential care] </a:t>
            </a:r>
          </a:p>
          <a:p>
            <a:r>
              <a:rPr lang="en-US" baseline="30000" dirty="0">
                <a:solidFill>
                  <a:srgbClr val="000000"/>
                </a:solidFill>
              </a:rPr>
              <a:t> </a:t>
            </a:r>
            <a:r>
              <a:rPr lang="en-US" sz="2000" b="0" i="1" dirty="0">
                <a:solidFill>
                  <a:srgbClr val="C00000"/>
                </a:solidFill>
                <a:latin typeface="Helvetica Neue"/>
              </a:rPr>
              <a:t>Then the </a:t>
            </a:r>
            <a:r>
              <a:rPr lang="en-US" sz="2000" b="0" i="1" cap="small" dirty="0">
                <a:solidFill>
                  <a:srgbClr val="C00000"/>
                </a:solidFill>
                <a:latin typeface="Helvetica Neue"/>
              </a:rPr>
              <a:t>Lord</a:t>
            </a:r>
            <a:r>
              <a:rPr lang="en-US" sz="2000" b="0" i="1" dirty="0">
                <a:solidFill>
                  <a:srgbClr val="C00000"/>
                </a:solidFill>
                <a:latin typeface="Helvetica Neue"/>
              </a:rPr>
              <a:t> put forth his hand, and touched my mouth. And the </a:t>
            </a:r>
            <a:r>
              <a:rPr lang="en-US" sz="2000" b="0" i="1" cap="small" dirty="0">
                <a:solidFill>
                  <a:srgbClr val="C00000"/>
                </a:solidFill>
                <a:latin typeface="Helvetica Neue"/>
              </a:rPr>
              <a:t>Lord </a:t>
            </a:r>
            <a:r>
              <a:rPr lang="en-US" sz="2000" b="0" i="1" dirty="0">
                <a:solidFill>
                  <a:srgbClr val="C00000"/>
                </a:solidFill>
                <a:latin typeface="Helvetica Neue"/>
              </a:rPr>
              <a:t>said unto me, Behold, I have put my words in thy mouth</a:t>
            </a:r>
            <a:r>
              <a:rPr lang="en-US" b="0" dirty="0">
                <a:solidFill>
                  <a:srgbClr val="000000"/>
                </a:solidFill>
                <a:latin typeface="Helvetica Neue"/>
              </a:rPr>
              <a:t>.</a:t>
            </a:r>
            <a:endParaRPr lang="en-US" b="0" dirty="0"/>
          </a:p>
          <a:p>
            <a:pPr lvl="0"/>
            <a:br>
              <a:rPr lang="en-US" dirty="0"/>
            </a:br>
            <a:endParaRPr lang="en-US" dirty="0"/>
          </a:p>
        </p:txBody>
      </p:sp>
    </p:spTree>
    <p:extLst>
      <p:ext uri="{BB962C8B-B14F-4D97-AF65-F5344CB8AC3E}">
        <p14:creationId xmlns:p14="http://schemas.microsoft.com/office/powerpoint/2010/main" val="54276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Stage 2 – Consolidation &amp; 		 	          Stabilization</a:t>
            </a:r>
          </a:p>
        </p:txBody>
      </p:sp>
      <p:pic>
        <p:nvPicPr>
          <p:cNvPr id="5" name="Content Placeholder 4"/>
          <p:cNvPicPr>
            <a:picLocks noGrp="1" noChangeAspect="1"/>
          </p:cNvPicPr>
          <p:nvPr>
            <p:ph idx="1"/>
          </p:nvPr>
        </p:nvPicPr>
        <p:blipFill rotWithShape="1">
          <a:blip r:embed="rId2"/>
          <a:srcRect l="4403"/>
          <a:stretch/>
        </p:blipFill>
        <p:spPr>
          <a:xfrm>
            <a:off x="1371600" y="2057400"/>
            <a:ext cx="6617930" cy="4525963"/>
          </a:xfrm>
          <a:prstGeom prst="rect">
            <a:avLst/>
          </a:prstGeom>
        </p:spPr>
      </p:pic>
      <p:cxnSp>
        <p:nvCxnSpPr>
          <p:cNvPr id="7" name="Straight Arrow Connector 6"/>
          <p:cNvCxnSpPr/>
          <p:nvPr/>
        </p:nvCxnSpPr>
        <p:spPr>
          <a:xfrm flipV="1">
            <a:off x="3733800" y="3657600"/>
            <a:ext cx="2438400" cy="304800"/>
          </a:xfrm>
          <a:prstGeom prst="straightConnector1">
            <a:avLst/>
          </a:prstGeom>
          <a:ln w="57150">
            <a:solidFill>
              <a:srgbClr val="0000CC"/>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560063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3 – Decline</a:t>
            </a:r>
          </a:p>
        </p:txBody>
      </p:sp>
      <p:pic>
        <p:nvPicPr>
          <p:cNvPr id="4" name="Content Placeholder 3"/>
          <p:cNvPicPr>
            <a:picLocks noGrp="1" noChangeAspect="1"/>
          </p:cNvPicPr>
          <p:nvPr>
            <p:ph idx="1"/>
          </p:nvPr>
        </p:nvPicPr>
        <p:blipFill rotWithShape="1">
          <a:blip r:embed="rId2"/>
          <a:srcRect l="4403"/>
          <a:stretch/>
        </p:blipFill>
        <p:spPr>
          <a:xfrm>
            <a:off x="1371600" y="1828800"/>
            <a:ext cx="6617930" cy="4525963"/>
          </a:xfrm>
          <a:prstGeom prst="rect">
            <a:avLst/>
          </a:prstGeom>
        </p:spPr>
      </p:pic>
      <p:cxnSp>
        <p:nvCxnSpPr>
          <p:cNvPr id="6" name="Straight Arrow Connector 5"/>
          <p:cNvCxnSpPr/>
          <p:nvPr/>
        </p:nvCxnSpPr>
        <p:spPr>
          <a:xfrm>
            <a:off x="6096000" y="3505200"/>
            <a:ext cx="1752600" cy="1066800"/>
          </a:xfrm>
          <a:prstGeom prst="straightConnector1">
            <a:avLst/>
          </a:prstGeom>
          <a:ln w="57150">
            <a:solidFill>
              <a:srgbClr val="0000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2923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br>
              <a:rPr lang="en-US" sz="3200" i="1" dirty="0"/>
            </a:br>
            <a:r>
              <a:rPr lang="en-US" sz="3200" i="1" dirty="0"/>
              <a:t>Flee from Babylon and bring Jerusalem to mind</a:t>
            </a:r>
            <a:br>
              <a:rPr lang="en-US" sz="3200" dirty="0"/>
            </a:br>
            <a:endParaRPr lang="en-US" sz="3200" dirty="0"/>
          </a:p>
        </p:txBody>
      </p:sp>
      <p:sp>
        <p:nvSpPr>
          <p:cNvPr id="3" name="Content Placeholder 2"/>
          <p:cNvSpPr>
            <a:spLocks noGrp="1"/>
          </p:cNvSpPr>
          <p:nvPr>
            <p:ph idx="1"/>
          </p:nvPr>
        </p:nvSpPr>
        <p:spPr>
          <a:xfrm>
            <a:off x="1143000" y="1828800"/>
            <a:ext cx="7874000" cy="4525963"/>
          </a:xfrm>
        </p:spPr>
        <p:txBody>
          <a:bodyPr/>
          <a:lstStyle/>
          <a:p>
            <a:r>
              <a:rPr lang="en-US" sz="2400" b="0" i="1" dirty="0">
                <a:solidFill>
                  <a:srgbClr val="C00000"/>
                </a:solidFill>
              </a:rPr>
              <a:t>Flee out of the midst of Babylon, and deliver every man his soul: be not cut off in her iniquity; for this is the time of the </a:t>
            </a:r>
            <a:r>
              <a:rPr lang="en-US" sz="2400" b="0" i="1" cap="small" dirty="0">
                <a:solidFill>
                  <a:srgbClr val="C00000"/>
                </a:solidFill>
              </a:rPr>
              <a:t>Lord</a:t>
            </a:r>
            <a:r>
              <a:rPr lang="en-US" sz="2400" b="0" i="1" dirty="0">
                <a:solidFill>
                  <a:srgbClr val="C00000"/>
                </a:solidFill>
              </a:rPr>
              <a:t>'s vengeance; he will render unto her a </a:t>
            </a:r>
            <a:r>
              <a:rPr lang="en-US" sz="2400" b="0" i="1" dirty="0" err="1">
                <a:solidFill>
                  <a:srgbClr val="C00000"/>
                </a:solidFill>
              </a:rPr>
              <a:t>recompence</a:t>
            </a:r>
            <a:r>
              <a:rPr lang="en-US" sz="2400" b="0" i="1" dirty="0">
                <a:solidFill>
                  <a:srgbClr val="C00000"/>
                </a:solidFill>
              </a:rPr>
              <a:t>…</a:t>
            </a:r>
            <a:r>
              <a:rPr lang="en-US" sz="2400" b="0" i="1" baseline="30000" dirty="0">
                <a:solidFill>
                  <a:srgbClr val="C00000"/>
                </a:solidFill>
              </a:rPr>
              <a:t> </a:t>
            </a:r>
          </a:p>
          <a:p>
            <a:r>
              <a:rPr lang="en-US" sz="2400" b="0" i="1" dirty="0">
                <a:solidFill>
                  <a:srgbClr val="C00000"/>
                </a:solidFill>
              </a:rPr>
              <a:t>Ye that have escaped the sword, go away, stand not still: remember the </a:t>
            </a:r>
            <a:r>
              <a:rPr lang="en-US" sz="2400" i="1" cap="small" dirty="0">
                <a:solidFill>
                  <a:srgbClr val="C00000"/>
                </a:solidFill>
              </a:rPr>
              <a:t>Lord</a:t>
            </a:r>
            <a:r>
              <a:rPr lang="en-US" sz="2400" b="0" i="1" dirty="0">
                <a:solidFill>
                  <a:srgbClr val="C00000"/>
                </a:solidFill>
              </a:rPr>
              <a:t> afar off, </a:t>
            </a:r>
            <a:r>
              <a:rPr lang="en-US" sz="2400" b="0" i="1" u="sng" dirty="0">
                <a:solidFill>
                  <a:srgbClr val="C00000"/>
                </a:solidFill>
              </a:rPr>
              <a:t>and let Jerusalem come into your mind</a:t>
            </a:r>
            <a:r>
              <a:rPr lang="en-US" sz="2400" b="0" i="1" dirty="0">
                <a:solidFill>
                  <a:srgbClr val="C00000"/>
                </a:solidFill>
              </a:rPr>
              <a:t>.</a:t>
            </a:r>
            <a:r>
              <a:rPr lang="en-US" sz="2400" b="0" i="1" dirty="0"/>
              <a:t> </a:t>
            </a:r>
            <a:r>
              <a:rPr lang="en-US" sz="2400" b="0" dirty="0">
                <a:solidFill>
                  <a:schemeClr val="tx1"/>
                </a:solidFill>
              </a:rPr>
              <a:t>[Jer. 51:6,50]</a:t>
            </a:r>
          </a:p>
          <a:p>
            <a:endParaRPr lang="en-US" dirty="0"/>
          </a:p>
        </p:txBody>
      </p:sp>
    </p:spTree>
    <p:extLst>
      <p:ext uri="{BB962C8B-B14F-4D97-AF65-F5344CB8AC3E}">
        <p14:creationId xmlns:p14="http://schemas.microsoft.com/office/powerpoint/2010/main" val="42156710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br>
              <a:rPr lang="en-US" dirty="0"/>
            </a:br>
            <a:r>
              <a:rPr lang="en-US" dirty="0"/>
              <a:t>The Old Paths = </a:t>
            </a:r>
            <a:br>
              <a:rPr lang="en-US" dirty="0"/>
            </a:br>
            <a:endParaRPr lang="en-US" dirty="0"/>
          </a:p>
        </p:txBody>
      </p:sp>
      <p:sp>
        <p:nvSpPr>
          <p:cNvPr id="3" name="Content Placeholder 2"/>
          <p:cNvSpPr>
            <a:spLocks noGrp="1"/>
          </p:cNvSpPr>
          <p:nvPr>
            <p:ph idx="1"/>
          </p:nvPr>
        </p:nvSpPr>
        <p:spPr>
          <a:xfrm>
            <a:off x="838200" y="1600200"/>
            <a:ext cx="8232775" cy="4525963"/>
          </a:xfrm>
        </p:spPr>
        <p:txBody>
          <a:bodyPr/>
          <a:lstStyle/>
          <a:p>
            <a:r>
              <a:rPr lang="en-US" sz="2400" b="0" i="1" dirty="0">
                <a:solidFill>
                  <a:srgbClr val="C00000"/>
                </a:solidFill>
              </a:rPr>
              <a:t>Enter ye in at the strait gate:                                           for wide is the gate, and broad                                         is the way, that </a:t>
            </a:r>
            <a:r>
              <a:rPr lang="en-US" sz="2400" b="0" i="1" dirty="0" err="1">
                <a:solidFill>
                  <a:srgbClr val="C00000"/>
                </a:solidFill>
              </a:rPr>
              <a:t>leadeth</a:t>
            </a:r>
            <a:r>
              <a:rPr lang="en-US" sz="2400" b="0" i="1" dirty="0">
                <a:solidFill>
                  <a:srgbClr val="C00000"/>
                </a:solidFill>
              </a:rPr>
              <a:t> to destruction,                          and many there be which go in thereat:</a:t>
            </a:r>
            <a:endParaRPr lang="en-US" sz="2400" b="0" dirty="0">
              <a:solidFill>
                <a:srgbClr val="C00000"/>
              </a:solidFill>
            </a:endParaRPr>
          </a:p>
          <a:p>
            <a:r>
              <a:rPr lang="en-US" sz="2400" b="0" i="1" dirty="0">
                <a:solidFill>
                  <a:srgbClr val="C00000"/>
                </a:solidFill>
              </a:rPr>
              <a:t>Because strait is the gate, and </a:t>
            </a:r>
            <a:r>
              <a:rPr lang="en-US" sz="2400" b="0" i="1" u="sng" dirty="0">
                <a:solidFill>
                  <a:srgbClr val="C00000"/>
                </a:solidFill>
              </a:rPr>
              <a:t>narrow is the way, which </a:t>
            </a:r>
            <a:r>
              <a:rPr lang="en-US" sz="2400" b="0" i="1" u="sng" dirty="0" err="1">
                <a:solidFill>
                  <a:srgbClr val="C00000"/>
                </a:solidFill>
              </a:rPr>
              <a:t>leadeth</a:t>
            </a:r>
            <a:r>
              <a:rPr lang="en-US" sz="2400" b="0" i="1" u="sng" dirty="0">
                <a:solidFill>
                  <a:srgbClr val="C00000"/>
                </a:solidFill>
              </a:rPr>
              <a:t> unto life</a:t>
            </a:r>
            <a:r>
              <a:rPr lang="en-US" sz="2400" b="0" i="1" dirty="0">
                <a:solidFill>
                  <a:srgbClr val="C00000"/>
                </a:solidFill>
              </a:rPr>
              <a:t>, and few there be that find it.</a:t>
            </a:r>
            <a:r>
              <a:rPr lang="en-US" b="0" i="1" dirty="0"/>
              <a:t> </a:t>
            </a:r>
            <a:r>
              <a:rPr lang="en-US" sz="2000" b="0" dirty="0">
                <a:solidFill>
                  <a:schemeClr val="tx1"/>
                </a:solidFill>
              </a:rPr>
              <a:t>Matt. 7:13-14</a:t>
            </a:r>
            <a:r>
              <a:rPr lang="en-US" b="0" dirty="0"/>
              <a:t>				</a:t>
            </a:r>
            <a:endParaRPr lang="en-US" sz="2400" b="0" dirty="0">
              <a:solidFill>
                <a:schemeClr val="tx1"/>
              </a:solidFill>
            </a:endParaRPr>
          </a:p>
          <a:p>
            <a:r>
              <a:rPr lang="en-US" sz="2400" b="0" i="1" dirty="0">
                <a:solidFill>
                  <a:srgbClr val="C00000"/>
                </a:solidFill>
              </a:rPr>
              <a:t>And unto this people thou shalt say, Thus </a:t>
            </a:r>
            <a:r>
              <a:rPr lang="en-US" sz="2400" b="0" i="1" dirty="0" err="1">
                <a:solidFill>
                  <a:srgbClr val="C00000"/>
                </a:solidFill>
              </a:rPr>
              <a:t>saith</a:t>
            </a:r>
            <a:r>
              <a:rPr lang="en-US" sz="2400" b="0" i="1" dirty="0">
                <a:solidFill>
                  <a:srgbClr val="C00000"/>
                </a:solidFill>
              </a:rPr>
              <a:t> the </a:t>
            </a:r>
            <a:r>
              <a:rPr lang="en-US" sz="2400" b="0" i="1" cap="small" dirty="0">
                <a:solidFill>
                  <a:srgbClr val="C00000"/>
                </a:solidFill>
              </a:rPr>
              <a:t>Lord</a:t>
            </a:r>
            <a:r>
              <a:rPr lang="en-US" sz="2400" b="0" i="1" dirty="0">
                <a:solidFill>
                  <a:srgbClr val="C00000"/>
                </a:solidFill>
              </a:rPr>
              <a:t>; Behold, I set before you </a:t>
            </a:r>
            <a:r>
              <a:rPr lang="en-US" sz="2400" b="0" i="1" u="sng" dirty="0">
                <a:solidFill>
                  <a:srgbClr val="C00000"/>
                </a:solidFill>
              </a:rPr>
              <a:t>the way of life</a:t>
            </a:r>
            <a:r>
              <a:rPr lang="en-US" sz="2400" b="0" i="1" dirty="0">
                <a:solidFill>
                  <a:srgbClr val="C00000"/>
                </a:solidFill>
              </a:rPr>
              <a:t>, and the way of death</a:t>
            </a:r>
            <a:r>
              <a:rPr lang="en-US" sz="2400" b="0" dirty="0"/>
              <a:t>. 		      		        </a:t>
            </a:r>
            <a:r>
              <a:rPr lang="en-US" sz="2000" b="0" dirty="0">
                <a:solidFill>
                  <a:schemeClr val="tx1"/>
                </a:solidFill>
              </a:rPr>
              <a:t>Jer. 21:8</a:t>
            </a:r>
          </a:p>
          <a:p>
            <a:endParaRPr lang="en-US" dirty="0"/>
          </a:p>
        </p:txBody>
      </p:sp>
      <p:pic>
        <p:nvPicPr>
          <p:cNvPr id="1026" name="Picture 2" descr="http://basrijksen.com/wp-content/uploads/2014/08/The-Narrow-Way-1024x7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8681" y="574675"/>
            <a:ext cx="3652294" cy="273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9659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219200" y="709246"/>
            <a:ext cx="7467600" cy="914400"/>
          </a:xfrm>
        </p:spPr>
        <p:txBody>
          <a:bodyPr>
            <a:noAutofit/>
          </a:bodyPr>
          <a:lstStyle/>
          <a:p>
            <a:r>
              <a:rPr lang="en-US" sz="4400" dirty="0"/>
              <a:t>The Potter and the Clay </a:t>
            </a:r>
            <a:r>
              <a:rPr lang="en-US" sz="4000" dirty="0"/>
              <a:t>- Jeremiah 18</a:t>
            </a:r>
            <a:endParaRPr lang="en-US" sz="4400" b="1" dirty="0">
              <a:solidFill>
                <a:srgbClr val="663300"/>
              </a:solidFill>
              <a:latin typeface="Comic Sans MS" pitchFamily="66" charset="0"/>
            </a:endParaRPr>
          </a:p>
        </p:txBody>
      </p:sp>
      <p:sp>
        <p:nvSpPr>
          <p:cNvPr id="4099" name="Rectangle 3"/>
          <p:cNvSpPr>
            <a:spLocks noGrp="1" noChangeArrowheads="1"/>
          </p:cNvSpPr>
          <p:nvPr>
            <p:ph idx="1"/>
          </p:nvPr>
        </p:nvSpPr>
        <p:spPr>
          <a:xfrm>
            <a:off x="990600" y="1852246"/>
            <a:ext cx="7239000" cy="3862754"/>
          </a:xfrm>
        </p:spPr>
        <p:txBody>
          <a:bodyPr>
            <a:noAutofit/>
          </a:bodyPr>
          <a:lstStyle/>
          <a:p>
            <a:pPr lvl="0"/>
            <a:r>
              <a:rPr lang="en-US" sz="2400" b="0" i="1" dirty="0">
                <a:solidFill>
                  <a:srgbClr val="C00000"/>
                </a:solidFill>
              </a:rPr>
              <a:t>Arise, and go down to the potter's house, and there I will cause thee to hear my words. </a:t>
            </a:r>
            <a:r>
              <a:rPr lang="en-US" sz="2000" b="0" dirty="0">
                <a:solidFill>
                  <a:srgbClr val="000000"/>
                </a:solidFill>
              </a:rPr>
              <a:t>v. 2</a:t>
            </a:r>
            <a:endParaRPr lang="en-US" sz="2000" b="0" dirty="0">
              <a:solidFill>
                <a:srgbClr val="C00000"/>
              </a:solidFill>
            </a:endParaRPr>
          </a:p>
          <a:p>
            <a:pPr lvl="0"/>
            <a:r>
              <a:rPr lang="en-US" sz="2400" b="0" i="1" dirty="0">
                <a:solidFill>
                  <a:srgbClr val="C00000"/>
                </a:solidFill>
              </a:rPr>
              <a:t>Then I went down to the potter's house, and, behold, he wrought a work on the wheels. </a:t>
            </a:r>
            <a:r>
              <a:rPr lang="en-US" sz="2000" b="0" dirty="0">
                <a:solidFill>
                  <a:srgbClr val="000000"/>
                </a:solidFill>
              </a:rPr>
              <a:t>v. 3</a:t>
            </a:r>
            <a:endParaRPr lang="en-US" sz="2000" b="0" i="1" dirty="0">
              <a:solidFill>
                <a:srgbClr val="C00000"/>
              </a:solidFill>
            </a:endParaRPr>
          </a:p>
          <a:p>
            <a:pPr lvl="0"/>
            <a:r>
              <a:rPr lang="en-US" sz="2400" b="0" i="1" dirty="0">
                <a:solidFill>
                  <a:srgbClr val="C00000"/>
                </a:solidFill>
              </a:rPr>
              <a:t>O house of Israel, cannot I do with you as this potter? </a:t>
            </a:r>
            <a:r>
              <a:rPr lang="en-US" sz="2400" b="0" i="1" dirty="0" err="1">
                <a:solidFill>
                  <a:srgbClr val="C00000"/>
                </a:solidFill>
              </a:rPr>
              <a:t>saith</a:t>
            </a:r>
            <a:r>
              <a:rPr lang="en-US" sz="2400" b="0" i="1" dirty="0">
                <a:solidFill>
                  <a:srgbClr val="C00000"/>
                </a:solidFill>
              </a:rPr>
              <a:t> the </a:t>
            </a:r>
            <a:r>
              <a:rPr lang="en-US" sz="2400" b="0" i="1" cap="small" dirty="0">
                <a:solidFill>
                  <a:srgbClr val="C00000"/>
                </a:solidFill>
              </a:rPr>
              <a:t>Lord</a:t>
            </a:r>
            <a:r>
              <a:rPr lang="en-US" sz="2400" b="0" i="1" dirty="0">
                <a:solidFill>
                  <a:srgbClr val="C00000"/>
                </a:solidFill>
              </a:rPr>
              <a:t>. Behold, as the clay is in the potter's hand, so are ye in mine hand, O house of Israel. </a:t>
            </a:r>
            <a:r>
              <a:rPr lang="en-US" sz="2000" b="0" dirty="0">
                <a:solidFill>
                  <a:srgbClr val="000000"/>
                </a:solidFill>
              </a:rPr>
              <a:t>v. 6</a:t>
            </a:r>
            <a:endParaRPr lang="en-US" sz="2400" i="1" dirty="0">
              <a:solidFill>
                <a:srgbClr val="C00000"/>
              </a:solidFill>
            </a:endParaRPr>
          </a:p>
          <a:p>
            <a:pPr marL="0" indent="231775">
              <a:lnSpc>
                <a:spcPts val="1700"/>
              </a:lnSpc>
              <a:spcBef>
                <a:spcPts val="0"/>
              </a:spcBef>
              <a:buNone/>
            </a:pPr>
            <a:endParaRPr lang="en-US" sz="2000" dirty="0"/>
          </a:p>
        </p:txBody>
      </p:sp>
    </p:spTree>
    <p:extLst>
      <p:ext uri="{BB962C8B-B14F-4D97-AF65-F5344CB8AC3E}">
        <p14:creationId xmlns:p14="http://schemas.microsoft.com/office/powerpoint/2010/main" val="17317625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219200" y="709246"/>
            <a:ext cx="7467600" cy="914400"/>
          </a:xfrm>
        </p:spPr>
        <p:txBody>
          <a:bodyPr>
            <a:noAutofit/>
          </a:bodyPr>
          <a:lstStyle/>
          <a:p>
            <a:r>
              <a:rPr lang="en-US" sz="4400" dirty="0"/>
              <a:t>The Potter and the Nation </a:t>
            </a:r>
            <a:r>
              <a:rPr lang="en-US" sz="4000" dirty="0"/>
              <a:t>- Jeremiah 18:7-10</a:t>
            </a:r>
            <a:endParaRPr lang="en-US" sz="4400" b="1" dirty="0">
              <a:solidFill>
                <a:srgbClr val="663300"/>
              </a:solidFill>
              <a:latin typeface="Comic Sans MS" pitchFamily="66" charset="0"/>
            </a:endParaRPr>
          </a:p>
        </p:txBody>
      </p:sp>
      <p:sp>
        <p:nvSpPr>
          <p:cNvPr id="4099" name="Rectangle 3"/>
          <p:cNvSpPr>
            <a:spLocks noGrp="1" noChangeArrowheads="1"/>
          </p:cNvSpPr>
          <p:nvPr>
            <p:ph idx="1"/>
          </p:nvPr>
        </p:nvSpPr>
        <p:spPr>
          <a:xfrm>
            <a:off x="990600" y="1852246"/>
            <a:ext cx="7239000" cy="4091354"/>
          </a:xfrm>
        </p:spPr>
        <p:txBody>
          <a:bodyPr>
            <a:noAutofit/>
          </a:bodyPr>
          <a:lstStyle/>
          <a:p>
            <a:r>
              <a:rPr lang="en-US" sz="2000" baseline="30000" dirty="0">
                <a:solidFill>
                  <a:srgbClr val="000000"/>
                </a:solidFill>
                <a:latin typeface="Arial" panose="020B0604020202020204" pitchFamily="34" charset="0"/>
              </a:rPr>
              <a:t>7 </a:t>
            </a:r>
            <a:r>
              <a:rPr lang="en-US" sz="2000" dirty="0">
                <a:solidFill>
                  <a:srgbClr val="000000"/>
                </a:solidFill>
                <a:latin typeface="Helvetica Neue"/>
              </a:rPr>
              <a:t>At what instant I shall speak concerning a nation, and concerning a kingdom, to pluck up, and to pull down, and to destroy it;</a:t>
            </a:r>
          </a:p>
          <a:p>
            <a:r>
              <a:rPr lang="en-US" sz="2000" baseline="30000" dirty="0">
                <a:solidFill>
                  <a:srgbClr val="000000"/>
                </a:solidFill>
                <a:latin typeface="Arial" panose="020B0604020202020204" pitchFamily="34" charset="0"/>
              </a:rPr>
              <a:t>8 </a:t>
            </a:r>
            <a:r>
              <a:rPr lang="en-US" sz="2000" dirty="0">
                <a:solidFill>
                  <a:srgbClr val="000000"/>
                </a:solidFill>
                <a:latin typeface="Helvetica Neue"/>
              </a:rPr>
              <a:t>If that nation, against whom I have pronounced, turn from their evil, I will repent of the evil that I thought to do unto them.</a:t>
            </a:r>
          </a:p>
          <a:p>
            <a:r>
              <a:rPr lang="en-US" sz="2000" baseline="30000" dirty="0">
                <a:solidFill>
                  <a:srgbClr val="000000"/>
                </a:solidFill>
                <a:latin typeface="Arial" panose="020B0604020202020204" pitchFamily="34" charset="0"/>
              </a:rPr>
              <a:t>9 </a:t>
            </a:r>
            <a:r>
              <a:rPr lang="en-US" sz="2000" dirty="0">
                <a:solidFill>
                  <a:srgbClr val="000000"/>
                </a:solidFill>
                <a:latin typeface="Helvetica Neue"/>
              </a:rPr>
              <a:t>And at what instant I shall speak concerning a nation, and concerning a kingdom, to build and to plant it;</a:t>
            </a:r>
          </a:p>
          <a:p>
            <a:r>
              <a:rPr lang="en-US" sz="2000" baseline="30000" dirty="0">
                <a:solidFill>
                  <a:srgbClr val="000000"/>
                </a:solidFill>
                <a:latin typeface="Arial" panose="020B0604020202020204" pitchFamily="34" charset="0"/>
              </a:rPr>
              <a:t>10 </a:t>
            </a:r>
            <a:r>
              <a:rPr lang="en-US" sz="2000" dirty="0">
                <a:solidFill>
                  <a:srgbClr val="000000"/>
                </a:solidFill>
                <a:latin typeface="Helvetica Neue"/>
              </a:rPr>
              <a:t>If it do evil in my sight, that it obey not my voice, then I will repent of the good, wherewith I said I would benefit them.</a:t>
            </a:r>
          </a:p>
          <a:p>
            <a:pPr marL="0" indent="231775">
              <a:lnSpc>
                <a:spcPts val="1700"/>
              </a:lnSpc>
              <a:spcBef>
                <a:spcPts val="0"/>
              </a:spcBef>
              <a:buNone/>
            </a:pPr>
            <a:endParaRPr lang="en-US" sz="2000" dirty="0"/>
          </a:p>
        </p:txBody>
      </p:sp>
    </p:spTree>
    <p:extLst>
      <p:ext uri="{BB962C8B-B14F-4D97-AF65-F5344CB8AC3E}">
        <p14:creationId xmlns:p14="http://schemas.microsoft.com/office/powerpoint/2010/main" val="20684952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219200" y="709246"/>
            <a:ext cx="7467600" cy="914400"/>
          </a:xfrm>
        </p:spPr>
        <p:txBody>
          <a:bodyPr>
            <a:noAutofit/>
          </a:bodyPr>
          <a:lstStyle/>
          <a:p>
            <a:r>
              <a:rPr lang="en-US" sz="4000" dirty="0"/>
              <a:t>Jeremiah 19</a:t>
            </a:r>
            <a:endParaRPr lang="en-US" sz="4400" b="1" dirty="0">
              <a:solidFill>
                <a:srgbClr val="663300"/>
              </a:solidFill>
              <a:latin typeface="Comic Sans MS" pitchFamily="66" charset="0"/>
            </a:endParaRPr>
          </a:p>
        </p:txBody>
      </p:sp>
      <p:sp>
        <p:nvSpPr>
          <p:cNvPr id="4099" name="Rectangle 3"/>
          <p:cNvSpPr>
            <a:spLocks noGrp="1" noChangeArrowheads="1"/>
          </p:cNvSpPr>
          <p:nvPr>
            <p:ph idx="1"/>
          </p:nvPr>
        </p:nvSpPr>
        <p:spPr>
          <a:xfrm>
            <a:off x="990600" y="1623646"/>
            <a:ext cx="7239000" cy="4319954"/>
          </a:xfrm>
        </p:spPr>
        <p:txBody>
          <a:bodyPr>
            <a:noAutofit/>
          </a:bodyPr>
          <a:lstStyle/>
          <a:p>
            <a:r>
              <a:rPr lang="en-US" sz="2000" b="0" dirty="0">
                <a:solidFill>
                  <a:srgbClr val="000000"/>
                </a:solidFill>
                <a:latin typeface="Helvetica Neue"/>
              </a:rPr>
              <a:t>Thus </a:t>
            </a:r>
            <a:r>
              <a:rPr lang="en-US" sz="2000" b="0" dirty="0" err="1">
                <a:solidFill>
                  <a:srgbClr val="000000"/>
                </a:solidFill>
                <a:latin typeface="Helvetica Neue"/>
              </a:rPr>
              <a:t>saith</a:t>
            </a:r>
            <a:r>
              <a:rPr lang="en-US" sz="2000" b="0" dirty="0">
                <a:solidFill>
                  <a:srgbClr val="000000"/>
                </a:solidFill>
                <a:latin typeface="Helvetica Neue"/>
              </a:rPr>
              <a:t> the </a:t>
            </a:r>
            <a:r>
              <a:rPr lang="en-US" sz="2000" b="0" cap="small" dirty="0">
                <a:solidFill>
                  <a:srgbClr val="000000"/>
                </a:solidFill>
                <a:latin typeface="Helvetica Neue"/>
              </a:rPr>
              <a:t>Lord</a:t>
            </a:r>
            <a:r>
              <a:rPr lang="en-US" sz="2000" b="0" dirty="0">
                <a:solidFill>
                  <a:srgbClr val="000000"/>
                </a:solidFill>
                <a:latin typeface="Helvetica Neue"/>
              </a:rPr>
              <a:t>, Go and get a potter's earthen bottle, and take of the ancients of the people, and of the ancients of the priests;</a:t>
            </a:r>
          </a:p>
          <a:p>
            <a:r>
              <a:rPr lang="en-US" sz="2000" baseline="30000" dirty="0">
                <a:solidFill>
                  <a:srgbClr val="000000"/>
                </a:solidFill>
                <a:latin typeface="Arial" panose="020B0604020202020204" pitchFamily="34" charset="0"/>
              </a:rPr>
              <a:t>2 </a:t>
            </a:r>
            <a:r>
              <a:rPr lang="en-US" sz="2000" b="0" dirty="0">
                <a:solidFill>
                  <a:srgbClr val="000000"/>
                </a:solidFill>
                <a:latin typeface="Helvetica Neue"/>
              </a:rPr>
              <a:t>And go forth unto the valley of the son of </a:t>
            </a:r>
            <a:r>
              <a:rPr lang="en-US" sz="2000" b="0" dirty="0" err="1">
                <a:solidFill>
                  <a:srgbClr val="000000"/>
                </a:solidFill>
                <a:latin typeface="Helvetica Neue"/>
              </a:rPr>
              <a:t>Hinnom</a:t>
            </a:r>
            <a:r>
              <a:rPr lang="en-US" sz="2000" b="0" dirty="0">
                <a:solidFill>
                  <a:srgbClr val="000000"/>
                </a:solidFill>
                <a:latin typeface="Helvetica Neue"/>
              </a:rPr>
              <a:t>…;</a:t>
            </a:r>
          </a:p>
          <a:p>
            <a:r>
              <a:rPr lang="en-US" sz="2000" baseline="30000" dirty="0">
                <a:solidFill>
                  <a:srgbClr val="000000"/>
                </a:solidFill>
                <a:latin typeface="Arial" panose="020B0604020202020204" pitchFamily="34" charset="0"/>
              </a:rPr>
              <a:t>6 </a:t>
            </a:r>
            <a:r>
              <a:rPr lang="en-US" sz="2000" b="0" dirty="0">
                <a:solidFill>
                  <a:srgbClr val="000000"/>
                </a:solidFill>
                <a:latin typeface="Helvetica Neue"/>
              </a:rPr>
              <a:t>Therefore, behold, the days come, </a:t>
            </a:r>
            <a:r>
              <a:rPr lang="en-US" sz="2000" b="0" dirty="0" err="1">
                <a:solidFill>
                  <a:srgbClr val="000000"/>
                </a:solidFill>
                <a:latin typeface="Helvetica Neue"/>
              </a:rPr>
              <a:t>saith</a:t>
            </a:r>
            <a:r>
              <a:rPr lang="en-US" sz="2000" b="0" dirty="0">
                <a:solidFill>
                  <a:srgbClr val="000000"/>
                </a:solidFill>
                <a:latin typeface="Helvetica Neue"/>
              </a:rPr>
              <a:t> the </a:t>
            </a:r>
            <a:r>
              <a:rPr lang="en-US" sz="2000" b="0" cap="small" dirty="0">
                <a:solidFill>
                  <a:srgbClr val="000000"/>
                </a:solidFill>
                <a:latin typeface="Helvetica Neue"/>
              </a:rPr>
              <a:t>Lord</a:t>
            </a:r>
            <a:r>
              <a:rPr lang="en-US" sz="2000" b="0" dirty="0">
                <a:solidFill>
                  <a:srgbClr val="000000"/>
                </a:solidFill>
                <a:latin typeface="Helvetica Neue"/>
              </a:rPr>
              <a:t>, that this place shall no more be called Tophet, nor The valley of the son of </a:t>
            </a:r>
            <a:r>
              <a:rPr lang="en-US" sz="2000" b="0" dirty="0" err="1">
                <a:solidFill>
                  <a:srgbClr val="000000"/>
                </a:solidFill>
                <a:latin typeface="Helvetica Neue"/>
              </a:rPr>
              <a:t>Hinnom</a:t>
            </a:r>
            <a:r>
              <a:rPr lang="en-US" sz="2000" b="0" dirty="0">
                <a:solidFill>
                  <a:srgbClr val="000000"/>
                </a:solidFill>
                <a:latin typeface="Helvetica Neue"/>
              </a:rPr>
              <a:t>, but The valley of slaughter.</a:t>
            </a:r>
          </a:p>
          <a:p>
            <a:r>
              <a:rPr lang="en-US" sz="2000" baseline="30000" dirty="0">
                <a:solidFill>
                  <a:srgbClr val="000000"/>
                </a:solidFill>
                <a:latin typeface="Arial" panose="020B0604020202020204" pitchFamily="34" charset="0"/>
              </a:rPr>
              <a:t>10 </a:t>
            </a:r>
            <a:r>
              <a:rPr lang="en-US" sz="2000" b="0" dirty="0">
                <a:solidFill>
                  <a:srgbClr val="000000"/>
                </a:solidFill>
                <a:latin typeface="Helvetica Neue"/>
              </a:rPr>
              <a:t>Then shalt thou break the bottle in the sight of the men that go with thee,</a:t>
            </a:r>
          </a:p>
          <a:p>
            <a:r>
              <a:rPr lang="en-US" sz="2000" baseline="30000" dirty="0">
                <a:solidFill>
                  <a:srgbClr val="000000"/>
                </a:solidFill>
                <a:latin typeface="Arial" panose="020B0604020202020204" pitchFamily="34" charset="0"/>
              </a:rPr>
              <a:t>11 </a:t>
            </a:r>
            <a:r>
              <a:rPr lang="en-US" sz="2000" b="0" dirty="0">
                <a:solidFill>
                  <a:srgbClr val="000000"/>
                </a:solidFill>
                <a:latin typeface="Helvetica Neue"/>
              </a:rPr>
              <a:t>And shalt say unto them, Thus </a:t>
            </a:r>
            <a:r>
              <a:rPr lang="en-US" sz="2000" b="0" dirty="0" err="1">
                <a:solidFill>
                  <a:srgbClr val="000000"/>
                </a:solidFill>
                <a:latin typeface="Helvetica Neue"/>
              </a:rPr>
              <a:t>saith</a:t>
            </a:r>
            <a:r>
              <a:rPr lang="en-US" sz="2000" b="0" dirty="0">
                <a:solidFill>
                  <a:srgbClr val="000000"/>
                </a:solidFill>
                <a:latin typeface="Helvetica Neue"/>
              </a:rPr>
              <a:t> the </a:t>
            </a:r>
            <a:r>
              <a:rPr lang="en-US" sz="2000" b="0" cap="small" dirty="0">
                <a:solidFill>
                  <a:srgbClr val="000000"/>
                </a:solidFill>
                <a:latin typeface="Helvetica Neue"/>
              </a:rPr>
              <a:t>Lord</a:t>
            </a:r>
            <a:r>
              <a:rPr lang="en-US" sz="2000" b="0" dirty="0">
                <a:solidFill>
                  <a:srgbClr val="000000"/>
                </a:solidFill>
                <a:latin typeface="Helvetica Neue"/>
              </a:rPr>
              <a:t> of hosts; Even so will I break this people and this city, as one </a:t>
            </a:r>
            <a:r>
              <a:rPr lang="en-US" sz="2000" b="0" dirty="0" err="1">
                <a:solidFill>
                  <a:srgbClr val="000000"/>
                </a:solidFill>
                <a:latin typeface="Helvetica Neue"/>
              </a:rPr>
              <a:t>breaketh</a:t>
            </a:r>
            <a:r>
              <a:rPr lang="en-US" sz="2000" b="0" dirty="0">
                <a:solidFill>
                  <a:srgbClr val="000000"/>
                </a:solidFill>
                <a:latin typeface="Helvetica Neue"/>
              </a:rPr>
              <a:t> a potter's vessel, that cannot be made whole again: and they shall bury them in Tophet, till there be no place to bury.</a:t>
            </a:r>
          </a:p>
          <a:p>
            <a:endParaRPr lang="en-US" sz="2000" dirty="0"/>
          </a:p>
        </p:txBody>
      </p:sp>
    </p:spTree>
    <p:extLst>
      <p:ext uri="{BB962C8B-B14F-4D97-AF65-F5344CB8AC3E}">
        <p14:creationId xmlns:p14="http://schemas.microsoft.com/office/powerpoint/2010/main" val="42727398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97" y="609600"/>
            <a:ext cx="3014003" cy="4296194"/>
          </a:xfrm>
          <a:prstGeom prst="rect">
            <a:avLst/>
          </a:prstGeom>
        </p:spPr>
      </p:pic>
      <p:pic>
        <p:nvPicPr>
          <p:cNvPr id="3" name="Picture 2"/>
          <p:cNvPicPr>
            <a:picLocks noChangeAspect="1"/>
          </p:cNvPicPr>
          <p:nvPr/>
        </p:nvPicPr>
        <p:blipFill>
          <a:blip r:embed="rId3"/>
          <a:stretch>
            <a:fillRect/>
          </a:stretch>
        </p:blipFill>
        <p:spPr>
          <a:xfrm>
            <a:off x="3048000" y="1021080"/>
            <a:ext cx="6308768" cy="5836920"/>
          </a:xfrm>
          <a:prstGeom prst="rect">
            <a:avLst/>
          </a:prstGeom>
        </p:spPr>
      </p:pic>
    </p:spTree>
    <p:extLst>
      <p:ext uri="{BB962C8B-B14F-4D97-AF65-F5344CB8AC3E}">
        <p14:creationId xmlns:p14="http://schemas.microsoft.com/office/powerpoint/2010/main" val="19494708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08" y="685800"/>
            <a:ext cx="9110214" cy="5957702"/>
          </a:xfrm>
          <a:prstGeom prst="rect">
            <a:avLst/>
          </a:prstGeom>
        </p:spPr>
      </p:pic>
    </p:spTree>
    <p:extLst>
      <p:ext uri="{BB962C8B-B14F-4D97-AF65-F5344CB8AC3E}">
        <p14:creationId xmlns:p14="http://schemas.microsoft.com/office/powerpoint/2010/main" val="10943164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br>
              <a:rPr lang="en-US" dirty="0"/>
            </a:br>
            <a:r>
              <a:rPr lang="en-US" dirty="0">
                <a:solidFill>
                  <a:srgbClr val="0070C0"/>
                </a:solidFill>
              </a:rPr>
              <a:t>Step 1: </a:t>
            </a:r>
            <a:r>
              <a:rPr lang="en-US" sz="3200" dirty="0">
                <a:solidFill>
                  <a:srgbClr val="0070C0"/>
                </a:solidFill>
              </a:rPr>
              <a:t>The Potter collects his material</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76400"/>
            <a:ext cx="6629400" cy="45148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80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‘Hard Things’ in Their Youth</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solidFill>
                  <a:schemeClr val="tx1"/>
                </a:solidFill>
                <a:latin typeface="Calibri"/>
                <a:ea typeface="Calibri"/>
                <a:cs typeface="Calibri"/>
              </a:rPr>
              <a:t>Joseph, Moses and Miriam</a:t>
            </a:r>
          </a:p>
          <a:p>
            <a:pPr marL="457200" indent="-457200">
              <a:buFont typeface="Arial" panose="020B0604020202020204" pitchFamily="34" charset="0"/>
              <a:buChar char="•"/>
            </a:pPr>
            <a:r>
              <a:rPr lang="en-US" dirty="0">
                <a:solidFill>
                  <a:schemeClr val="tx1"/>
                </a:solidFill>
                <a:latin typeface="Calibri"/>
                <a:ea typeface="Calibri"/>
                <a:cs typeface="Calibri"/>
              </a:rPr>
              <a:t>Joshua, Samuel, David and Daniel</a:t>
            </a:r>
          </a:p>
          <a:p>
            <a:pPr marL="457200" indent="-457200">
              <a:buFont typeface="Arial" panose="020B0604020202020204" pitchFamily="34" charset="0"/>
              <a:buChar char="•"/>
            </a:pPr>
            <a:r>
              <a:rPr lang="en-US" dirty="0">
                <a:solidFill>
                  <a:schemeClr val="tx1"/>
                </a:solidFill>
                <a:latin typeface="Calibri"/>
                <a:ea typeface="Calibri"/>
                <a:cs typeface="Calibri"/>
              </a:rPr>
              <a:t>King Josiah, Queen Esther and </a:t>
            </a:r>
          </a:p>
          <a:p>
            <a:pPr marL="457200" indent="-457200">
              <a:buFont typeface="Arial" panose="020B0604020202020204" pitchFamily="34" charset="0"/>
              <a:buChar char="•"/>
            </a:pPr>
            <a:r>
              <a:rPr lang="en-US" dirty="0">
                <a:solidFill>
                  <a:schemeClr val="tx1"/>
                </a:solidFill>
                <a:latin typeface="Calibri"/>
                <a:ea typeface="Calibri"/>
                <a:cs typeface="Calibri"/>
              </a:rPr>
              <a:t>Mary and </a:t>
            </a:r>
            <a:r>
              <a:rPr lang="en-US" dirty="0">
                <a:solidFill>
                  <a:schemeClr val="tx1"/>
                </a:solidFill>
                <a:latin typeface="Calibri"/>
              </a:rPr>
              <a:t>Our Lord and Master, himself</a:t>
            </a:r>
          </a:p>
          <a:p>
            <a:pPr marL="457200" indent="-457200">
              <a:buFont typeface="Arial" panose="020B0604020202020204" pitchFamily="34" charset="0"/>
              <a:buChar char="•"/>
            </a:pPr>
            <a:r>
              <a:rPr lang="en-US" dirty="0">
                <a:solidFill>
                  <a:schemeClr val="tx1"/>
                </a:solidFill>
                <a:latin typeface="Calibri"/>
              </a:rPr>
              <a:t>Timothy</a:t>
            </a:r>
          </a:p>
          <a:p>
            <a:r>
              <a:rPr lang="en-US" sz="2400" i="1" dirty="0">
                <a:solidFill>
                  <a:srgbClr val="C00000"/>
                </a:solidFill>
                <a:latin typeface="Helvetica Neue"/>
              </a:rPr>
              <a:t>Let no man despise thy youth; but be thou an example of the believers, in word, in conversation, in charity, in spirit, in faith, in purity.</a:t>
            </a:r>
            <a:endParaRPr lang="en-US" sz="2400" i="1" dirty="0">
              <a:solidFill>
                <a:srgbClr val="C00000"/>
              </a:solidFill>
              <a:latin typeface="Calibri"/>
            </a:endParaRPr>
          </a:p>
          <a:p>
            <a:pPr marL="457200" indent="-457200">
              <a:buFont typeface="Arial" panose="020B0604020202020204" pitchFamily="34" charset="0"/>
              <a:buChar char="•"/>
            </a:pPr>
            <a:endParaRPr lang="en-US" dirty="0">
              <a:solidFill>
                <a:schemeClr val="tx1"/>
              </a:solidFill>
              <a:latin typeface="Calibri"/>
              <a:ea typeface="Calibri"/>
              <a:cs typeface="Calibri"/>
            </a:endParaRPr>
          </a:p>
          <a:p>
            <a:pPr marL="457200" indent="-457200">
              <a:buFont typeface="Arial" panose="020B0604020202020204" pitchFamily="34" charset="0"/>
              <a:buChar char="•"/>
            </a:pPr>
            <a:endParaRPr lang="en-US" dirty="0">
              <a:solidFill>
                <a:schemeClr val="tx1"/>
              </a:solidFill>
              <a:latin typeface="Calibri"/>
              <a:ea typeface="Calibri"/>
              <a:cs typeface="Calibri"/>
            </a:endParaRPr>
          </a:p>
          <a:p>
            <a:pPr marL="457200"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298526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br>
              <a:rPr lang="en-US" dirty="0"/>
            </a:br>
            <a:r>
              <a:rPr lang="en-US" dirty="0">
                <a:solidFill>
                  <a:srgbClr val="0070C0"/>
                </a:solidFill>
              </a:rPr>
              <a:t>Step 2: Softening of the Clay</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14500"/>
            <a:ext cx="7645400" cy="430053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2526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br>
              <a:rPr lang="en-US" sz="3200" dirty="0"/>
            </a:br>
            <a:r>
              <a:rPr lang="en-US" sz="3200" dirty="0">
                <a:solidFill>
                  <a:srgbClr val="0070C0"/>
                </a:solidFill>
              </a:rPr>
              <a:t>Step 3: Applying the Clay Mixture to the 	     Potter’s Wheel</a:t>
            </a:r>
            <a:br>
              <a:rPr lang="en-US" sz="3200" dirty="0"/>
            </a:br>
            <a:endParaRPr lang="en-US" sz="3200" dirty="0"/>
          </a:p>
        </p:txBody>
      </p:sp>
      <p:sp>
        <p:nvSpPr>
          <p:cNvPr id="3" name="Content Placeholder 2"/>
          <p:cNvSpPr>
            <a:spLocks noGrp="1"/>
          </p:cNvSpPr>
          <p:nvPr>
            <p:ph idx="1"/>
          </p:nvPr>
        </p:nvSpPr>
        <p:spPr/>
        <p:txBody>
          <a:bodyPr/>
          <a:lstStyle/>
          <a:p>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93273"/>
            <a:ext cx="7162800" cy="4781169"/>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2699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4675"/>
            <a:ext cx="8763000" cy="720725"/>
          </a:xfrm>
        </p:spPr>
        <p:txBody>
          <a:bodyPr/>
          <a:lstStyle/>
          <a:p>
            <a:pPr lvl="0"/>
            <a:br>
              <a:rPr lang="en-US" dirty="0"/>
            </a:br>
            <a:r>
              <a:rPr lang="en-US" sz="3200" dirty="0">
                <a:solidFill>
                  <a:srgbClr val="0070C0"/>
                </a:solidFill>
              </a:rPr>
              <a:t>Step 4: Working the Clay on the Wheels	</a:t>
            </a:r>
            <a:br>
              <a:rPr lang="en-US" dirty="0">
                <a:solidFill>
                  <a:srgbClr val="0070C0"/>
                </a:solidFill>
              </a:rPr>
            </a:br>
            <a:endParaRPr lang="en-US" dirty="0">
              <a:solidFill>
                <a:srgbClr val="0070C0"/>
              </a:solidFill>
            </a:endParaRPr>
          </a:p>
        </p:txBody>
      </p:sp>
      <p:pic>
        <p:nvPicPr>
          <p:cNvPr id="4" name="Content Placeholder 3"/>
          <p:cNvPicPr>
            <a:picLocks noGrp="1" noChangeAspect="1"/>
          </p:cNvPicPr>
          <p:nvPr>
            <p:ph idx="1"/>
          </p:nvPr>
        </p:nvPicPr>
        <p:blipFill>
          <a:blip r:embed="rId2"/>
          <a:stretch>
            <a:fillRect/>
          </a:stretch>
        </p:blipFill>
        <p:spPr>
          <a:xfrm>
            <a:off x="762000" y="1298917"/>
            <a:ext cx="7713560" cy="5152716"/>
          </a:xfrm>
          <a:prstGeom prst="rect">
            <a:avLst/>
          </a:prstGeom>
        </p:spPr>
      </p:pic>
    </p:spTree>
    <p:extLst>
      <p:ext uri="{BB962C8B-B14F-4D97-AF65-F5344CB8AC3E}">
        <p14:creationId xmlns:p14="http://schemas.microsoft.com/office/powerpoint/2010/main" val="3200363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291" y="457200"/>
            <a:ext cx="7874000" cy="957263"/>
          </a:xfrm>
        </p:spPr>
        <p:txBody>
          <a:bodyPr/>
          <a:lstStyle/>
          <a:p>
            <a:r>
              <a:rPr lang="en-US" dirty="0">
                <a:solidFill>
                  <a:srgbClr val="0070C0"/>
                </a:solidFill>
              </a:rPr>
              <a:t>Step 5: Shaping the Clay</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257300"/>
            <a:ext cx="7239000" cy="54292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8012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74675"/>
            <a:ext cx="8080375" cy="720725"/>
          </a:xfrm>
        </p:spPr>
        <p:txBody>
          <a:bodyPr/>
          <a:lstStyle/>
          <a:p>
            <a:pPr lvl="0"/>
            <a:br>
              <a:rPr lang="en-US" sz="3200" dirty="0"/>
            </a:br>
            <a:r>
              <a:rPr lang="en-US" sz="3200" dirty="0">
                <a:solidFill>
                  <a:srgbClr val="0070C0"/>
                </a:solidFill>
              </a:rPr>
              <a:t>Step 6: Reshaping into the Final Form</a:t>
            </a:r>
            <a:br>
              <a:rPr lang="en-US" sz="3200" dirty="0">
                <a:solidFill>
                  <a:srgbClr val="0070C0"/>
                </a:solidFill>
              </a:rPr>
            </a:br>
            <a:endParaRPr lang="en-US" sz="3200" dirty="0">
              <a:solidFill>
                <a:srgbClr val="0070C0"/>
              </a:solidFill>
            </a:endParaRPr>
          </a:p>
        </p:txBody>
      </p:sp>
      <p:pic>
        <p:nvPicPr>
          <p:cNvPr id="4" name="Content Placeholder 3"/>
          <p:cNvPicPr>
            <a:picLocks noGrp="1" noChangeAspect="1"/>
          </p:cNvPicPr>
          <p:nvPr>
            <p:ph idx="1"/>
          </p:nvPr>
        </p:nvPicPr>
        <p:blipFill>
          <a:blip r:embed="rId2"/>
          <a:stretch>
            <a:fillRect/>
          </a:stretch>
        </p:blipFill>
        <p:spPr>
          <a:xfrm>
            <a:off x="1005840" y="1295400"/>
            <a:ext cx="7315200" cy="5469457"/>
          </a:xfrm>
          <a:prstGeom prst="rect">
            <a:avLst/>
          </a:prstGeom>
        </p:spPr>
      </p:pic>
    </p:spTree>
    <p:extLst>
      <p:ext uri="{BB962C8B-B14F-4D97-AF65-F5344CB8AC3E}">
        <p14:creationId xmlns:p14="http://schemas.microsoft.com/office/powerpoint/2010/main" val="32963662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455" y="762000"/>
            <a:ext cx="7874000" cy="957263"/>
          </a:xfrm>
        </p:spPr>
        <p:txBody>
          <a:bodyPr/>
          <a:lstStyle/>
          <a:p>
            <a:pPr lvl="0"/>
            <a:r>
              <a:rPr lang="en-US" sz="3200" dirty="0">
                <a:solidFill>
                  <a:srgbClr val="0070C0"/>
                </a:solidFill>
              </a:rPr>
              <a:t>Step 7: The Firing of the Clay Vessels</a:t>
            </a:r>
            <a:br>
              <a:rPr lang="en-US" sz="3200" dirty="0"/>
            </a:br>
            <a:r>
              <a:rPr lang="en-US" sz="3200" dirty="0"/>
              <a:t>					</a:t>
            </a:r>
            <a:r>
              <a:rPr lang="en-US" sz="2800" dirty="0"/>
              <a:t>1 Pet 4:12-13</a:t>
            </a:r>
            <a:br>
              <a:rPr lang="en-US" sz="3200" dirty="0"/>
            </a:br>
            <a:endParaRPr lang="en-US" sz="3200"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495" y="1600200"/>
            <a:ext cx="6946323" cy="46106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6549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Divine Potter</a:t>
            </a:r>
          </a:p>
        </p:txBody>
      </p:sp>
      <p:sp>
        <p:nvSpPr>
          <p:cNvPr id="3" name="Content Placeholder 2"/>
          <p:cNvSpPr>
            <a:spLocks noGrp="1"/>
          </p:cNvSpPr>
          <p:nvPr>
            <p:ph idx="1"/>
          </p:nvPr>
        </p:nvSpPr>
        <p:spPr/>
        <p:txBody>
          <a:bodyPr/>
          <a:lstStyle/>
          <a:p>
            <a:r>
              <a:rPr lang="en-US" sz="2400" b="0" i="1" dirty="0">
                <a:solidFill>
                  <a:srgbClr val="C00000"/>
                </a:solidFill>
              </a:rPr>
              <a:t>But now, O </a:t>
            </a:r>
            <a:r>
              <a:rPr lang="en-US" sz="2400" b="0" i="1" cap="small" dirty="0">
                <a:solidFill>
                  <a:srgbClr val="C00000"/>
                </a:solidFill>
              </a:rPr>
              <a:t>Lord</a:t>
            </a:r>
            <a:r>
              <a:rPr lang="en-US" sz="2400" b="0" i="1" dirty="0">
                <a:solidFill>
                  <a:srgbClr val="C00000"/>
                </a:solidFill>
              </a:rPr>
              <a:t>, thou art our father; we are the clay, and thou our potter; and we all are the work of thy hand. </a:t>
            </a:r>
            <a:r>
              <a:rPr lang="en-US" sz="2000" dirty="0">
                <a:solidFill>
                  <a:schemeClr val="tx1">
                    <a:lumMod val="85000"/>
                    <a:lumOff val="15000"/>
                  </a:schemeClr>
                </a:solidFill>
              </a:rPr>
              <a:t>Isaiah 64:8</a:t>
            </a:r>
          </a:p>
          <a:p>
            <a:endParaRPr lang="en-US" sz="2000" dirty="0">
              <a:solidFill>
                <a:schemeClr val="tx1">
                  <a:lumMod val="85000"/>
                  <a:lumOff val="15000"/>
                </a:schemeClr>
              </a:solidFill>
            </a:endParaRPr>
          </a:p>
          <a:p>
            <a:r>
              <a:rPr lang="en-US" sz="2000" b="0" i="1" dirty="0">
                <a:solidFill>
                  <a:srgbClr val="C00000"/>
                </a:solidFill>
              </a:rPr>
              <a:t>Nay but, O man, who art thou that </a:t>
            </a:r>
            <a:r>
              <a:rPr lang="en-US" sz="2000" b="0" i="1" dirty="0" err="1">
                <a:solidFill>
                  <a:srgbClr val="C00000"/>
                </a:solidFill>
              </a:rPr>
              <a:t>repliest</a:t>
            </a:r>
            <a:r>
              <a:rPr lang="en-US" sz="2000" b="0" i="1" dirty="0">
                <a:solidFill>
                  <a:srgbClr val="C00000"/>
                </a:solidFill>
              </a:rPr>
              <a:t> against God? Shall the thing formed say to him that formed it, Why hast thou made me thus?</a:t>
            </a:r>
            <a:endParaRPr lang="en-US" sz="2000" b="0" dirty="0">
              <a:solidFill>
                <a:srgbClr val="C00000"/>
              </a:solidFill>
            </a:endParaRPr>
          </a:p>
          <a:p>
            <a:r>
              <a:rPr lang="en-US" sz="2000" b="0" i="1" dirty="0">
                <a:solidFill>
                  <a:srgbClr val="C00000"/>
                </a:solidFill>
              </a:rPr>
              <a:t>Hath not the potter power over the clay, of the same lump to make one vessel unto </a:t>
            </a:r>
            <a:r>
              <a:rPr lang="en-US" sz="2000" b="0" i="1" dirty="0" err="1">
                <a:solidFill>
                  <a:srgbClr val="C00000"/>
                </a:solidFill>
              </a:rPr>
              <a:t>honour</a:t>
            </a:r>
            <a:r>
              <a:rPr lang="en-US" sz="2000" b="0" i="1" dirty="0">
                <a:solidFill>
                  <a:srgbClr val="C00000"/>
                </a:solidFill>
              </a:rPr>
              <a:t>, and another unto </a:t>
            </a:r>
            <a:r>
              <a:rPr lang="en-US" sz="2000" b="0" i="1" dirty="0" err="1">
                <a:solidFill>
                  <a:srgbClr val="C00000"/>
                </a:solidFill>
              </a:rPr>
              <a:t>dishonour</a:t>
            </a:r>
            <a:r>
              <a:rPr lang="en-US" sz="2000" b="0" i="1" dirty="0">
                <a:solidFill>
                  <a:srgbClr val="C00000"/>
                </a:solidFill>
              </a:rPr>
              <a:t>?</a:t>
            </a:r>
            <a:endParaRPr lang="en-US" sz="2000" b="0" dirty="0">
              <a:solidFill>
                <a:srgbClr val="C00000"/>
              </a:solidFill>
            </a:endParaRPr>
          </a:p>
          <a:p>
            <a:r>
              <a:rPr lang="en-US" sz="2000" b="0" i="1" dirty="0">
                <a:solidFill>
                  <a:srgbClr val="C00000"/>
                </a:solidFill>
              </a:rPr>
              <a:t>What if God, willing to </a:t>
            </a:r>
            <a:r>
              <a:rPr lang="en-US" sz="2000" b="0" i="1" dirty="0" err="1">
                <a:solidFill>
                  <a:srgbClr val="C00000"/>
                </a:solidFill>
              </a:rPr>
              <a:t>shew</a:t>
            </a:r>
            <a:r>
              <a:rPr lang="en-US" sz="2000" b="0" i="1" dirty="0">
                <a:solidFill>
                  <a:srgbClr val="C00000"/>
                </a:solidFill>
              </a:rPr>
              <a:t> his wrath, and to make his power known, endured with much longsuffering the vessels of wrath fitted to destruction.  </a:t>
            </a:r>
            <a:r>
              <a:rPr lang="en-US" sz="1800" dirty="0">
                <a:solidFill>
                  <a:schemeClr val="tx1">
                    <a:lumMod val="85000"/>
                    <a:lumOff val="15000"/>
                  </a:schemeClr>
                </a:solidFill>
              </a:rPr>
              <a:t>Romans 9:20-22</a:t>
            </a:r>
            <a:endParaRPr lang="en-US" sz="1800" dirty="0">
              <a:solidFill>
                <a:srgbClr val="C00000"/>
              </a:solidFill>
            </a:endParaRPr>
          </a:p>
          <a:p>
            <a:endParaRPr lang="en-US" dirty="0"/>
          </a:p>
        </p:txBody>
      </p:sp>
    </p:spTree>
    <p:extLst>
      <p:ext uri="{BB962C8B-B14F-4D97-AF65-F5344CB8AC3E}">
        <p14:creationId xmlns:p14="http://schemas.microsoft.com/office/powerpoint/2010/main" val="31161528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br>
              <a:rPr lang="en-US" sz="3200" dirty="0"/>
            </a:br>
            <a:r>
              <a:rPr lang="en-US" sz="3200" dirty="0">
                <a:solidFill>
                  <a:srgbClr val="0070C0"/>
                </a:solidFill>
              </a:rPr>
              <a:t>Step 8: Sealing and Curing into the 	   	     Vessel’s Final Beauty</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1194630" y="1623302"/>
            <a:ext cx="7012176" cy="5234698"/>
          </a:xfrm>
          <a:prstGeom prst="rect">
            <a:avLst/>
          </a:prstGeom>
        </p:spPr>
      </p:pic>
    </p:spTree>
    <p:extLst>
      <p:ext uri="{BB962C8B-B14F-4D97-AF65-F5344CB8AC3E}">
        <p14:creationId xmlns:p14="http://schemas.microsoft.com/office/powerpoint/2010/main" val="10297871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5201" y="903288"/>
            <a:ext cx="5575300" cy="1992312"/>
          </a:xfrm>
        </p:spPr>
        <p:txBody>
          <a:bodyPr/>
          <a:lstStyle/>
          <a:p>
            <a:pPr algn="ctr"/>
            <a:r>
              <a:rPr lang="en-US" dirty="0"/>
              <a:t>Jeremiah – </a:t>
            </a:r>
            <a:r>
              <a:rPr lang="en-US" sz="4000" dirty="0"/>
              <a:t>the Prophet and Man of God</a:t>
            </a:r>
          </a:p>
        </p:txBody>
      </p:sp>
      <p:sp>
        <p:nvSpPr>
          <p:cNvPr id="3" name="Subtitle 2"/>
          <p:cNvSpPr>
            <a:spLocks noGrp="1"/>
          </p:cNvSpPr>
          <p:nvPr>
            <p:ph type="subTitle" idx="1"/>
          </p:nvPr>
        </p:nvSpPr>
        <p:spPr>
          <a:xfrm>
            <a:off x="609600" y="3200400"/>
            <a:ext cx="6477000" cy="1219200"/>
          </a:xfrm>
        </p:spPr>
        <p:txBody>
          <a:bodyPr/>
          <a:lstStyle/>
          <a:p>
            <a:pPr algn="ctr"/>
            <a:r>
              <a:rPr lang="en-US" sz="3200" b="1" dirty="0">
                <a:solidFill>
                  <a:schemeClr val="tx1"/>
                </a:solidFill>
              </a:rPr>
              <a:t>	The Rechabites – </a:t>
            </a:r>
            <a:r>
              <a:rPr lang="en-US" sz="2800" b="1" dirty="0">
                <a:solidFill>
                  <a:schemeClr val="tx1"/>
                </a:solidFill>
              </a:rPr>
              <a:t>Chapter 35</a:t>
            </a:r>
            <a:endParaRPr lang="en-US" sz="3200" b="1" dirty="0">
              <a:solidFill>
                <a:schemeClr val="tx1"/>
              </a:solidFill>
            </a:endParaRPr>
          </a:p>
          <a:p>
            <a:pPr algn="ctr"/>
            <a:endParaRPr lang="en-US" sz="3200" b="1" dirty="0">
              <a:solidFill>
                <a:schemeClr val="tx1"/>
              </a:solidFill>
            </a:endParaRPr>
          </a:p>
        </p:txBody>
      </p:sp>
    </p:spTree>
    <p:extLst>
      <p:ext uri="{BB962C8B-B14F-4D97-AF65-F5344CB8AC3E}">
        <p14:creationId xmlns:p14="http://schemas.microsoft.com/office/powerpoint/2010/main" val="28041216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533400" y="533400"/>
            <a:ext cx="8229600" cy="914400"/>
          </a:xfrm>
        </p:spPr>
        <p:txBody>
          <a:bodyPr>
            <a:noAutofit/>
          </a:bodyPr>
          <a:lstStyle/>
          <a:p>
            <a:r>
              <a:rPr lang="en-US" sz="4800" b="1" dirty="0">
                <a:solidFill>
                  <a:srgbClr val="663300"/>
                </a:solidFill>
              </a:rPr>
              <a:t>Jeremiah 35:1-2</a:t>
            </a:r>
            <a:endParaRPr lang="en-US" sz="4800" b="1" dirty="0">
              <a:solidFill>
                <a:srgbClr val="663300"/>
              </a:solidFill>
              <a:latin typeface="Comic Sans MS" pitchFamily="66" charset="0"/>
            </a:endParaRPr>
          </a:p>
        </p:txBody>
      </p:sp>
      <p:sp>
        <p:nvSpPr>
          <p:cNvPr id="4099" name="Rectangle 3"/>
          <p:cNvSpPr>
            <a:spLocks noGrp="1" noChangeArrowheads="1"/>
          </p:cNvSpPr>
          <p:nvPr>
            <p:ph type="body" idx="1"/>
          </p:nvPr>
        </p:nvSpPr>
        <p:spPr>
          <a:xfrm>
            <a:off x="1143000" y="1447800"/>
            <a:ext cx="6934200" cy="4419600"/>
          </a:xfrm>
        </p:spPr>
        <p:txBody>
          <a:bodyPr>
            <a:normAutofit/>
          </a:bodyPr>
          <a:lstStyle/>
          <a:p>
            <a:pPr marL="0" indent="231775">
              <a:buNone/>
            </a:pPr>
            <a:r>
              <a:rPr lang="en-US" dirty="0"/>
              <a:t>1  The word which came to Jeremiah from the LORD in the days of Jehoiakim the son of Josiah, king of Judah, saying,</a:t>
            </a:r>
          </a:p>
          <a:p>
            <a:pPr marL="0" indent="231775">
              <a:buNone/>
            </a:pPr>
            <a:r>
              <a:rPr lang="en-US" dirty="0"/>
              <a:t>2  "Go to the </a:t>
            </a:r>
            <a:r>
              <a:rPr lang="en-US" b="1" dirty="0">
                <a:solidFill>
                  <a:srgbClr val="0000CC"/>
                </a:solidFill>
              </a:rPr>
              <a:t>house of the Rechabites</a:t>
            </a:r>
            <a:r>
              <a:rPr lang="en-US" dirty="0"/>
              <a:t>, speak to them, and </a:t>
            </a:r>
            <a:r>
              <a:rPr lang="en-US" b="1" dirty="0">
                <a:solidFill>
                  <a:srgbClr val="0000CC"/>
                </a:solidFill>
              </a:rPr>
              <a:t>bring them into the house of the LORD</a:t>
            </a:r>
            <a:r>
              <a:rPr lang="en-US" dirty="0"/>
              <a:t>, into one of the chambers, and </a:t>
            </a:r>
            <a:r>
              <a:rPr lang="en-US" b="1" dirty="0">
                <a:solidFill>
                  <a:srgbClr val="0000CC"/>
                </a:solidFill>
              </a:rPr>
              <a:t>give them wine to drink</a:t>
            </a:r>
            <a:r>
              <a:rPr lang="en-US" dirty="0"/>
              <a:t>."</a:t>
            </a:r>
          </a:p>
        </p:txBody>
      </p:sp>
      <p:sp>
        <p:nvSpPr>
          <p:cNvPr id="4100" name="Text Box 5"/>
          <p:cNvSpPr txBox="1">
            <a:spLocks noChangeArrowheads="1"/>
          </p:cNvSpPr>
          <p:nvPr/>
        </p:nvSpPr>
        <p:spPr bwMode="auto">
          <a:xfrm>
            <a:off x="1066800" y="5257800"/>
            <a:ext cx="6934200" cy="523220"/>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800" b="1" i="0" u="none" strike="noStrike" kern="0" cap="none" spc="0" normalizeH="0" baseline="0" noProof="0" dirty="0">
                <a:ln>
                  <a:noFill/>
                </a:ln>
                <a:solidFill>
                  <a:srgbClr val="00B050"/>
                </a:solidFill>
                <a:effectLst/>
                <a:uLnTx/>
                <a:uFillTx/>
                <a:latin typeface="Comic Sans MS" pitchFamily="66" charset="0"/>
              </a:rPr>
              <a:t>The test of </a:t>
            </a:r>
            <a:r>
              <a:rPr kumimoji="0" lang="en-US" sz="2800" b="1" i="0" u="none" strike="noStrike" kern="0" cap="none" spc="0" normalizeH="0" baseline="0" noProof="0" dirty="0" err="1">
                <a:ln>
                  <a:noFill/>
                </a:ln>
                <a:solidFill>
                  <a:srgbClr val="00B050"/>
                </a:solidFill>
                <a:effectLst/>
                <a:uLnTx/>
                <a:uFillTx/>
                <a:latin typeface="Comic Sans MS" pitchFamily="66" charset="0"/>
              </a:rPr>
              <a:t>Rechab’s</a:t>
            </a:r>
            <a:r>
              <a:rPr kumimoji="0" lang="en-US" sz="2800" b="1" i="0" u="none" strike="noStrike" kern="0" cap="none" spc="0" normalizeH="0" baseline="0" noProof="0" dirty="0">
                <a:ln>
                  <a:noFill/>
                </a:ln>
                <a:solidFill>
                  <a:srgbClr val="00B050"/>
                </a:solidFill>
                <a:effectLst/>
                <a:uLnTx/>
                <a:uFillTx/>
                <a:latin typeface="Comic Sans MS" pitchFamily="66" charset="0"/>
              </a:rPr>
              <a:t> family</a:t>
            </a:r>
          </a:p>
        </p:txBody>
      </p:sp>
    </p:spTree>
    <p:extLst>
      <p:ext uri="{BB962C8B-B14F-4D97-AF65-F5344CB8AC3E}">
        <p14:creationId xmlns:p14="http://schemas.microsoft.com/office/powerpoint/2010/main" val="39725354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theme1.xml><?xml version="1.0" encoding="utf-8"?>
<a:theme xmlns:a="http://schemas.openxmlformats.org/drawingml/2006/main" name="DuPont Template">
  <a:themeElements>
    <a:clrScheme name="">
      <a:dk1>
        <a:srgbClr val="000000"/>
      </a:dk1>
      <a:lt1>
        <a:srgbClr val="FFFFFF"/>
      </a:lt1>
      <a:dk2>
        <a:srgbClr val="3E3866"/>
      </a:dk2>
      <a:lt2>
        <a:srgbClr val="7B7A7A"/>
      </a:lt2>
      <a:accent1>
        <a:srgbClr val="8C9CC3"/>
      </a:accent1>
      <a:accent2>
        <a:srgbClr val="C8D4E8"/>
      </a:accent2>
      <a:accent3>
        <a:srgbClr val="FFFFFF"/>
      </a:accent3>
      <a:accent4>
        <a:srgbClr val="000000"/>
      </a:accent4>
      <a:accent5>
        <a:srgbClr val="C5CBDE"/>
      </a:accent5>
      <a:accent6>
        <a:srgbClr val="B5C0D2"/>
      </a:accent6>
      <a:hlink>
        <a:srgbClr val="BA313B"/>
      </a:hlink>
      <a:folHlink>
        <a:srgbClr val="6F2116"/>
      </a:folHlink>
    </a:clrScheme>
    <a:fontScheme name="DuPont Corporate 2005 w_o logos.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Pont Corporate 2005 w_o logos.p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Pont Corporate 2005 w_o logos.p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Pont Corporate 2005 w_o logos.p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Pont Corporate 2005 w_o logos.p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Pont Corporate 2005 w_o logos.p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Pont Corporate 2005 w_o logos.p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Pont Corporate 2005 w_o logos.p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Pont Corporate 2005 w_o logos.p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Pont Corporate 2005 w_o logos.p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Pont Corporate 2005 w_o logos.p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Pont Corporate 2005 w_o logos.p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Pont Corporate 2005 w_o logos.p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uPont Corporate 2005 w_o logos.pot 13">
        <a:dk1>
          <a:srgbClr val="000000"/>
        </a:dk1>
        <a:lt1>
          <a:srgbClr val="FFFFFF"/>
        </a:lt1>
        <a:dk2>
          <a:srgbClr val="000000"/>
        </a:dk2>
        <a:lt2>
          <a:srgbClr val="808080"/>
        </a:lt2>
        <a:accent1>
          <a:srgbClr val="8C9CC3"/>
        </a:accent1>
        <a:accent2>
          <a:srgbClr val="333399"/>
        </a:accent2>
        <a:accent3>
          <a:srgbClr val="FFFFFF"/>
        </a:accent3>
        <a:accent4>
          <a:srgbClr val="000000"/>
        </a:accent4>
        <a:accent5>
          <a:srgbClr val="C5CBDE"/>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Pont Corporate 2005 w_o logos.pot 14">
        <a:dk1>
          <a:srgbClr val="000000"/>
        </a:dk1>
        <a:lt1>
          <a:srgbClr val="FFFFFF"/>
        </a:lt1>
        <a:dk2>
          <a:srgbClr val="000000"/>
        </a:dk2>
        <a:lt2>
          <a:srgbClr val="7B7A7A"/>
        </a:lt2>
        <a:accent1>
          <a:srgbClr val="8C9CC3"/>
        </a:accent1>
        <a:accent2>
          <a:srgbClr val="C4CADD"/>
        </a:accent2>
        <a:accent3>
          <a:srgbClr val="FFFFFF"/>
        </a:accent3>
        <a:accent4>
          <a:srgbClr val="000000"/>
        </a:accent4>
        <a:accent5>
          <a:srgbClr val="C5CBDE"/>
        </a:accent5>
        <a:accent6>
          <a:srgbClr val="B1B7C8"/>
        </a:accent6>
        <a:hlink>
          <a:srgbClr val="BA313B"/>
        </a:hlink>
        <a:folHlink>
          <a:srgbClr val="6F2116"/>
        </a:folHlink>
      </a:clrScheme>
      <a:clrMap bg1="lt1" tx1="dk1" bg2="lt2" tx2="dk2" accent1="accent1" accent2="accent2" accent3="accent3" accent4="accent4" accent5="accent5" accent6="accent6" hlink="hlink" folHlink="folHlink"/>
    </a:extraClrScheme>
    <a:extraClrScheme>
      <a:clrScheme name="DuPont Corporate 2005 w_o logos.pot 15">
        <a:dk1>
          <a:srgbClr val="000000"/>
        </a:dk1>
        <a:lt1>
          <a:srgbClr val="FFFFFF"/>
        </a:lt1>
        <a:dk2>
          <a:srgbClr val="3E3866"/>
        </a:dk2>
        <a:lt2>
          <a:srgbClr val="7B7A7A"/>
        </a:lt2>
        <a:accent1>
          <a:srgbClr val="8C9CC3"/>
        </a:accent1>
        <a:accent2>
          <a:srgbClr val="C4CADD"/>
        </a:accent2>
        <a:accent3>
          <a:srgbClr val="FFFFFF"/>
        </a:accent3>
        <a:accent4>
          <a:srgbClr val="000000"/>
        </a:accent4>
        <a:accent5>
          <a:srgbClr val="C5CBDE"/>
        </a:accent5>
        <a:accent6>
          <a:srgbClr val="B1B7C8"/>
        </a:accent6>
        <a:hlink>
          <a:srgbClr val="BA313B"/>
        </a:hlink>
        <a:folHlink>
          <a:srgbClr val="6F2116"/>
        </a:folHlink>
      </a:clrScheme>
      <a:clrMap bg1="lt1" tx1="dk1" bg2="lt2" tx2="dk2" accent1="accent1" accent2="accent2" accent3="accent3" accent4="accent4" accent5="accent5" accent6="accent6" hlink="hlink" folHlink="folHlink"/>
    </a:extraClrScheme>
    <a:extraClrScheme>
      <a:clrScheme name="DuPont Corporate 2005 w_o logos.pot 16">
        <a:dk1>
          <a:srgbClr val="000000"/>
        </a:dk1>
        <a:lt1>
          <a:srgbClr val="FFFFFF"/>
        </a:lt1>
        <a:dk2>
          <a:srgbClr val="3E3866"/>
        </a:dk2>
        <a:lt2>
          <a:srgbClr val="7B7A7A"/>
        </a:lt2>
        <a:accent1>
          <a:srgbClr val="67909A"/>
        </a:accent1>
        <a:accent2>
          <a:srgbClr val="C4CADD"/>
        </a:accent2>
        <a:accent3>
          <a:srgbClr val="FFFFFF"/>
        </a:accent3>
        <a:accent4>
          <a:srgbClr val="000000"/>
        </a:accent4>
        <a:accent5>
          <a:srgbClr val="B8C6CA"/>
        </a:accent5>
        <a:accent6>
          <a:srgbClr val="B1B7C8"/>
        </a:accent6>
        <a:hlink>
          <a:srgbClr val="BA313B"/>
        </a:hlink>
        <a:folHlink>
          <a:srgbClr val="6F211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JNT Template">
  <a:themeElements>
    <a:clrScheme name="">
      <a:dk1>
        <a:srgbClr val="000000"/>
      </a:dk1>
      <a:lt1>
        <a:srgbClr val="FFFFFF"/>
      </a:lt1>
      <a:dk2>
        <a:srgbClr val="32301D"/>
      </a:dk2>
      <a:lt2>
        <a:srgbClr val="7B7A7A"/>
      </a:lt2>
      <a:accent1>
        <a:srgbClr val="949B93"/>
      </a:accent1>
      <a:accent2>
        <a:srgbClr val="CBC6BC"/>
      </a:accent2>
      <a:accent3>
        <a:srgbClr val="FFFFFF"/>
      </a:accent3>
      <a:accent4>
        <a:srgbClr val="000000"/>
      </a:accent4>
      <a:accent5>
        <a:srgbClr val="C8CBC8"/>
      </a:accent5>
      <a:accent6>
        <a:srgbClr val="B8B3AA"/>
      </a:accent6>
      <a:hlink>
        <a:srgbClr val="BA313B"/>
      </a:hlink>
      <a:folHlink>
        <a:srgbClr val="6F2116"/>
      </a:folHlink>
    </a:clrScheme>
    <a:fontScheme name="J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J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JNT Template 13">
        <a:dk1>
          <a:srgbClr val="000000"/>
        </a:dk1>
        <a:lt1>
          <a:srgbClr val="FFFFFF"/>
        </a:lt1>
        <a:dk2>
          <a:srgbClr val="000000"/>
        </a:dk2>
        <a:lt2>
          <a:srgbClr val="808080"/>
        </a:lt2>
        <a:accent1>
          <a:srgbClr val="8C9CC3"/>
        </a:accent1>
        <a:accent2>
          <a:srgbClr val="333399"/>
        </a:accent2>
        <a:accent3>
          <a:srgbClr val="FFFFFF"/>
        </a:accent3>
        <a:accent4>
          <a:srgbClr val="000000"/>
        </a:accent4>
        <a:accent5>
          <a:srgbClr val="C5CBDE"/>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NT Template 14">
        <a:dk1>
          <a:srgbClr val="000000"/>
        </a:dk1>
        <a:lt1>
          <a:srgbClr val="FFFFFF"/>
        </a:lt1>
        <a:dk2>
          <a:srgbClr val="000000"/>
        </a:dk2>
        <a:lt2>
          <a:srgbClr val="7B7A7A"/>
        </a:lt2>
        <a:accent1>
          <a:srgbClr val="8C9CC3"/>
        </a:accent1>
        <a:accent2>
          <a:srgbClr val="C4CADD"/>
        </a:accent2>
        <a:accent3>
          <a:srgbClr val="FFFFFF"/>
        </a:accent3>
        <a:accent4>
          <a:srgbClr val="000000"/>
        </a:accent4>
        <a:accent5>
          <a:srgbClr val="C5CBDE"/>
        </a:accent5>
        <a:accent6>
          <a:srgbClr val="B1B7C8"/>
        </a:accent6>
        <a:hlink>
          <a:srgbClr val="BA313B"/>
        </a:hlink>
        <a:folHlink>
          <a:srgbClr val="6F2116"/>
        </a:folHlink>
      </a:clrScheme>
      <a:clrMap bg1="lt1" tx1="dk1" bg2="lt2" tx2="dk2" accent1="accent1" accent2="accent2" accent3="accent3" accent4="accent4" accent5="accent5" accent6="accent6" hlink="hlink" folHlink="folHlink"/>
    </a:extraClrScheme>
    <a:extraClrScheme>
      <a:clrScheme name="JNT Template 15">
        <a:dk1>
          <a:srgbClr val="000000"/>
        </a:dk1>
        <a:lt1>
          <a:srgbClr val="FFFFFF"/>
        </a:lt1>
        <a:dk2>
          <a:srgbClr val="3E3866"/>
        </a:dk2>
        <a:lt2>
          <a:srgbClr val="7B7A7A"/>
        </a:lt2>
        <a:accent1>
          <a:srgbClr val="8C9CC3"/>
        </a:accent1>
        <a:accent2>
          <a:srgbClr val="C4CADD"/>
        </a:accent2>
        <a:accent3>
          <a:srgbClr val="FFFFFF"/>
        </a:accent3>
        <a:accent4>
          <a:srgbClr val="000000"/>
        </a:accent4>
        <a:accent5>
          <a:srgbClr val="C5CBDE"/>
        </a:accent5>
        <a:accent6>
          <a:srgbClr val="B1B7C8"/>
        </a:accent6>
        <a:hlink>
          <a:srgbClr val="BA313B"/>
        </a:hlink>
        <a:folHlink>
          <a:srgbClr val="6F2116"/>
        </a:folHlink>
      </a:clrScheme>
      <a:clrMap bg1="lt1" tx1="dk1" bg2="lt2" tx2="dk2" accent1="accent1" accent2="accent2" accent3="accent3" accent4="accent4" accent5="accent5" accent6="accent6" hlink="hlink" folHlink="folHlink"/>
    </a:extraClrScheme>
    <a:extraClrScheme>
      <a:clrScheme name="JNT Template 16">
        <a:dk1>
          <a:srgbClr val="000000"/>
        </a:dk1>
        <a:lt1>
          <a:srgbClr val="FFFFFF"/>
        </a:lt1>
        <a:dk2>
          <a:srgbClr val="3E3866"/>
        </a:dk2>
        <a:lt2>
          <a:srgbClr val="7B7A7A"/>
        </a:lt2>
        <a:accent1>
          <a:srgbClr val="67909A"/>
        </a:accent1>
        <a:accent2>
          <a:srgbClr val="C4CADD"/>
        </a:accent2>
        <a:accent3>
          <a:srgbClr val="FFFFFF"/>
        </a:accent3>
        <a:accent4>
          <a:srgbClr val="000000"/>
        </a:accent4>
        <a:accent5>
          <a:srgbClr val="B8C6CA"/>
        </a:accent5>
        <a:accent6>
          <a:srgbClr val="B1B7C8"/>
        </a:accent6>
        <a:hlink>
          <a:srgbClr val="BA313B"/>
        </a:hlink>
        <a:folHlink>
          <a:srgbClr val="6F211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3E3866"/>
    </a:dk2>
    <a:lt2>
      <a:srgbClr val="7B7A7A"/>
    </a:lt2>
    <a:accent1>
      <a:srgbClr val="8C9CC3"/>
    </a:accent1>
    <a:accent2>
      <a:srgbClr val="C8D4E8"/>
    </a:accent2>
    <a:accent3>
      <a:srgbClr val="FFFFFF"/>
    </a:accent3>
    <a:accent4>
      <a:srgbClr val="000000"/>
    </a:accent4>
    <a:accent5>
      <a:srgbClr val="C5CBDE"/>
    </a:accent5>
    <a:accent6>
      <a:srgbClr val="B5C0D2"/>
    </a:accent6>
    <a:hlink>
      <a:srgbClr val="BA313B"/>
    </a:hlink>
    <a:folHlink>
      <a:srgbClr val="6F2116"/>
    </a:folHlink>
  </a:clrScheme>
</a:themeOverride>
</file>

<file path=docProps/app.xml><?xml version="1.0" encoding="utf-8"?>
<Properties xmlns="http://schemas.openxmlformats.org/officeDocument/2006/extended-properties" xmlns:vt="http://schemas.openxmlformats.org/officeDocument/2006/docPropsVTypes">
  <Template>DuPont Template</Template>
  <TotalTime>21369</TotalTime>
  <Words>5106</Words>
  <Application>Microsoft Office PowerPoint</Application>
  <PresentationFormat>On-screen Show (4:3)</PresentationFormat>
  <Paragraphs>595</Paragraphs>
  <Slides>119</Slides>
  <Notes>39</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119</vt:i4>
      </vt:variant>
    </vt:vector>
  </HeadingPairs>
  <TitlesOfParts>
    <vt:vector size="133" baseType="lpstr">
      <vt:lpstr>Arial</vt:lpstr>
      <vt:lpstr>Arial Narrow</vt:lpstr>
      <vt:lpstr>Arimo</vt:lpstr>
      <vt:lpstr>Calibri</vt:lpstr>
      <vt:lpstr>Comic Sans MS</vt:lpstr>
      <vt:lpstr>Helvetica Neue</vt:lpstr>
      <vt:lpstr>Times New Roman</vt:lpstr>
      <vt:lpstr>Trebuchet</vt:lpstr>
      <vt:lpstr>DuPont Template</vt:lpstr>
      <vt:lpstr>2_Office Theme</vt:lpstr>
      <vt:lpstr>3_Office Theme</vt:lpstr>
      <vt:lpstr>4_Office Theme</vt:lpstr>
      <vt:lpstr>Office Theme</vt:lpstr>
      <vt:lpstr>JNT Template</vt:lpstr>
      <vt:lpstr>Jeremiah – the Prophet and Man of God</vt:lpstr>
      <vt:lpstr>Old Testament Prophetic Books </vt:lpstr>
      <vt:lpstr>Jeremiah’s Background </vt:lpstr>
      <vt:lpstr>PowerPoint Presentation</vt:lpstr>
      <vt:lpstr>The Beginning of His Ministry</vt:lpstr>
      <vt:lpstr>His Commission - I ordained thee a prophet unto the nations. [Jer. 1:5]  </vt:lpstr>
      <vt:lpstr>His Commission (cont’d)</vt:lpstr>
      <vt:lpstr> Summary Points from His Call and Commission </vt:lpstr>
      <vt:lpstr>Doing ‘Hard Things’ in Their Youth</vt:lpstr>
      <vt:lpstr>PowerPoint Presentation</vt:lpstr>
      <vt:lpstr>Three Questions re: Jeremiah and his relationship to Josiah</vt:lpstr>
      <vt:lpstr>Josiah’s Reformation… Only Skin Deep!</vt:lpstr>
      <vt:lpstr>Jeremiah’s Preaching Mission</vt:lpstr>
      <vt:lpstr>Preaching in the Temple courtyard</vt:lpstr>
      <vt:lpstr>His Preaching in Jerusalem</vt:lpstr>
      <vt:lpstr>Lamenting over King Josiah’s death</vt:lpstr>
      <vt:lpstr>The Length of Jeremiah’s Ministry - see chapter 1:2-3</vt:lpstr>
      <vt:lpstr>The Faithful Remnant </vt:lpstr>
      <vt:lpstr>Jeremiah – the Prophet and Man of God</vt:lpstr>
      <vt:lpstr>Jeremiah’s Personal Life (Chapter 16)</vt:lpstr>
      <vt:lpstr>Jeremiah’s Message</vt:lpstr>
      <vt:lpstr>Jeremiah had no credibility  - Chapter 1:13-17</vt:lpstr>
      <vt:lpstr>Losing the will to keep going  - Jeremiah Chapter 20</vt:lpstr>
      <vt:lpstr>Jeremiah 19:14-15; 20:1-2</vt:lpstr>
      <vt:lpstr>The Persecutions of Jeremiah </vt:lpstr>
      <vt:lpstr>PowerPoint Presentation</vt:lpstr>
      <vt:lpstr>Sufferings of Jeremiah and Jesus</vt:lpstr>
      <vt:lpstr>Motivation to Keep Going </vt:lpstr>
      <vt:lpstr>Reactions to Jeremiah’s Message  </vt:lpstr>
      <vt:lpstr> Beware of your “friends”; do not trust your brothers </vt:lpstr>
      <vt:lpstr> The Process of Ruining Someone’s Reputation </vt:lpstr>
      <vt:lpstr>Josiah and His  Prodigal Son </vt:lpstr>
      <vt:lpstr>King Josiah’s Descendants</vt:lpstr>
      <vt:lpstr>Zedekiah</vt:lpstr>
      <vt:lpstr>PowerPoint Presentation</vt:lpstr>
      <vt:lpstr>  Zedekiah – tossed about by every wind of… </vt:lpstr>
      <vt:lpstr>Choosing  Friends </vt:lpstr>
      <vt:lpstr>Providential friends </vt:lpstr>
      <vt:lpstr>Jeremiah – the Prophet and Man of God</vt:lpstr>
      <vt:lpstr>PowerPoint Presentation</vt:lpstr>
      <vt:lpstr> Shaphan’s Family Values </vt:lpstr>
      <vt:lpstr>Shaphan’s Sons &amp; Grandsons</vt:lpstr>
      <vt:lpstr>Shaphan’s Family</vt:lpstr>
      <vt:lpstr>2 Chronicles 34:8-13</vt:lpstr>
      <vt:lpstr>2 Chronicles 34:15-21</vt:lpstr>
      <vt:lpstr>Shaphan’s Mutual Respect</vt:lpstr>
      <vt:lpstr>Shaphan’s Family</vt:lpstr>
      <vt:lpstr>2 Chronicles 34:18-22</vt:lpstr>
      <vt:lpstr>Jeremiah 26</vt:lpstr>
      <vt:lpstr>Shaphan’s Family</vt:lpstr>
      <vt:lpstr>Jeremiah 36:10-13, 25</vt:lpstr>
      <vt:lpstr>Shaphan’s Family</vt:lpstr>
      <vt:lpstr>Jeremiah 29</vt:lpstr>
      <vt:lpstr>Shaphan’s Family</vt:lpstr>
      <vt:lpstr>PowerPoint Presentation</vt:lpstr>
      <vt:lpstr>Shaphan’s Family</vt:lpstr>
      <vt:lpstr>Jeremiah 39:13-14</vt:lpstr>
      <vt:lpstr>Jeremiah 40</vt:lpstr>
      <vt:lpstr>Jeremiah 41</vt:lpstr>
      <vt:lpstr>Lessons from the Family of Shaphan</vt:lpstr>
      <vt:lpstr>Families – Building Blocks of the        Nation &amp; Ecclesia</vt:lpstr>
      <vt:lpstr>Baruch – scribe &amp; friend of Jeremiah</vt:lpstr>
      <vt:lpstr>PowerPoint Presentation</vt:lpstr>
      <vt:lpstr>Baruch records and reads the scroll (Jeremiah 36)</vt:lpstr>
      <vt:lpstr>Baruch, the scribe</vt:lpstr>
      <vt:lpstr>The unbelievable irony!</vt:lpstr>
      <vt:lpstr>Jeremiah 45</vt:lpstr>
      <vt:lpstr>It’s all God’s gifts to us! </vt:lpstr>
      <vt:lpstr>Jeremiah 36:26-32</vt:lpstr>
      <vt:lpstr>PowerPoint Presentation</vt:lpstr>
      <vt:lpstr>PowerPoint Presentation</vt:lpstr>
      <vt:lpstr>Jeremiah 39:15-18</vt:lpstr>
      <vt:lpstr>PowerPoint Presentation</vt:lpstr>
      <vt:lpstr>Jeremiah – the Prophet and Man of God</vt:lpstr>
      <vt:lpstr> Jeremiah’s Signs, Symbols and Allegories </vt:lpstr>
      <vt:lpstr>Find any that seeketh the Truth?</vt:lpstr>
      <vt:lpstr>The Old Paths </vt:lpstr>
      <vt:lpstr> Stages in the history of organizations - analogous to chemical, thermal (fire) and biological reactions</vt:lpstr>
      <vt:lpstr>Stage 1 – Building-up &amp; Growth</vt:lpstr>
      <vt:lpstr>Stage 2 – Consolidation &amp;               Stabilization</vt:lpstr>
      <vt:lpstr>Stage 3 – Decline</vt:lpstr>
      <vt:lpstr> Flee from Babylon and bring Jerusalem to mind </vt:lpstr>
      <vt:lpstr> The Old Paths =  </vt:lpstr>
      <vt:lpstr>The Potter and the Clay - Jeremiah 18</vt:lpstr>
      <vt:lpstr>The Potter and the Nation - Jeremiah 18:7-10</vt:lpstr>
      <vt:lpstr>Jeremiah 19</vt:lpstr>
      <vt:lpstr>PowerPoint Presentation</vt:lpstr>
      <vt:lpstr>PowerPoint Presentation</vt:lpstr>
      <vt:lpstr> Step 1: The Potter collects his material </vt:lpstr>
      <vt:lpstr> Step 2: Softening of the Clay </vt:lpstr>
      <vt:lpstr> Step 3: Applying the Clay Mixture to the       Potter’s Wheel </vt:lpstr>
      <vt:lpstr> Step 4: Working the Clay on the Wheels  </vt:lpstr>
      <vt:lpstr>Step 5: Shaping the Clay</vt:lpstr>
      <vt:lpstr> Step 6: Reshaping into the Final Form </vt:lpstr>
      <vt:lpstr>Step 7: The Firing of the Clay Vessels      1 Pet 4:12-13 </vt:lpstr>
      <vt:lpstr>The Divine Potter</vt:lpstr>
      <vt:lpstr> Step 8: Sealing and Curing into the           Vessel’s Final Beauty </vt:lpstr>
      <vt:lpstr>Jeremiah – the Prophet and Man of God</vt:lpstr>
      <vt:lpstr>Jeremiah 35:1-2</vt:lpstr>
      <vt:lpstr>The Family of the Rechabites</vt:lpstr>
      <vt:lpstr>Jethro’s Wise Counsel to Moses</vt:lpstr>
      <vt:lpstr>Judges 1:16</vt:lpstr>
      <vt:lpstr>Baalam’s Parable (Numbers 24:21-22) </vt:lpstr>
      <vt:lpstr>The Family of the Rechabites</vt:lpstr>
      <vt:lpstr>Heber, the Kenite – Judges Chapter 4</vt:lpstr>
      <vt:lpstr> The Kenites &amp; The Amalekites</vt:lpstr>
      <vt:lpstr>Jehonadab – Leader of the Kenites 2 Kings 10 </vt:lpstr>
      <vt:lpstr>Destruction of Baal Worshippers</vt:lpstr>
      <vt:lpstr>The Family of the Rechabites</vt:lpstr>
      <vt:lpstr>The Rechabites</vt:lpstr>
      <vt:lpstr> Jeremiah 35 – House of the Rechabites</vt:lpstr>
      <vt:lpstr>Response to Jeremiah’s Test of Loyalty</vt:lpstr>
      <vt:lpstr>Jeremiah 35:7-11</vt:lpstr>
      <vt:lpstr>Jeremiah 35:14-16</vt:lpstr>
      <vt:lpstr>Jeremiah 35:17-19</vt:lpstr>
      <vt:lpstr>PowerPoint Presentation</vt:lpstr>
      <vt:lpstr>Psalm 71 – parallels with Numbers 24</vt:lpstr>
      <vt:lpstr>Jeremiah</vt:lpstr>
      <vt:lpstr>PowerPoint Presentation</vt:lpstr>
    </vt:vector>
  </TitlesOfParts>
  <Company>DuPont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Jeremiah – the Prophet and Man of God</dc:title>
  <dc:creator>Wood, Kenneth N</dc:creator>
  <cp:lastModifiedBy>Wood, Kenneth N</cp:lastModifiedBy>
  <cp:revision>331</cp:revision>
  <dcterms:created xsi:type="dcterms:W3CDTF">2013-10-20T22:03:07Z</dcterms:created>
  <dcterms:modified xsi:type="dcterms:W3CDTF">2016-07-01T16:02:23Z</dcterms:modified>
</cp:coreProperties>
</file>