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68" r:id="rId2"/>
    <p:sldId id="315" r:id="rId3"/>
    <p:sldId id="310" r:id="rId4"/>
    <p:sldId id="311" r:id="rId5"/>
    <p:sldId id="313" r:id="rId6"/>
    <p:sldId id="312" r:id="rId7"/>
    <p:sldId id="291" r:id="rId8"/>
    <p:sldId id="260" r:id="rId9"/>
    <p:sldId id="272" r:id="rId10"/>
    <p:sldId id="273" r:id="rId11"/>
    <p:sldId id="274" r:id="rId12"/>
    <p:sldId id="275" r:id="rId13"/>
    <p:sldId id="277" r:id="rId14"/>
    <p:sldId id="276" r:id="rId15"/>
    <p:sldId id="288" r:id="rId16"/>
    <p:sldId id="299" r:id="rId17"/>
    <p:sldId id="300" r:id="rId18"/>
    <p:sldId id="301" r:id="rId19"/>
    <p:sldId id="302" r:id="rId20"/>
    <p:sldId id="305" r:id="rId21"/>
    <p:sldId id="303" r:id="rId22"/>
    <p:sldId id="308" r:id="rId23"/>
    <p:sldId id="304" r:id="rId24"/>
    <p:sldId id="306" r:id="rId25"/>
    <p:sldId id="314" r:id="rId26"/>
    <p:sldId id="296" r:id="rId27"/>
    <p:sldId id="317" r:id="rId28"/>
    <p:sldId id="261" r:id="rId29"/>
    <p:sldId id="267" r:id="rId30"/>
    <p:sldId id="263" r:id="rId31"/>
    <p:sldId id="264" r:id="rId32"/>
    <p:sldId id="265" r:id="rId33"/>
    <p:sldId id="307" r:id="rId34"/>
    <p:sldId id="297"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109" d="100"/>
          <a:sy n="109" d="100"/>
        </p:scale>
        <p:origin x="-1592"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notesMaster" Target="notesMasters/notes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interSettings" Target="printerSettings/printerSettings1.bin"/><Relationship Id="rId38" Type="http://schemas.openxmlformats.org/officeDocument/2006/relationships/presProps" Target="presProps.xml"/><Relationship Id="rId39" Type="http://schemas.openxmlformats.org/officeDocument/2006/relationships/viewProps" Target="viewProps.xml"/><Relationship Id="rId40" Type="http://schemas.openxmlformats.org/officeDocument/2006/relationships/theme" Target="theme/theme1.xml"/><Relationship Id="rId4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F17C1E-336B-4CEE-B2B8-285EEE5DF0E3}" type="datetimeFigureOut">
              <a:rPr lang="en-US" smtClean="0"/>
              <a:pPr/>
              <a:t>6/29/15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2189A9-D91D-4D70-824D-3AF1A97CBE03}" type="slidenum">
              <a:rPr lang="en-US" smtClean="0"/>
              <a:pPr/>
              <a:t>‹#›</a:t>
            </a:fld>
            <a:endParaRPr lang="en-US"/>
          </a:p>
        </p:txBody>
      </p:sp>
    </p:spTree>
    <p:extLst>
      <p:ext uri="{BB962C8B-B14F-4D97-AF65-F5344CB8AC3E}">
        <p14:creationId xmlns:p14="http://schemas.microsoft.com/office/powerpoint/2010/main" val="2570654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C6AB0B1-E6C3-4C9E-9DED-DF1673FBA8AA}" type="datetime1">
              <a:rPr lang="en-US" smtClean="0"/>
              <a:pPr/>
              <a:t>6/29/15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BCACB4-7BB8-4A74-83A5-C12FBFC35A77}" type="slidenum">
              <a:rPr lang="en-US" smtClean="0"/>
              <a:pPr/>
              <a:t>‹#›</a:t>
            </a:fld>
            <a:endParaRPr lang="en-US"/>
          </a:p>
        </p:txBody>
      </p:sp>
    </p:spTree>
  </p:cSld>
  <p:clrMapOvr>
    <a:masterClrMapping/>
  </p:clrMapOvr>
  <p:transition xmlns:p14="http://schemas.microsoft.com/office/powerpoint/2010/main" spd="med">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E0C4D2-5924-49D1-9AFF-5F6FF3312A86}" type="datetime1">
              <a:rPr lang="en-US" smtClean="0"/>
              <a:pPr/>
              <a:t>6/29/15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BCACB4-7BB8-4A74-83A5-C12FBFC35A77}" type="slidenum">
              <a:rPr lang="en-US" smtClean="0"/>
              <a:pPr/>
              <a:t>‹#›</a:t>
            </a:fld>
            <a:endParaRPr lang="en-US"/>
          </a:p>
        </p:txBody>
      </p:sp>
    </p:spTree>
  </p:cSld>
  <p:clrMapOvr>
    <a:masterClrMapping/>
  </p:clrMapOvr>
  <p:transition xmlns:p14="http://schemas.microsoft.com/office/powerpoint/2010/main" spd="med">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9E7013-067C-4705-8959-65DD1F02C063}" type="datetime1">
              <a:rPr lang="en-US" smtClean="0"/>
              <a:pPr/>
              <a:t>6/29/15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BCACB4-7BB8-4A74-83A5-C12FBFC35A77}" type="slidenum">
              <a:rPr lang="en-US" smtClean="0"/>
              <a:pPr/>
              <a:t>‹#›</a:t>
            </a:fld>
            <a:endParaRPr lang="en-US"/>
          </a:p>
        </p:txBody>
      </p:sp>
    </p:spTree>
  </p:cSld>
  <p:clrMapOvr>
    <a:masterClrMapping/>
  </p:clrMapOvr>
  <p:transition xmlns:p14="http://schemas.microsoft.com/office/powerpoint/2010/main" spd="med">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0696AE-466E-4ED3-AB82-F80FBF785C99}" type="datetime1">
              <a:rPr lang="en-US" smtClean="0"/>
              <a:pPr/>
              <a:t>6/29/15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BCACB4-7BB8-4A74-83A5-C12FBFC35A77}" type="slidenum">
              <a:rPr lang="en-US" smtClean="0"/>
              <a:pPr/>
              <a:t>‹#›</a:t>
            </a:fld>
            <a:endParaRPr lang="en-US"/>
          </a:p>
        </p:txBody>
      </p:sp>
    </p:spTree>
  </p:cSld>
  <p:clrMapOvr>
    <a:masterClrMapping/>
  </p:clrMapOvr>
  <p:transition xmlns:p14="http://schemas.microsoft.com/office/powerpoint/2010/main" spd="med">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101CE86-051A-4006-8589-E68D725D5C3A}" type="datetime1">
              <a:rPr lang="en-US" smtClean="0"/>
              <a:pPr/>
              <a:t>6/29/15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BCACB4-7BB8-4A74-83A5-C12FBFC35A77}" type="slidenum">
              <a:rPr lang="en-US" smtClean="0"/>
              <a:pPr/>
              <a:t>‹#›</a:t>
            </a:fld>
            <a:endParaRPr lang="en-US"/>
          </a:p>
        </p:txBody>
      </p:sp>
    </p:spTree>
  </p:cSld>
  <p:clrMapOvr>
    <a:masterClrMapping/>
  </p:clrMapOvr>
  <p:transition xmlns:p14="http://schemas.microsoft.com/office/powerpoint/2010/main" spd="med">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9AE9A26-40CB-4BEC-A0BD-6543D0B641F3}" type="datetime1">
              <a:rPr lang="en-US" smtClean="0"/>
              <a:pPr/>
              <a:t>6/29/15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BCACB4-7BB8-4A74-83A5-C12FBFC35A77}" type="slidenum">
              <a:rPr lang="en-US" smtClean="0"/>
              <a:pPr/>
              <a:t>‹#›</a:t>
            </a:fld>
            <a:endParaRPr lang="en-US"/>
          </a:p>
        </p:txBody>
      </p:sp>
    </p:spTree>
  </p:cSld>
  <p:clrMapOvr>
    <a:masterClrMapping/>
  </p:clrMapOvr>
  <p:transition xmlns:p14="http://schemas.microsoft.com/office/powerpoint/2010/main" spd="med">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CC62537-C13E-4973-93B4-E5AC00B24321}" type="datetime1">
              <a:rPr lang="en-US" smtClean="0"/>
              <a:pPr/>
              <a:t>6/29/15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BCACB4-7BB8-4A74-83A5-C12FBFC35A77}" type="slidenum">
              <a:rPr lang="en-US" smtClean="0"/>
              <a:pPr/>
              <a:t>‹#›</a:t>
            </a:fld>
            <a:endParaRPr lang="en-US"/>
          </a:p>
        </p:txBody>
      </p:sp>
    </p:spTree>
  </p:cSld>
  <p:clrMapOvr>
    <a:masterClrMapping/>
  </p:clrMapOvr>
  <p:transition xmlns:p14="http://schemas.microsoft.com/office/powerpoint/2010/main" spd="med">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9DFEA4E-6F59-4C52-A353-054E10BA8B62}" type="datetime1">
              <a:rPr lang="en-US" smtClean="0"/>
              <a:pPr/>
              <a:t>6/29/15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BCACB4-7BB8-4A74-83A5-C12FBFC35A77}" type="slidenum">
              <a:rPr lang="en-US" smtClean="0"/>
              <a:pPr/>
              <a:t>‹#›</a:t>
            </a:fld>
            <a:endParaRPr lang="en-US"/>
          </a:p>
        </p:txBody>
      </p:sp>
    </p:spTree>
  </p:cSld>
  <p:clrMapOvr>
    <a:masterClrMapping/>
  </p:clrMapOvr>
  <p:transition xmlns:p14="http://schemas.microsoft.com/office/powerpoint/2010/main" spd="med">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C1B80D-0D40-4F53-840F-96DA60CE4526}" type="datetime1">
              <a:rPr lang="en-US" smtClean="0"/>
              <a:pPr/>
              <a:t>6/29/15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BCACB4-7BB8-4A74-83A5-C12FBFC35A77}" type="slidenum">
              <a:rPr lang="en-US" smtClean="0"/>
              <a:pPr/>
              <a:t>‹#›</a:t>
            </a:fld>
            <a:endParaRPr lang="en-US"/>
          </a:p>
        </p:txBody>
      </p:sp>
    </p:spTree>
  </p:cSld>
  <p:clrMapOvr>
    <a:masterClrMapping/>
  </p:clrMapOvr>
  <p:transition xmlns:p14="http://schemas.microsoft.com/office/powerpoint/2010/main" spd="med">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79CD7F-309F-4650-A1DE-D9BC8FF6CEE5}" type="datetime1">
              <a:rPr lang="en-US" smtClean="0"/>
              <a:pPr/>
              <a:t>6/29/15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BCACB4-7BB8-4A74-83A5-C12FBFC35A77}" type="slidenum">
              <a:rPr lang="en-US" smtClean="0"/>
              <a:pPr/>
              <a:t>‹#›</a:t>
            </a:fld>
            <a:endParaRPr lang="en-US"/>
          </a:p>
        </p:txBody>
      </p:sp>
    </p:spTree>
  </p:cSld>
  <p:clrMapOvr>
    <a:masterClrMapping/>
  </p:clrMapOvr>
  <p:transition xmlns:p14="http://schemas.microsoft.com/office/powerpoint/2010/main" spd="med">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8A1231-E35E-4943-A9CD-562131C27B67}" type="datetime1">
              <a:rPr lang="en-US" smtClean="0"/>
              <a:pPr/>
              <a:t>6/29/15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BCACB4-7BB8-4A74-83A5-C12FBFC35A77}" type="slidenum">
              <a:rPr lang="en-US" smtClean="0"/>
              <a:pPr/>
              <a:t>‹#›</a:t>
            </a:fld>
            <a:endParaRPr lang="en-US"/>
          </a:p>
        </p:txBody>
      </p:sp>
    </p:spTree>
  </p:cSld>
  <p:clrMapOvr>
    <a:masterClrMapping/>
  </p:clrMapOvr>
  <p:transition xmlns:p14="http://schemas.microsoft.com/office/powerpoint/2010/main" spd="med">
    <p:wipe dir="d"/>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8AAE27-D53D-4527-A874-46424B98C259}" type="datetime1">
              <a:rPr lang="en-US" smtClean="0"/>
              <a:pPr/>
              <a:t>6/29/15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BCACB4-7BB8-4A74-83A5-C12FBFC35A7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xmlns:p14="http://schemas.microsoft.com/office/powerpoint/2010/main" spd="med">
    <p:wipe dir="d"/>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slide" Target="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slide" Target="slid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6.xml"/></Relationships>
</file>

<file path=ppt/slides/_rels/slide8.xml.rels><?xml version="1.0" encoding="UTF-8" standalone="yes"?>
<Relationships xmlns="http://schemas.openxmlformats.org/package/2006/relationships"><Relationship Id="rId3" Type="http://schemas.openxmlformats.org/officeDocument/2006/relationships/slide" Target="slide10.xml"/><Relationship Id="rId4" Type="http://schemas.openxmlformats.org/officeDocument/2006/relationships/slide" Target="slide11.xml"/><Relationship Id="rId1" Type="http://schemas.openxmlformats.org/officeDocument/2006/relationships/slideLayout" Target="../slideLayouts/slideLayout4.xml"/><Relationship Id="rId2" Type="http://schemas.openxmlformats.org/officeDocument/2006/relationships/slide" Target="slide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slide" Target="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2381251"/>
          </a:xfrm>
        </p:spPr>
        <p:style>
          <a:lnRef idx="0">
            <a:schemeClr val="dk1"/>
          </a:lnRef>
          <a:fillRef idx="3">
            <a:schemeClr val="dk1"/>
          </a:fillRef>
          <a:effectRef idx="3">
            <a:schemeClr val="dk1"/>
          </a:effectRef>
          <a:fontRef idx="minor">
            <a:schemeClr val="lt1"/>
          </a:fontRef>
        </p:style>
        <p:txBody>
          <a:bodyPr/>
          <a:lstStyle/>
          <a:p>
            <a:r>
              <a:rPr lang="en-US" dirty="0" smtClean="0"/>
              <a:t>“Who May Abide The Day of His Coming?...”</a:t>
            </a:r>
            <a:endParaRPr lang="en-US" dirty="0"/>
          </a:p>
        </p:txBody>
      </p:sp>
      <p:sp>
        <p:nvSpPr>
          <p:cNvPr id="3" name="Subtitle 2"/>
          <p:cNvSpPr>
            <a:spLocks noGrp="1"/>
          </p:cNvSpPr>
          <p:nvPr>
            <p:ph type="subTitle" idx="1"/>
          </p:nvPr>
        </p:nvSpPr>
        <p:spPr/>
        <p:style>
          <a:lnRef idx="1">
            <a:schemeClr val="accent1"/>
          </a:lnRef>
          <a:fillRef idx="2">
            <a:schemeClr val="accent1"/>
          </a:fillRef>
          <a:effectRef idx="1">
            <a:schemeClr val="accent1"/>
          </a:effectRef>
          <a:fontRef idx="minor">
            <a:schemeClr val="dk1"/>
          </a:fontRef>
        </p:style>
        <p:txBody>
          <a:bodyPr>
            <a:normAutofit fontScale="92500" lnSpcReduction="20000"/>
          </a:bodyPr>
          <a:lstStyle/>
          <a:p>
            <a:endParaRPr lang="en-US" dirty="0" smtClean="0">
              <a:solidFill>
                <a:schemeClr val="tx1"/>
              </a:solidFill>
            </a:endParaRPr>
          </a:p>
          <a:p>
            <a:r>
              <a:rPr lang="en-US" dirty="0" smtClean="0">
                <a:solidFill>
                  <a:schemeClr val="tx1"/>
                </a:solidFill>
              </a:rPr>
              <a:t>Malachi 3:2</a:t>
            </a:r>
          </a:p>
          <a:p>
            <a:endParaRPr lang="en-US" sz="2400" dirty="0" smtClean="0">
              <a:solidFill>
                <a:schemeClr val="tx1"/>
              </a:solidFill>
            </a:endParaRPr>
          </a:p>
          <a:p>
            <a:r>
              <a:rPr lang="en-US" sz="3000" dirty="0" smtClean="0">
                <a:solidFill>
                  <a:schemeClr val="tx1"/>
                </a:solidFill>
              </a:rPr>
              <a:t>Class 1</a:t>
            </a:r>
          </a:p>
          <a:p>
            <a:endParaRPr lang="en-US" dirty="0">
              <a:solidFill>
                <a:schemeClr val="tx1"/>
              </a:solidFill>
            </a:endParaRPr>
          </a:p>
        </p:txBody>
      </p:sp>
      <p:sp>
        <p:nvSpPr>
          <p:cNvPr id="4" name="Slide Number Placeholder 3"/>
          <p:cNvSpPr>
            <a:spLocks noGrp="1"/>
          </p:cNvSpPr>
          <p:nvPr>
            <p:ph type="sldNum" sz="quarter" idx="12"/>
          </p:nvPr>
        </p:nvSpPr>
        <p:spPr/>
        <p:txBody>
          <a:bodyPr/>
          <a:lstStyle/>
          <a:p>
            <a:fld id="{1EBCACB4-7BB8-4A74-83A5-C12FBFC35A77}" type="slidenum">
              <a:rPr lang="en-US" smtClean="0"/>
              <a:pPr/>
              <a:t>1</a:t>
            </a:fld>
            <a:endParaRPr lang="en-US"/>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Fulfillment of Prophecy</a:t>
            </a:r>
            <a:endParaRPr lang="en-US" dirty="0"/>
          </a:p>
        </p:txBody>
      </p:sp>
      <p:sp>
        <p:nvSpPr>
          <p:cNvPr id="3" name="Text Placeholder 2"/>
          <p:cNvSpPr>
            <a:spLocks noGrp="1"/>
          </p:cNvSpPr>
          <p:nvPr>
            <p:ph type="body" idx="1"/>
          </p:nvPr>
        </p:nvSpPr>
        <p:spPr>
          <a:solidFill>
            <a:schemeClr val="tx1"/>
          </a:solidFill>
        </p:spPr>
        <p:txBody>
          <a:bodyPr>
            <a:normAutofit/>
          </a:bodyPr>
          <a:lstStyle/>
          <a:p>
            <a:r>
              <a:rPr lang="en-US" sz="3200" dirty="0" smtClean="0">
                <a:solidFill>
                  <a:schemeClr val="bg1"/>
                </a:solidFill>
              </a:rPr>
              <a:t>Daniel 9:2</a:t>
            </a:r>
            <a:endParaRPr lang="en-US" sz="3200" dirty="0"/>
          </a:p>
        </p:txBody>
      </p:sp>
      <p:sp>
        <p:nvSpPr>
          <p:cNvPr id="4" name="Content Placeholder 3"/>
          <p:cNvSpPr>
            <a:spLocks noGrp="1"/>
          </p:cNvSpPr>
          <p:nvPr>
            <p:ph sz="half" idx="2"/>
          </p:nvPr>
        </p:nvSpPr>
        <p:spPr>
          <a:xfrm>
            <a:off x="457200" y="2174874"/>
            <a:ext cx="4040188" cy="4530725"/>
          </a:xfrm>
          <a:solidFill>
            <a:schemeClr val="bg1">
              <a:lumMod val="85000"/>
            </a:schemeClr>
          </a:solidFill>
        </p:spPr>
        <p:txBody>
          <a:bodyPr>
            <a:normAutofit/>
          </a:bodyPr>
          <a:lstStyle/>
          <a:p>
            <a:r>
              <a:rPr lang="en-US" dirty="0" smtClean="0"/>
              <a:t>In the first year of his reign I Daniel understood by books the number of the years, whereof the word of the LORD came to Jeremiah the prophet, that he would accomplish seventy years in the desolations of Jerusalem. </a:t>
            </a:r>
          </a:p>
          <a:p>
            <a:pPr>
              <a:buNone/>
            </a:pPr>
            <a:endParaRPr lang="en-US" dirty="0" smtClean="0"/>
          </a:p>
          <a:p>
            <a:endParaRPr lang="en-US" dirty="0"/>
          </a:p>
        </p:txBody>
      </p:sp>
      <p:sp>
        <p:nvSpPr>
          <p:cNvPr id="5" name="Text Placeholder 4"/>
          <p:cNvSpPr>
            <a:spLocks noGrp="1"/>
          </p:cNvSpPr>
          <p:nvPr>
            <p:ph type="body" sz="quarter" idx="3"/>
          </p:nvPr>
        </p:nvSpPr>
        <p:spPr>
          <a:xfrm>
            <a:off x="4645025" y="1535113"/>
            <a:ext cx="4346575" cy="639762"/>
          </a:xfrm>
          <a:solidFill>
            <a:schemeClr val="tx1"/>
          </a:solidFill>
        </p:spPr>
        <p:txBody>
          <a:bodyPr>
            <a:normAutofit/>
          </a:bodyPr>
          <a:lstStyle/>
          <a:p>
            <a:pPr lvl="0"/>
            <a:r>
              <a:rPr lang="en-US" sz="3200" dirty="0" smtClean="0">
                <a:solidFill>
                  <a:schemeClr val="bg1"/>
                </a:solidFill>
              </a:rPr>
              <a:t>2 Chronicles 36:21-23</a:t>
            </a:r>
          </a:p>
        </p:txBody>
      </p:sp>
      <p:sp>
        <p:nvSpPr>
          <p:cNvPr id="6" name="Content Placeholder 5"/>
          <p:cNvSpPr>
            <a:spLocks noGrp="1"/>
          </p:cNvSpPr>
          <p:nvPr>
            <p:ph sz="quarter" idx="4"/>
          </p:nvPr>
        </p:nvSpPr>
        <p:spPr>
          <a:xfrm>
            <a:off x="4648200" y="2209800"/>
            <a:ext cx="4343400" cy="4454526"/>
          </a:xfrm>
          <a:solidFill>
            <a:schemeClr val="bg1">
              <a:lumMod val="85000"/>
            </a:schemeClr>
          </a:solidFill>
        </p:spPr>
        <p:txBody>
          <a:bodyPr>
            <a:normAutofit fontScale="70000" lnSpcReduction="20000"/>
          </a:bodyPr>
          <a:lstStyle/>
          <a:p>
            <a:r>
              <a:rPr lang="en-US" sz="2600" dirty="0" smtClean="0"/>
              <a:t>To </a:t>
            </a:r>
            <a:r>
              <a:rPr lang="en-US" sz="2600" dirty="0" err="1" smtClean="0"/>
              <a:t>fulfil</a:t>
            </a:r>
            <a:r>
              <a:rPr lang="en-US" sz="2600" dirty="0" smtClean="0"/>
              <a:t> the word of the LORD by the mouth of Jeremiah, until the land had enjoyed her </a:t>
            </a:r>
            <a:r>
              <a:rPr lang="en-US" sz="2600" dirty="0" err="1" smtClean="0"/>
              <a:t>sabbaths</a:t>
            </a:r>
            <a:r>
              <a:rPr lang="en-US" sz="2600" dirty="0" smtClean="0"/>
              <a:t>: for as long as she lay desolate she kept </a:t>
            </a:r>
            <a:r>
              <a:rPr lang="en-US" sz="2600" dirty="0" err="1" smtClean="0"/>
              <a:t>sabbath</a:t>
            </a:r>
            <a:r>
              <a:rPr lang="en-US" sz="2600" dirty="0" smtClean="0"/>
              <a:t>, to </a:t>
            </a:r>
            <a:r>
              <a:rPr lang="en-US" sz="2600" dirty="0" err="1" smtClean="0"/>
              <a:t>fulfil</a:t>
            </a:r>
            <a:r>
              <a:rPr lang="en-US" sz="2600" dirty="0" smtClean="0"/>
              <a:t> threescore and ten years. Now in the first year of Cyrus king of Persia, that the word of the LORD spoken by the mouth of Jeremiah might be accomplished, the LORD stirred up the spirit of Cyrus king of Persia, that he made a proclamation throughout all his kingdom, and put it also in writing, saying, Thus </a:t>
            </a:r>
            <a:r>
              <a:rPr lang="en-US" sz="2600" dirty="0" err="1" smtClean="0"/>
              <a:t>saith</a:t>
            </a:r>
            <a:r>
              <a:rPr lang="en-US" sz="2600" dirty="0" smtClean="0"/>
              <a:t> Cyrus king of Persia, All the kingdoms of the earth hath the LORD God of heaven given me; and he hath charged me to build him an house in Jerusalem, which is in Judah. Who is there among you of all his people? The LORD his God be with him, and let him go up. </a:t>
            </a:r>
          </a:p>
          <a:p>
            <a:endParaRPr lang="en-US" dirty="0"/>
          </a:p>
        </p:txBody>
      </p:sp>
      <p:sp>
        <p:nvSpPr>
          <p:cNvPr id="7" name="Slide Number Placeholder 6"/>
          <p:cNvSpPr>
            <a:spLocks noGrp="1"/>
          </p:cNvSpPr>
          <p:nvPr>
            <p:ph type="sldNum" sz="quarter" idx="12"/>
          </p:nvPr>
        </p:nvSpPr>
        <p:spPr/>
        <p:txBody>
          <a:bodyPr/>
          <a:lstStyle/>
          <a:p>
            <a:fld id="{1EBCACB4-7BB8-4A74-83A5-C12FBFC35A77}" type="slidenum">
              <a:rPr lang="en-US" smtClean="0"/>
              <a:pPr/>
              <a:t>10</a:t>
            </a:fld>
            <a:endParaRPr lang="en-US" dirty="0"/>
          </a:p>
        </p:txBody>
      </p:sp>
      <p:sp>
        <p:nvSpPr>
          <p:cNvPr id="8" name="Action Button: Back or Previous 7">
            <a:hlinkClick r:id="rId2" action="ppaction://hlinksldjump" highlightClick="1"/>
          </p:cNvPr>
          <p:cNvSpPr/>
          <p:nvPr/>
        </p:nvSpPr>
        <p:spPr>
          <a:xfrm>
            <a:off x="7848600" y="6400800"/>
            <a:ext cx="228600" cy="2286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Fulfillment of Prophecy</a:t>
            </a:r>
            <a:endParaRPr lang="en-US" dirty="0"/>
          </a:p>
        </p:txBody>
      </p:sp>
      <p:sp>
        <p:nvSpPr>
          <p:cNvPr id="3" name="Text Placeholder 2"/>
          <p:cNvSpPr>
            <a:spLocks noGrp="1"/>
          </p:cNvSpPr>
          <p:nvPr>
            <p:ph type="body" idx="1"/>
          </p:nvPr>
        </p:nvSpPr>
        <p:spPr>
          <a:solidFill>
            <a:schemeClr val="tx1"/>
          </a:solidFill>
        </p:spPr>
        <p:txBody>
          <a:bodyPr>
            <a:normAutofit/>
          </a:bodyPr>
          <a:lstStyle/>
          <a:p>
            <a:r>
              <a:rPr lang="en-US" sz="3200" dirty="0" smtClean="0">
                <a:solidFill>
                  <a:schemeClr val="bg1"/>
                </a:solidFill>
              </a:rPr>
              <a:t>Ezekiel 37:12:14</a:t>
            </a:r>
            <a:endParaRPr lang="en-US" sz="3200" dirty="0">
              <a:solidFill>
                <a:schemeClr val="bg1"/>
              </a:solidFill>
            </a:endParaRPr>
          </a:p>
        </p:txBody>
      </p:sp>
      <p:sp>
        <p:nvSpPr>
          <p:cNvPr id="4" name="Content Placeholder 3"/>
          <p:cNvSpPr>
            <a:spLocks noGrp="1"/>
          </p:cNvSpPr>
          <p:nvPr>
            <p:ph sz="half" idx="2"/>
          </p:nvPr>
        </p:nvSpPr>
        <p:spPr>
          <a:xfrm>
            <a:off x="457200" y="2174875"/>
            <a:ext cx="8458200" cy="3951288"/>
          </a:xfrm>
          <a:solidFill>
            <a:schemeClr val="bg1">
              <a:lumMod val="85000"/>
            </a:schemeClr>
          </a:solidFill>
        </p:spPr>
        <p:txBody>
          <a:bodyPr/>
          <a:lstStyle/>
          <a:p>
            <a:r>
              <a:rPr lang="en-US" dirty="0" smtClean="0"/>
              <a:t>Therefore prophesy and say unto them, Thus </a:t>
            </a:r>
            <a:r>
              <a:rPr lang="en-US" dirty="0" err="1" smtClean="0"/>
              <a:t>saith</a:t>
            </a:r>
            <a:r>
              <a:rPr lang="en-US" dirty="0" smtClean="0"/>
              <a:t> the Lord GOD; Behold, O my people, I will open your graves, and cause you to come up out of your graves, and bring you into the land of Israel. And ye shall know that I am the LORD, when I have opened your graves, O my people, and brought you up out of your graves, And shall put my spirit in you, and ye shall live, and I shall place you in your own land: then shall ye know that I the LORD have spoken it, and performed it, </a:t>
            </a:r>
            <a:r>
              <a:rPr lang="en-US" dirty="0" err="1" smtClean="0"/>
              <a:t>saith</a:t>
            </a:r>
            <a:r>
              <a:rPr lang="en-US" dirty="0" smtClean="0"/>
              <a:t> the LORD. </a:t>
            </a:r>
          </a:p>
          <a:p>
            <a:endParaRPr lang="en-US" dirty="0" smtClean="0"/>
          </a:p>
          <a:p>
            <a:endParaRPr lang="en-US" dirty="0"/>
          </a:p>
        </p:txBody>
      </p:sp>
      <p:sp>
        <p:nvSpPr>
          <p:cNvPr id="7" name="Slide Number Placeholder 6"/>
          <p:cNvSpPr>
            <a:spLocks noGrp="1"/>
          </p:cNvSpPr>
          <p:nvPr>
            <p:ph type="sldNum" sz="quarter" idx="12"/>
          </p:nvPr>
        </p:nvSpPr>
        <p:spPr/>
        <p:txBody>
          <a:bodyPr/>
          <a:lstStyle/>
          <a:p>
            <a:fld id="{1EBCACB4-7BB8-4A74-83A5-C12FBFC35A77}" type="slidenum">
              <a:rPr lang="en-US" smtClean="0"/>
              <a:pPr/>
              <a:t>11</a:t>
            </a:fld>
            <a:endParaRPr lang="en-US"/>
          </a:p>
        </p:txBody>
      </p:sp>
      <p:sp>
        <p:nvSpPr>
          <p:cNvPr id="8" name="Action Button: Back or Previous 7">
            <a:hlinkClick r:id="rId2" action="ppaction://hlinksldjump" highlightClick="1"/>
          </p:cNvPr>
          <p:cNvSpPr/>
          <p:nvPr/>
        </p:nvSpPr>
        <p:spPr>
          <a:xfrm>
            <a:off x="7848600" y="6400800"/>
            <a:ext cx="228600" cy="2286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990600"/>
          </a:xfrm>
          <a:solidFill>
            <a:schemeClr val="tx1"/>
          </a:solidFill>
        </p:spPr>
        <p:style>
          <a:lnRef idx="0">
            <a:schemeClr val="accent3"/>
          </a:lnRef>
          <a:fillRef idx="3">
            <a:schemeClr val="accent3"/>
          </a:fillRef>
          <a:effectRef idx="3">
            <a:schemeClr val="accent3"/>
          </a:effectRef>
          <a:fontRef idx="minor">
            <a:schemeClr val="lt1"/>
          </a:fontRef>
        </p:style>
        <p:txBody>
          <a:bodyPr>
            <a:normAutofit/>
          </a:bodyPr>
          <a:lstStyle/>
          <a:p>
            <a:r>
              <a:rPr lang="en-US" dirty="0" smtClean="0"/>
              <a:t>Why should we study Malachi? </a:t>
            </a:r>
            <a:endParaRPr lang="en-US" dirty="0"/>
          </a:p>
        </p:txBody>
      </p:sp>
      <p:sp>
        <p:nvSpPr>
          <p:cNvPr id="7" name="Slide Number Placeholder 6"/>
          <p:cNvSpPr>
            <a:spLocks noGrp="1"/>
          </p:cNvSpPr>
          <p:nvPr>
            <p:ph type="sldNum" sz="quarter" idx="12"/>
          </p:nvPr>
        </p:nvSpPr>
        <p:spPr/>
        <p:txBody>
          <a:bodyPr/>
          <a:lstStyle/>
          <a:p>
            <a:fld id="{1EBCACB4-7BB8-4A74-83A5-C12FBFC35A77}" type="slidenum">
              <a:rPr lang="en-US" smtClean="0"/>
              <a:pPr/>
              <a:t>12</a:t>
            </a:fld>
            <a:endParaRPr lang="en-US" dirty="0"/>
          </a:p>
        </p:txBody>
      </p:sp>
      <p:sp>
        <p:nvSpPr>
          <p:cNvPr id="9" name="Content Placeholder 8"/>
          <p:cNvSpPr>
            <a:spLocks noGrp="1"/>
          </p:cNvSpPr>
          <p:nvPr>
            <p:ph sz="half" idx="1"/>
          </p:nvPr>
        </p:nvSpPr>
        <p:spPr>
          <a:xfrm>
            <a:off x="152400" y="1828800"/>
            <a:ext cx="4343400" cy="4572000"/>
          </a:xfrm>
          <a:ln>
            <a:solidFill>
              <a:schemeClr val="accent1"/>
            </a:solidFill>
          </a:ln>
        </p:spPr>
        <p:txBody>
          <a:bodyPr>
            <a:normAutofit fontScale="92500"/>
          </a:bodyPr>
          <a:lstStyle/>
          <a:p>
            <a:r>
              <a:rPr lang="en-US" dirty="0" smtClean="0"/>
              <a:t>Despite the fulfilled promises near to their time, they had fallen into spiritual apathy.  </a:t>
            </a:r>
          </a:p>
          <a:p>
            <a:r>
              <a:rPr lang="en-US" dirty="0" smtClean="0"/>
              <a:t>The Israelites had not departed into gross neglect of God’s laws such as idol worship and gross immorality.  </a:t>
            </a:r>
            <a:r>
              <a:rPr lang="en-US" dirty="0" smtClean="0"/>
              <a:t>Consequently</a:t>
            </a:r>
            <a:r>
              <a:rPr lang="en-US" dirty="0" smtClean="0"/>
              <a:t>, </a:t>
            </a:r>
            <a:r>
              <a:rPr lang="en-US" dirty="0" smtClean="0"/>
              <a:t>their worship lacked heart and saving faith.</a:t>
            </a:r>
          </a:p>
        </p:txBody>
      </p:sp>
      <p:sp>
        <p:nvSpPr>
          <p:cNvPr id="10" name="Content Placeholder 9"/>
          <p:cNvSpPr>
            <a:spLocks noGrp="1"/>
          </p:cNvSpPr>
          <p:nvPr>
            <p:ph sz="half" idx="2"/>
          </p:nvPr>
        </p:nvSpPr>
        <p:spPr>
          <a:xfrm>
            <a:off x="4648200" y="1828800"/>
            <a:ext cx="4343400" cy="4572000"/>
          </a:xfrm>
          <a:ln>
            <a:solidFill>
              <a:schemeClr val="accent1"/>
            </a:solidFill>
          </a:ln>
        </p:spPr>
        <p:txBody>
          <a:bodyPr>
            <a:normAutofit fontScale="92500"/>
          </a:bodyPr>
          <a:lstStyle/>
          <a:p>
            <a:r>
              <a:rPr lang="en-US" dirty="0" smtClean="0"/>
              <a:t>Is there an application to us? (either or both) </a:t>
            </a:r>
          </a:p>
          <a:p>
            <a:endParaRPr lang="en-US" dirty="0" smtClean="0"/>
          </a:p>
          <a:p>
            <a:endParaRPr lang="en-US" dirty="0"/>
          </a:p>
          <a:p>
            <a:pPr>
              <a:buNone/>
            </a:pPr>
            <a:endParaRPr lang="en-US" dirty="0" smtClean="0"/>
          </a:p>
        </p:txBody>
      </p:sp>
      <p:sp>
        <p:nvSpPr>
          <p:cNvPr id="6" name="TextBox 5"/>
          <p:cNvSpPr txBox="1"/>
          <p:nvPr/>
        </p:nvSpPr>
        <p:spPr>
          <a:xfrm>
            <a:off x="228600" y="1295400"/>
            <a:ext cx="4191000" cy="523220"/>
          </a:xfrm>
          <a:prstGeom prst="rect">
            <a:avLst/>
          </a:prstGeom>
          <a:noFill/>
        </p:spPr>
        <p:txBody>
          <a:bodyPr wrap="square" rtlCol="0">
            <a:spAutoFit/>
          </a:bodyPr>
          <a:lstStyle/>
          <a:p>
            <a:r>
              <a:rPr lang="en-US" sz="2800" b="1" dirty="0" smtClean="0"/>
              <a:t>Malachi’s Day</a:t>
            </a:r>
            <a:endParaRPr lang="en-US" sz="2800" b="1" dirty="0"/>
          </a:p>
        </p:txBody>
      </p:sp>
      <p:sp>
        <p:nvSpPr>
          <p:cNvPr id="8" name="TextBox 7"/>
          <p:cNvSpPr txBox="1"/>
          <p:nvPr/>
        </p:nvSpPr>
        <p:spPr>
          <a:xfrm>
            <a:off x="4648200" y="1295400"/>
            <a:ext cx="4191000" cy="523220"/>
          </a:xfrm>
          <a:prstGeom prst="rect">
            <a:avLst/>
          </a:prstGeom>
          <a:noFill/>
        </p:spPr>
        <p:txBody>
          <a:bodyPr wrap="square" rtlCol="0">
            <a:spAutoFit/>
          </a:bodyPr>
          <a:lstStyle/>
          <a:p>
            <a:r>
              <a:rPr lang="en-US" sz="2800" b="1" dirty="0" smtClean="0"/>
              <a:t>Our Day</a:t>
            </a:r>
            <a:endParaRPr lang="en-US" sz="2800" b="1" dirty="0"/>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10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xEl>
                                              <p:pRg st="0" end="0"/>
                                            </p:txEl>
                                          </p:spTgt>
                                        </p:tgtEl>
                                        <p:attrNameLst>
                                          <p:attrName>style.visibility</p:attrName>
                                        </p:attrNameLst>
                                      </p:cBhvr>
                                      <p:to>
                                        <p:strVal val="visible"/>
                                      </p:to>
                                    </p:set>
                                    <p:animEffect transition="in" filter="fade">
                                      <p:cBhvr>
                                        <p:cTn id="17" dur="1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990600"/>
          </a:xfrm>
          <a:solidFill>
            <a:schemeClr val="tx1"/>
          </a:solidFill>
        </p:spPr>
        <p:style>
          <a:lnRef idx="0">
            <a:schemeClr val="accent3"/>
          </a:lnRef>
          <a:fillRef idx="3">
            <a:schemeClr val="accent3"/>
          </a:fillRef>
          <a:effectRef idx="3">
            <a:schemeClr val="accent3"/>
          </a:effectRef>
          <a:fontRef idx="minor">
            <a:schemeClr val="lt1"/>
          </a:fontRef>
        </p:style>
        <p:txBody>
          <a:bodyPr>
            <a:normAutofit/>
          </a:bodyPr>
          <a:lstStyle/>
          <a:p>
            <a:r>
              <a:rPr lang="en-US" dirty="0" smtClean="0"/>
              <a:t>Why should we study Malachi? </a:t>
            </a:r>
            <a:endParaRPr lang="en-US" dirty="0"/>
          </a:p>
        </p:txBody>
      </p:sp>
      <p:sp>
        <p:nvSpPr>
          <p:cNvPr id="7" name="Slide Number Placeholder 6"/>
          <p:cNvSpPr>
            <a:spLocks noGrp="1"/>
          </p:cNvSpPr>
          <p:nvPr>
            <p:ph type="sldNum" sz="quarter" idx="12"/>
          </p:nvPr>
        </p:nvSpPr>
        <p:spPr/>
        <p:txBody>
          <a:bodyPr/>
          <a:lstStyle/>
          <a:p>
            <a:fld id="{1EBCACB4-7BB8-4A74-83A5-C12FBFC35A77}" type="slidenum">
              <a:rPr lang="en-US" smtClean="0"/>
              <a:pPr/>
              <a:t>13</a:t>
            </a:fld>
            <a:endParaRPr lang="en-US" dirty="0"/>
          </a:p>
        </p:txBody>
      </p:sp>
      <p:sp>
        <p:nvSpPr>
          <p:cNvPr id="9" name="Content Placeholder 8"/>
          <p:cNvSpPr>
            <a:spLocks noGrp="1"/>
          </p:cNvSpPr>
          <p:nvPr>
            <p:ph sz="half" idx="1"/>
          </p:nvPr>
        </p:nvSpPr>
        <p:spPr>
          <a:xfrm>
            <a:off x="152400" y="1828800"/>
            <a:ext cx="4343400" cy="4572000"/>
          </a:xfrm>
          <a:ln>
            <a:solidFill>
              <a:schemeClr val="accent1"/>
            </a:solidFill>
          </a:ln>
        </p:spPr>
        <p:txBody>
          <a:bodyPr>
            <a:normAutofit lnSpcReduction="10000"/>
          </a:bodyPr>
          <a:lstStyle/>
          <a:p>
            <a:r>
              <a:rPr lang="en-US" dirty="0" smtClean="0"/>
              <a:t>They failed to appreciate the privileges they had been given.</a:t>
            </a:r>
          </a:p>
          <a:p>
            <a:pPr lvl="1">
              <a:buNone/>
            </a:pPr>
            <a:r>
              <a:rPr lang="en-US" dirty="0" smtClean="0"/>
              <a:t>	Have we not all one father? hath not one God created us? why do we deal treacherously every man against his brother, by profaning the covenant of our fathers? (Mal 2:10)</a:t>
            </a:r>
          </a:p>
          <a:p>
            <a:r>
              <a:rPr lang="en-US" dirty="0" smtClean="0"/>
              <a:t>This is one example of several, as we will see.</a:t>
            </a:r>
          </a:p>
          <a:p>
            <a:endParaRPr lang="en-US" dirty="0" smtClean="0"/>
          </a:p>
          <a:p>
            <a:endParaRPr lang="en-US" dirty="0" smtClean="0"/>
          </a:p>
        </p:txBody>
      </p:sp>
      <p:sp>
        <p:nvSpPr>
          <p:cNvPr id="10" name="Content Placeholder 9"/>
          <p:cNvSpPr>
            <a:spLocks noGrp="1"/>
          </p:cNvSpPr>
          <p:nvPr>
            <p:ph sz="half" idx="2"/>
          </p:nvPr>
        </p:nvSpPr>
        <p:spPr>
          <a:xfrm>
            <a:off x="4648200" y="1828800"/>
            <a:ext cx="4343400" cy="4572000"/>
          </a:xfrm>
          <a:ln>
            <a:solidFill>
              <a:schemeClr val="accent1"/>
            </a:solidFill>
          </a:ln>
        </p:spPr>
        <p:txBody>
          <a:bodyPr>
            <a:normAutofit lnSpcReduction="10000"/>
          </a:bodyPr>
          <a:lstStyle/>
          <a:p>
            <a:r>
              <a:rPr lang="en-US" dirty="0" smtClean="0"/>
              <a:t>Do we fail to appreciate the “…the exceeding, great and precious promises…” (2 Peter 1:4)?</a:t>
            </a:r>
          </a:p>
          <a:p>
            <a:r>
              <a:rPr lang="en-US" dirty="0" smtClean="0"/>
              <a:t>He that </a:t>
            </a:r>
            <a:r>
              <a:rPr lang="en-US" dirty="0" err="1" smtClean="0"/>
              <a:t>saith</a:t>
            </a:r>
            <a:r>
              <a:rPr lang="en-US" dirty="0" smtClean="0"/>
              <a:t> he is in the light, and </a:t>
            </a:r>
            <a:r>
              <a:rPr lang="en-US" dirty="0" err="1" smtClean="0"/>
              <a:t>hateth</a:t>
            </a:r>
            <a:r>
              <a:rPr lang="en-US" dirty="0" smtClean="0"/>
              <a:t> his brother, is in darkness even until now. (1Jn 2:9)</a:t>
            </a:r>
          </a:p>
          <a:p>
            <a:endParaRPr lang="en-US" dirty="0" smtClean="0"/>
          </a:p>
          <a:p>
            <a:endParaRPr lang="en-US" dirty="0" smtClean="0"/>
          </a:p>
          <a:p>
            <a:pPr>
              <a:buNone/>
            </a:pPr>
            <a:endParaRPr lang="en-US" dirty="0" smtClean="0"/>
          </a:p>
        </p:txBody>
      </p:sp>
      <p:sp>
        <p:nvSpPr>
          <p:cNvPr id="6" name="TextBox 5"/>
          <p:cNvSpPr txBox="1"/>
          <p:nvPr/>
        </p:nvSpPr>
        <p:spPr>
          <a:xfrm>
            <a:off x="228600" y="1295400"/>
            <a:ext cx="4191000" cy="523220"/>
          </a:xfrm>
          <a:prstGeom prst="rect">
            <a:avLst/>
          </a:prstGeom>
          <a:noFill/>
        </p:spPr>
        <p:txBody>
          <a:bodyPr wrap="square" rtlCol="0">
            <a:spAutoFit/>
          </a:bodyPr>
          <a:lstStyle/>
          <a:p>
            <a:r>
              <a:rPr lang="en-US" sz="2800" b="1" dirty="0" smtClean="0"/>
              <a:t>Malachi’s Day</a:t>
            </a:r>
            <a:endParaRPr lang="en-US" sz="2800" b="1" dirty="0"/>
          </a:p>
        </p:txBody>
      </p:sp>
      <p:sp>
        <p:nvSpPr>
          <p:cNvPr id="8" name="TextBox 7"/>
          <p:cNvSpPr txBox="1"/>
          <p:nvPr/>
        </p:nvSpPr>
        <p:spPr>
          <a:xfrm>
            <a:off x="4648200" y="1295400"/>
            <a:ext cx="4191000" cy="523220"/>
          </a:xfrm>
          <a:prstGeom prst="rect">
            <a:avLst/>
          </a:prstGeom>
          <a:noFill/>
        </p:spPr>
        <p:txBody>
          <a:bodyPr wrap="square" rtlCol="0">
            <a:spAutoFit/>
          </a:bodyPr>
          <a:lstStyle/>
          <a:p>
            <a:r>
              <a:rPr lang="en-US" sz="2800" b="1" dirty="0" smtClean="0"/>
              <a:t>Our Day</a:t>
            </a:r>
            <a:endParaRPr lang="en-US" sz="2800" b="1" dirty="0"/>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10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10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xEl>
                                              <p:pRg st="0" end="0"/>
                                            </p:txEl>
                                          </p:spTgt>
                                        </p:tgtEl>
                                        <p:attrNameLst>
                                          <p:attrName>style.visibility</p:attrName>
                                        </p:attrNameLst>
                                      </p:cBhvr>
                                      <p:to>
                                        <p:strVal val="visible"/>
                                      </p:to>
                                    </p:set>
                                    <p:animEffect transition="in" filter="fade">
                                      <p:cBhvr>
                                        <p:cTn id="22" dur="1000"/>
                                        <p:tgtEl>
                                          <p:spTgt spid="10">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
                                            <p:txEl>
                                              <p:pRg st="1" end="1"/>
                                            </p:txEl>
                                          </p:spTgt>
                                        </p:tgtEl>
                                        <p:attrNameLst>
                                          <p:attrName>style.visibility</p:attrName>
                                        </p:attrNameLst>
                                      </p:cBhvr>
                                      <p:to>
                                        <p:strVal val="visible"/>
                                      </p:to>
                                    </p:set>
                                    <p:animEffect transition="in" filter="fade">
                                      <p:cBhvr>
                                        <p:cTn id="27" dur="1000"/>
                                        <p:tgtEl>
                                          <p:spTgt spid="1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990600"/>
          </a:xfrm>
          <a:solidFill>
            <a:schemeClr val="tx1"/>
          </a:solidFill>
        </p:spPr>
        <p:style>
          <a:lnRef idx="0">
            <a:schemeClr val="accent3"/>
          </a:lnRef>
          <a:fillRef idx="3">
            <a:schemeClr val="accent3"/>
          </a:fillRef>
          <a:effectRef idx="3">
            <a:schemeClr val="accent3"/>
          </a:effectRef>
          <a:fontRef idx="minor">
            <a:schemeClr val="lt1"/>
          </a:fontRef>
        </p:style>
        <p:txBody>
          <a:bodyPr>
            <a:normAutofit/>
          </a:bodyPr>
          <a:lstStyle/>
          <a:p>
            <a:r>
              <a:rPr lang="en-US" dirty="0" smtClean="0"/>
              <a:t>Why should we study Malachi? </a:t>
            </a:r>
            <a:endParaRPr lang="en-US" dirty="0"/>
          </a:p>
        </p:txBody>
      </p:sp>
      <p:sp>
        <p:nvSpPr>
          <p:cNvPr id="7" name="Slide Number Placeholder 6"/>
          <p:cNvSpPr>
            <a:spLocks noGrp="1"/>
          </p:cNvSpPr>
          <p:nvPr>
            <p:ph type="sldNum" sz="quarter" idx="12"/>
          </p:nvPr>
        </p:nvSpPr>
        <p:spPr/>
        <p:txBody>
          <a:bodyPr/>
          <a:lstStyle/>
          <a:p>
            <a:fld id="{1EBCACB4-7BB8-4A74-83A5-C12FBFC35A77}" type="slidenum">
              <a:rPr lang="en-US" smtClean="0"/>
              <a:pPr/>
              <a:t>14</a:t>
            </a:fld>
            <a:endParaRPr lang="en-US" dirty="0"/>
          </a:p>
        </p:txBody>
      </p:sp>
      <p:sp>
        <p:nvSpPr>
          <p:cNvPr id="9" name="Content Placeholder 8"/>
          <p:cNvSpPr>
            <a:spLocks noGrp="1"/>
          </p:cNvSpPr>
          <p:nvPr>
            <p:ph sz="half" idx="1"/>
          </p:nvPr>
        </p:nvSpPr>
        <p:spPr>
          <a:xfrm>
            <a:off x="152400" y="1828800"/>
            <a:ext cx="4343400" cy="4572000"/>
          </a:xfrm>
          <a:ln>
            <a:solidFill>
              <a:schemeClr val="accent1"/>
            </a:solidFill>
          </a:ln>
        </p:spPr>
        <p:txBody>
          <a:bodyPr>
            <a:normAutofit/>
          </a:bodyPr>
          <a:lstStyle/>
          <a:p>
            <a:r>
              <a:rPr lang="en-US" dirty="0" smtClean="0"/>
              <a:t>They were waiting for the Messiah, the promised seed.</a:t>
            </a:r>
          </a:p>
          <a:p>
            <a:pPr>
              <a:buNone/>
            </a:pPr>
            <a:endParaRPr lang="en-US" dirty="0" smtClean="0"/>
          </a:p>
          <a:p>
            <a:r>
              <a:rPr lang="en-US" dirty="0" smtClean="0"/>
              <a:t>The people and priests were ignorant to their true state in God’s eyes?</a:t>
            </a:r>
          </a:p>
          <a:p>
            <a:pPr>
              <a:buNone/>
            </a:pPr>
            <a:endParaRPr lang="en-US" dirty="0" smtClean="0"/>
          </a:p>
        </p:txBody>
      </p:sp>
      <p:sp>
        <p:nvSpPr>
          <p:cNvPr id="10" name="Content Placeholder 9"/>
          <p:cNvSpPr>
            <a:spLocks noGrp="1"/>
          </p:cNvSpPr>
          <p:nvPr>
            <p:ph sz="half" idx="2"/>
          </p:nvPr>
        </p:nvSpPr>
        <p:spPr>
          <a:xfrm>
            <a:off x="4648200" y="1828800"/>
            <a:ext cx="4343400" cy="4572000"/>
          </a:xfrm>
          <a:ln>
            <a:solidFill>
              <a:schemeClr val="accent1"/>
            </a:solidFill>
          </a:ln>
        </p:spPr>
        <p:txBody>
          <a:bodyPr>
            <a:normAutofit/>
          </a:bodyPr>
          <a:lstStyle/>
          <a:p>
            <a:r>
              <a:rPr lang="en-US" dirty="0" smtClean="0"/>
              <a:t>We are waiting for the second coming of the Messiah.</a:t>
            </a:r>
          </a:p>
          <a:p>
            <a:pPr>
              <a:buNone/>
            </a:pPr>
            <a:endParaRPr lang="en-US" dirty="0" smtClean="0"/>
          </a:p>
          <a:p>
            <a:r>
              <a:rPr lang="en-US" dirty="0" smtClean="0"/>
              <a:t>Can there an application to us in this regard? </a:t>
            </a:r>
          </a:p>
          <a:p>
            <a:pPr>
              <a:buNone/>
            </a:pPr>
            <a:endParaRPr lang="en-US" dirty="0" smtClean="0"/>
          </a:p>
          <a:p>
            <a:pPr>
              <a:buNone/>
            </a:pPr>
            <a:endParaRPr lang="en-US" dirty="0" smtClean="0"/>
          </a:p>
        </p:txBody>
      </p:sp>
      <p:sp>
        <p:nvSpPr>
          <p:cNvPr id="6" name="TextBox 5"/>
          <p:cNvSpPr txBox="1"/>
          <p:nvPr/>
        </p:nvSpPr>
        <p:spPr>
          <a:xfrm>
            <a:off x="228600" y="1295400"/>
            <a:ext cx="4191000" cy="523220"/>
          </a:xfrm>
          <a:prstGeom prst="rect">
            <a:avLst/>
          </a:prstGeom>
          <a:noFill/>
        </p:spPr>
        <p:txBody>
          <a:bodyPr wrap="square" rtlCol="0">
            <a:spAutoFit/>
          </a:bodyPr>
          <a:lstStyle/>
          <a:p>
            <a:r>
              <a:rPr lang="en-US" sz="2800" b="1" dirty="0" smtClean="0"/>
              <a:t>Malachi’s Day</a:t>
            </a:r>
            <a:endParaRPr lang="en-US" sz="2800" b="1" dirty="0"/>
          </a:p>
        </p:txBody>
      </p:sp>
      <p:sp>
        <p:nvSpPr>
          <p:cNvPr id="8" name="TextBox 7"/>
          <p:cNvSpPr txBox="1"/>
          <p:nvPr/>
        </p:nvSpPr>
        <p:spPr>
          <a:xfrm>
            <a:off x="4648200" y="1295400"/>
            <a:ext cx="4191000" cy="523220"/>
          </a:xfrm>
          <a:prstGeom prst="rect">
            <a:avLst/>
          </a:prstGeom>
          <a:noFill/>
        </p:spPr>
        <p:txBody>
          <a:bodyPr wrap="square" rtlCol="0">
            <a:spAutoFit/>
          </a:bodyPr>
          <a:lstStyle/>
          <a:p>
            <a:r>
              <a:rPr lang="en-US" sz="2800" b="1" dirty="0" smtClean="0"/>
              <a:t>Our Day</a:t>
            </a:r>
            <a:endParaRPr lang="en-US" sz="2800" b="1" dirty="0"/>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animEffect transition="in" filter="fade">
                                      <p:cBhvr>
                                        <p:cTn id="12" dur="1000"/>
                                        <p:tgtEl>
                                          <p:spTgt spid="1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10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xEl>
                                              <p:pRg st="2" end="2"/>
                                            </p:txEl>
                                          </p:spTgt>
                                        </p:tgtEl>
                                        <p:attrNameLst>
                                          <p:attrName>style.visibility</p:attrName>
                                        </p:attrNameLst>
                                      </p:cBhvr>
                                      <p:to>
                                        <p:strVal val="visible"/>
                                      </p:to>
                                    </p:set>
                                    <p:animEffect transition="in" filter="fade">
                                      <p:cBhvr>
                                        <p:cTn id="22" dur="1000"/>
                                        <p:tgtEl>
                                          <p:spTgt spid="1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990600"/>
          </a:xfrm>
          <a:solidFill>
            <a:schemeClr val="tx1"/>
          </a:solidFill>
        </p:spPr>
        <p:style>
          <a:lnRef idx="0">
            <a:schemeClr val="accent3"/>
          </a:lnRef>
          <a:fillRef idx="3">
            <a:schemeClr val="accent3"/>
          </a:fillRef>
          <a:effectRef idx="3">
            <a:schemeClr val="accent3"/>
          </a:effectRef>
          <a:fontRef idx="minor">
            <a:schemeClr val="lt1"/>
          </a:fontRef>
        </p:style>
        <p:txBody>
          <a:bodyPr>
            <a:normAutofit/>
          </a:bodyPr>
          <a:lstStyle/>
          <a:p>
            <a:r>
              <a:rPr lang="en-US" dirty="0" smtClean="0"/>
              <a:t>Why should we study Malachi? </a:t>
            </a:r>
            <a:endParaRPr lang="en-US" dirty="0"/>
          </a:p>
        </p:txBody>
      </p:sp>
      <p:sp>
        <p:nvSpPr>
          <p:cNvPr id="7" name="Slide Number Placeholder 6"/>
          <p:cNvSpPr>
            <a:spLocks noGrp="1"/>
          </p:cNvSpPr>
          <p:nvPr>
            <p:ph type="sldNum" sz="quarter" idx="12"/>
          </p:nvPr>
        </p:nvSpPr>
        <p:spPr/>
        <p:txBody>
          <a:bodyPr/>
          <a:lstStyle/>
          <a:p>
            <a:fld id="{1EBCACB4-7BB8-4A74-83A5-C12FBFC35A77}" type="slidenum">
              <a:rPr lang="en-US" smtClean="0"/>
              <a:pPr/>
              <a:t>15</a:t>
            </a:fld>
            <a:endParaRPr lang="en-US" dirty="0"/>
          </a:p>
        </p:txBody>
      </p:sp>
      <p:sp>
        <p:nvSpPr>
          <p:cNvPr id="9" name="Content Placeholder 8"/>
          <p:cNvSpPr>
            <a:spLocks noGrp="1"/>
          </p:cNvSpPr>
          <p:nvPr>
            <p:ph sz="half" idx="1"/>
          </p:nvPr>
        </p:nvSpPr>
        <p:spPr>
          <a:xfrm>
            <a:off x="152400" y="1828800"/>
            <a:ext cx="4343400" cy="4572000"/>
          </a:xfrm>
          <a:ln>
            <a:solidFill>
              <a:schemeClr val="accent1"/>
            </a:solidFill>
          </a:ln>
        </p:spPr>
        <p:txBody>
          <a:bodyPr>
            <a:normAutofit/>
          </a:bodyPr>
          <a:lstStyle/>
          <a:p>
            <a:pPr>
              <a:buNone/>
            </a:pPr>
            <a:r>
              <a:rPr lang="en-US" dirty="0" smtClean="0"/>
              <a:t>The great question that God poses to Israel through His messenger:</a:t>
            </a:r>
          </a:p>
          <a:p>
            <a:r>
              <a:rPr lang="en-US" dirty="0" smtClean="0"/>
              <a:t>But who may abide the day of his coming? and who shall stand when he </a:t>
            </a:r>
            <a:r>
              <a:rPr lang="en-US" dirty="0" err="1" smtClean="0"/>
              <a:t>appeareth</a:t>
            </a:r>
            <a:r>
              <a:rPr lang="en-US" dirty="0" smtClean="0"/>
              <a:t>? … (Mal 3:2)</a:t>
            </a:r>
          </a:p>
          <a:p>
            <a:endParaRPr lang="en-US" dirty="0" smtClean="0"/>
          </a:p>
          <a:p>
            <a:pPr>
              <a:buNone/>
            </a:pPr>
            <a:endParaRPr lang="en-US" dirty="0" smtClean="0"/>
          </a:p>
        </p:txBody>
      </p:sp>
      <p:sp>
        <p:nvSpPr>
          <p:cNvPr id="10" name="Content Placeholder 9"/>
          <p:cNvSpPr>
            <a:spLocks noGrp="1"/>
          </p:cNvSpPr>
          <p:nvPr>
            <p:ph sz="half" idx="2"/>
          </p:nvPr>
        </p:nvSpPr>
        <p:spPr>
          <a:xfrm>
            <a:off x="4648200" y="1828800"/>
            <a:ext cx="4343400" cy="4572000"/>
          </a:xfrm>
          <a:ln>
            <a:solidFill>
              <a:schemeClr val="accent1"/>
            </a:solidFill>
          </a:ln>
        </p:spPr>
        <p:txBody>
          <a:bodyPr>
            <a:normAutofit/>
          </a:bodyPr>
          <a:lstStyle/>
          <a:p>
            <a:r>
              <a:rPr lang="en-US" dirty="0" smtClean="0"/>
              <a:t>We have each pondered this question.</a:t>
            </a:r>
          </a:p>
          <a:p>
            <a:r>
              <a:rPr lang="en-US" dirty="0" smtClean="0"/>
              <a:t>It is this question that we want to work toward answering scripturally this week.</a:t>
            </a:r>
          </a:p>
          <a:p>
            <a:endParaRPr lang="en-US" dirty="0" smtClean="0"/>
          </a:p>
          <a:p>
            <a:pPr>
              <a:buNone/>
            </a:pPr>
            <a:endParaRPr lang="en-US" dirty="0" smtClean="0"/>
          </a:p>
        </p:txBody>
      </p:sp>
      <p:sp>
        <p:nvSpPr>
          <p:cNvPr id="6" name="TextBox 5"/>
          <p:cNvSpPr txBox="1"/>
          <p:nvPr/>
        </p:nvSpPr>
        <p:spPr>
          <a:xfrm>
            <a:off x="228600" y="1295400"/>
            <a:ext cx="4191000" cy="523220"/>
          </a:xfrm>
          <a:prstGeom prst="rect">
            <a:avLst/>
          </a:prstGeom>
          <a:noFill/>
        </p:spPr>
        <p:txBody>
          <a:bodyPr wrap="square" rtlCol="0">
            <a:spAutoFit/>
          </a:bodyPr>
          <a:lstStyle/>
          <a:p>
            <a:r>
              <a:rPr lang="en-US" sz="2800" b="1" dirty="0" smtClean="0"/>
              <a:t>Malachi’s Day</a:t>
            </a:r>
            <a:endParaRPr lang="en-US" sz="2800" b="1" dirty="0"/>
          </a:p>
        </p:txBody>
      </p:sp>
      <p:sp>
        <p:nvSpPr>
          <p:cNvPr id="8" name="TextBox 7"/>
          <p:cNvSpPr txBox="1"/>
          <p:nvPr/>
        </p:nvSpPr>
        <p:spPr>
          <a:xfrm>
            <a:off x="4648200" y="1295400"/>
            <a:ext cx="4191000" cy="523220"/>
          </a:xfrm>
          <a:prstGeom prst="rect">
            <a:avLst/>
          </a:prstGeom>
          <a:noFill/>
        </p:spPr>
        <p:txBody>
          <a:bodyPr wrap="square" rtlCol="0">
            <a:spAutoFit/>
          </a:bodyPr>
          <a:lstStyle/>
          <a:p>
            <a:r>
              <a:rPr lang="en-US" sz="2800" b="1" dirty="0" smtClean="0"/>
              <a:t>Our Day</a:t>
            </a:r>
            <a:endParaRPr lang="en-US" sz="2800" b="1" dirty="0"/>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10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xEl>
                                              <p:pRg st="0" end="0"/>
                                            </p:txEl>
                                          </p:spTgt>
                                        </p:tgtEl>
                                        <p:attrNameLst>
                                          <p:attrName>style.visibility</p:attrName>
                                        </p:attrNameLst>
                                      </p:cBhvr>
                                      <p:to>
                                        <p:strVal val="visible"/>
                                      </p:to>
                                    </p:set>
                                    <p:animEffect transition="in" filter="fade">
                                      <p:cBhvr>
                                        <p:cTn id="17" dur="1000"/>
                                        <p:tgtEl>
                                          <p:spTgt spid="10">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xEl>
                                              <p:pRg st="1" end="1"/>
                                            </p:txEl>
                                          </p:spTgt>
                                        </p:tgtEl>
                                        <p:attrNameLst>
                                          <p:attrName>style.visibility</p:attrName>
                                        </p:attrNameLst>
                                      </p:cBhvr>
                                      <p:to>
                                        <p:strVal val="visible"/>
                                      </p:to>
                                    </p:set>
                                    <p:animEffect transition="in" filter="fade">
                                      <p:cBhvr>
                                        <p:cTn id="22" dur="1000"/>
                                        <p:tgtEl>
                                          <p:spTgt spid="1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graphicFrame>
        <p:nvGraphicFramePr>
          <p:cNvPr id="4" name="Table 3"/>
          <p:cNvGraphicFramePr>
            <a:graphicFrameLocks noGrp="1"/>
          </p:cNvGraphicFramePr>
          <p:nvPr/>
        </p:nvGraphicFramePr>
        <p:xfrm>
          <a:off x="152400" y="152400"/>
          <a:ext cx="8839200" cy="6400799"/>
        </p:xfrm>
        <a:graphic>
          <a:graphicData uri="http://schemas.openxmlformats.org/drawingml/2006/table">
            <a:tbl>
              <a:tblPr firstRow="1" bandRow="1">
                <a:tableStyleId>{5C22544A-7EE6-4342-B048-85BDC9FD1C3A}</a:tableStyleId>
              </a:tblPr>
              <a:tblGrid>
                <a:gridCol w="1783348"/>
                <a:gridCol w="2102852"/>
                <a:gridCol w="2471821"/>
                <a:gridCol w="2481179"/>
              </a:tblGrid>
              <a:tr h="885923">
                <a:tc>
                  <a:txBody>
                    <a:bodyPr/>
                    <a:lstStyle/>
                    <a:p>
                      <a:endParaRPr lang="en-US" dirty="0"/>
                    </a:p>
                  </a:txBody>
                  <a:tcPr anchor="ctr" anchorCtr="1"/>
                </a:tc>
                <a:tc>
                  <a:txBody>
                    <a:bodyPr/>
                    <a:lstStyle/>
                    <a:p>
                      <a:r>
                        <a:rPr lang="en-US" sz="2400" dirty="0" smtClean="0"/>
                        <a:t>To Israel</a:t>
                      </a:r>
                      <a:endParaRPr lang="en-US" sz="2400" dirty="0"/>
                    </a:p>
                  </a:txBody>
                  <a:tcPr anchor="ctr" anchorCtr="1"/>
                </a:tc>
                <a:tc>
                  <a:txBody>
                    <a:bodyPr/>
                    <a:lstStyle/>
                    <a:p>
                      <a:r>
                        <a:rPr lang="en-US" sz="2400" dirty="0" smtClean="0"/>
                        <a:t>To Judah</a:t>
                      </a:r>
                      <a:endParaRPr lang="en-US" sz="2400" dirty="0"/>
                    </a:p>
                  </a:txBody>
                  <a:tcPr anchor="ctr" anchorCtr="1"/>
                </a:tc>
                <a:tc>
                  <a:txBody>
                    <a:bodyPr/>
                    <a:lstStyle/>
                    <a:p>
                      <a:r>
                        <a:rPr lang="en-US" sz="2400" dirty="0" smtClean="0"/>
                        <a:t>To Foreign Nation</a:t>
                      </a:r>
                      <a:endParaRPr lang="en-US" sz="2400" dirty="0"/>
                    </a:p>
                  </a:txBody>
                  <a:tcPr anchor="ctr" anchorCtr="1"/>
                </a:tc>
              </a:tr>
              <a:tr h="1838292">
                <a:tc>
                  <a:txBody>
                    <a:bodyPr/>
                    <a:lstStyle/>
                    <a:p>
                      <a:r>
                        <a:rPr lang="en-US" dirty="0" smtClean="0"/>
                        <a:t>Assyrian</a:t>
                      </a:r>
                      <a:r>
                        <a:rPr lang="en-US" baseline="0" dirty="0" smtClean="0"/>
                        <a:t> Age</a:t>
                      </a:r>
                      <a:endParaRPr lang="en-US" dirty="0"/>
                    </a:p>
                  </a:txBody>
                  <a:tcPr anchor="ctr" anchorCtr="1"/>
                </a:tc>
                <a:tc>
                  <a:txBody>
                    <a:bodyPr/>
                    <a:lstStyle/>
                    <a:p>
                      <a:r>
                        <a:rPr lang="en-US" dirty="0" smtClean="0"/>
                        <a:t>Amos: 763-750</a:t>
                      </a:r>
                      <a:r>
                        <a:rPr lang="en-US" baseline="0" dirty="0" smtClean="0"/>
                        <a:t> B.C.</a:t>
                      </a:r>
                    </a:p>
                    <a:p>
                      <a:r>
                        <a:rPr lang="en-US" baseline="0" dirty="0" smtClean="0"/>
                        <a:t>Hosea: 755-715 B.C.</a:t>
                      </a:r>
                      <a:endParaRPr lang="en-US" dirty="0"/>
                    </a:p>
                  </a:txBody>
                  <a:tcPr anchor="ctr" anchorCtr="1"/>
                </a:tc>
                <a:tc>
                  <a:txBody>
                    <a:bodyPr/>
                    <a:lstStyle/>
                    <a:p>
                      <a:r>
                        <a:rPr lang="en-US" dirty="0" smtClean="0"/>
                        <a:t>Joel: 835-797 B.C.</a:t>
                      </a:r>
                    </a:p>
                    <a:p>
                      <a:r>
                        <a:rPr lang="en-US" dirty="0" smtClean="0"/>
                        <a:t>Isaiah</a:t>
                      </a:r>
                      <a:r>
                        <a:rPr lang="en-US" baseline="0" dirty="0" smtClean="0"/>
                        <a:t>: 740-700 B.C.</a:t>
                      </a:r>
                    </a:p>
                    <a:p>
                      <a:r>
                        <a:rPr lang="en-US" baseline="0" dirty="0" smtClean="0"/>
                        <a:t>Micah 737-690 B.C.</a:t>
                      </a:r>
                      <a:endParaRPr lang="en-US" dirty="0"/>
                    </a:p>
                  </a:txBody>
                  <a:tcPr anchor="ctr" anchorCtr="1"/>
                </a:tc>
                <a:tc>
                  <a:txBody>
                    <a:bodyPr/>
                    <a:lstStyle/>
                    <a:p>
                      <a:r>
                        <a:rPr lang="en-US" sz="1800" dirty="0" smtClean="0"/>
                        <a:t>Jonah</a:t>
                      </a:r>
                      <a:r>
                        <a:rPr lang="en-US" sz="1800" baseline="0" dirty="0" smtClean="0"/>
                        <a:t>:770-750 B.C.</a:t>
                      </a:r>
                    </a:p>
                    <a:p>
                      <a:r>
                        <a:rPr lang="en-US" sz="1600" baseline="0" dirty="0" smtClean="0"/>
                        <a:t>(&amp; to Northern Kingdom)</a:t>
                      </a:r>
                      <a:endParaRPr lang="en-US" sz="1600" dirty="0"/>
                    </a:p>
                  </a:txBody>
                  <a:tcPr anchor="ctr" anchorCtr="1"/>
                </a:tc>
              </a:tr>
              <a:tr h="1838292">
                <a:tc>
                  <a:txBody>
                    <a:bodyPr/>
                    <a:lstStyle/>
                    <a:p>
                      <a:r>
                        <a:rPr lang="en-US" dirty="0" smtClean="0"/>
                        <a:t>Babylonian Age</a:t>
                      </a:r>
                      <a:endParaRPr lang="en-US" dirty="0"/>
                    </a:p>
                  </a:txBody>
                  <a:tcPr anchor="ctr" anchorCtr="1"/>
                </a:tc>
                <a:tc>
                  <a:txBody>
                    <a:bodyPr/>
                    <a:lstStyle/>
                    <a:p>
                      <a:endParaRPr lang="en-US" dirty="0"/>
                    </a:p>
                  </a:txBody>
                  <a:tcPr anchor="ctr" anchorCtr="1"/>
                </a:tc>
                <a:tc>
                  <a:txBody>
                    <a:bodyPr/>
                    <a:lstStyle/>
                    <a:p>
                      <a:r>
                        <a:rPr lang="en-US" dirty="0" smtClean="0"/>
                        <a:t>Habakkuk:</a:t>
                      </a:r>
                      <a:r>
                        <a:rPr lang="en-US" baseline="0" dirty="0" smtClean="0"/>
                        <a:t> 630-605 B.C.</a:t>
                      </a:r>
                    </a:p>
                    <a:p>
                      <a:r>
                        <a:rPr lang="en-US" baseline="0" dirty="0" smtClean="0"/>
                        <a:t>Zephaniah: 640-609 B.C.</a:t>
                      </a:r>
                    </a:p>
                    <a:p>
                      <a:r>
                        <a:rPr lang="en-US" baseline="0" dirty="0" smtClean="0"/>
                        <a:t>Jeremiah:  627-580 B.C.</a:t>
                      </a:r>
                    </a:p>
                    <a:p>
                      <a:r>
                        <a:rPr lang="en-US" baseline="0" dirty="0" smtClean="0"/>
                        <a:t>Daniel: 605-530 B.C.</a:t>
                      </a:r>
                    </a:p>
                    <a:p>
                      <a:r>
                        <a:rPr lang="en-US" baseline="0" dirty="0" smtClean="0"/>
                        <a:t>Ezekiel: 593-570 B.C.</a:t>
                      </a:r>
                    </a:p>
                  </a:txBody>
                  <a:tcPr anchor="ctr" anchorCtr="1"/>
                </a:tc>
                <a:tc>
                  <a:txBody>
                    <a:bodyPr/>
                    <a:lstStyle/>
                    <a:p>
                      <a:r>
                        <a:rPr lang="en-US" dirty="0" smtClean="0"/>
                        <a:t>Nahum 663-615 B.C.</a:t>
                      </a:r>
                    </a:p>
                    <a:p>
                      <a:r>
                        <a:rPr lang="en-US" dirty="0" smtClean="0"/>
                        <a:t>(&amp; to Judah)</a:t>
                      </a:r>
                      <a:endParaRPr lang="en-US" dirty="0"/>
                    </a:p>
                  </a:txBody>
                  <a:tcPr anchor="ctr" anchorCtr="1"/>
                </a:tc>
              </a:tr>
              <a:tr h="1838292">
                <a:tc>
                  <a:txBody>
                    <a:bodyPr/>
                    <a:lstStyle/>
                    <a:p>
                      <a:r>
                        <a:rPr lang="en-US" dirty="0" smtClean="0"/>
                        <a:t>Persian Age</a:t>
                      </a:r>
                      <a:endParaRPr lang="en-US" dirty="0"/>
                    </a:p>
                  </a:txBody>
                  <a:tcPr anchor="ctr" anchorCtr="1"/>
                </a:tc>
                <a:tc>
                  <a:txBody>
                    <a:bodyPr/>
                    <a:lstStyle/>
                    <a:p>
                      <a:endParaRPr lang="en-US"/>
                    </a:p>
                  </a:txBody>
                  <a:tcPr anchor="ctr" anchorCtr="1"/>
                </a:tc>
                <a:tc>
                  <a:txBody>
                    <a:bodyPr/>
                    <a:lstStyle/>
                    <a:p>
                      <a:r>
                        <a:rPr lang="en-US" dirty="0" smtClean="0"/>
                        <a:t>Haggai: 520 B.C.</a:t>
                      </a:r>
                    </a:p>
                    <a:p>
                      <a:r>
                        <a:rPr lang="en-US" dirty="0" smtClean="0"/>
                        <a:t>Zechariah: 520-518 B.C.</a:t>
                      </a:r>
                    </a:p>
                    <a:p>
                      <a:r>
                        <a:rPr lang="en-US" dirty="0" smtClean="0"/>
                        <a:t>Malachi: 433 B.C.</a:t>
                      </a:r>
                      <a:endParaRPr lang="en-US" dirty="0"/>
                    </a:p>
                  </a:txBody>
                  <a:tcPr anchor="ctr" anchorCtr="1"/>
                </a:tc>
                <a:tc>
                  <a:txBody>
                    <a:bodyPr/>
                    <a:lstStyle/>
                    <a:p>
                      <a:r>
                        <a:rPr lang="en-US" sz="1800" dirty="0" smtClean="0"/>
                        <a:t>Obadiah: 586-553 B.C.</a:t>
                      </a:r>
                    </a:p>
                    <a:p>
                      <a:r>
                        <a:rPr lang="en-US" sz="1800" dirty="0" smtClean="0"/>
                        <a:t>(&amp; to Judah)</a:t>
                      </a:r>
                      <a:endParaRPr lang="en-US" sz="1800" dirty="0"/>
                    </a:p>
                  </a:txBody>
                  <a:tcPr anchor="ctr" anchorCtr="1"/>
                </a:tc>
              </a:tr>
            </a:tbl>
          </a:graphicData>
        </a:graphic>
      </p:graphicFrame>
      <p:sp>
        <p:nvSpPr>
          <p:cNvPr id="5" name="Slide Number Placeholder 4"/>
          <p:cNvSpPr>
            <a:spLocks noGrp="1"/>
          </p:cNvSpPr>
          <p:nvPr>
            <p:ph type="sldNum" sz="quarter" idx="12"/>
          </p:nvPr>
        </p:nvSpPr>
        <p:spPr/>
        <p:txBody>
          <a:bodyPr/>
          <a:lstStyle/>
          <a:p>
            <a:fld id="{1EBCACB4-7BB8-4A74-83A5-C12FBFC35A77}" type="slidenum">
              <a:rPr lang="en-US" smtClean="0"/>
              <a:pPr/>
              <a:t>16</a:t>
            </a:fld>
            <a:endParaRPr lang="en-US"/>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6674" name="Picture 2" descr="D:\Projectr\GIFFiles\Prophets.gif"/>
          <p:cNvPicPr>
            <a:picLocks noChangeAspect="1" noChangeArrowheads="1"/>
          </p:cNvPicPr>
          <p:nvPr/>
        </p:nvPicPr>
        <p:blipFill>
          <a:blip r:embed="rId2"/>
          <a:srcRect/>
          <a:stretch>
            <a:fillRect/>
          </a:stretch>
        </p:blipFill>
        <p:spPr bwMode="auto">
          <a:xfrm>
            <a:off x="0" y="1"/>
            <a:ext cx="9198595" cy="6858000"/>
          </a:xfrm>
          <a:prstGeom prst="rect">
            <a:avLst/>
          </a:prstGeom>
          <a:noFill/>
        </p:spPr>
      </p:pic>
      <p:sp>
        <p:nvSpPr>
          <p:cNvPr id="3" name="Slide Number Placeholder 2"/>
          <p:cNvSpPr>
            <a:spLocks noGrp="1"/>
          </p:cNvSpPr>
          <p:nvPr>
            <p:ph type="sldNum" sz="quarter" idx="12"/>
          </p:nvPr>
        </p:nvSpPr>
        <p:spPr/>
        <p:txBody>
          <a:bodyPr/>
          <a:lstStyle/>
          <a:p>
            <a:fld id="{1EBCACB4-7BB8-4A74-83A5-C12FBFC35A77}" type="slidenum">
              <a:rPr lang="en-US" smtClean="0"/>
              <a:pPr/>
              <a:t>17</a:t>
            </a:fld>
            <a:endParaRPr lang="en-US"/>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0290" name="Picture 2" descr="D:\Projectr\GIFFiles\Old Testament Books 3.gif"/>
          <p:cNvPicPr>
            <a:picLocks noChangeAspect="1" noChangeArrowheads="1"/>
          </p:cNvPicPr>
          <p:nvPr/>
        </p:nvPicPr>
        <p:blipFill>
          <a:blip r:embed="rId2"/>
          <a:srcRect/>
          <a:stretch>
            <a:fillRect/>
          </a:stretch>
        </p:blipFill>
        <p:spPr bwMode="auto">
          <a:xfrm>
            <a:off x="-111782" y="0"/>
            <a:ext cx="9255781" cy="6858000"/>
          </a:xfrm>
          <a:prstGeom prst="rect">
            <a:avLst/>
          </a:prstGeom>
          <a:noFill/>
        </p:spPr>
      </p:pic>
      <p:sp>
        <p:nvSpPr>
          <p:cNvPr id="3" name="Slide Number Placeholder 2"/>
          <p:cNvSpPr>
            <a:spLocks noGrp="1"/>
          </p:cNvSpPr>
          <p:nvPr>
            <p:ph type="sldNum" sz="quarter" idx="12"/>
          </p:nvPr>
        </p:nvSpPr>
        <p:spPr/>
        <p:txBody>
          <a:bodyPr/>
          <a:lstStyle/>
          <a:p>
            <a:fld id="{1EBCACB4-7BB8-4A74-83A5-C12FBFC35A77}" type="slidenum">
              <a:rPr lang="en-US" smtClean="0"/>
              <a:pPr/>
              <a:t>18</a:t>
            </a:fld>
            <a:endParaRPr lang="en-US"/>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rmAutofit/>
          </a:bodyPr>
          <a:lstStyle/>
          <a:p>
            <a:r>
              <a:rPr lang="en-US" dirty="0" smtClean="0"/>
              <a:t>Comparable conditions present:</a:t>
            </a:r>
            <a:endParaRPr lang="en-US" dirty="0"/>
          </a:p>
        </p:txBody>
      </p:sp>
      <p:sp>
        <p:nvSpPr>
          <p:cNvPr id="3" name="Text Placeholder 2"/>
          <p:cNvSpPr>
            <a:spLocks noGrp="1"/>
          </p:cNvSpPr>
          <p:nvPr>
            <p:ph type="body" idx="1"/>
          </p:nvPr>
        </p:nvSpPr>
        <p:spPr/>
        <p:txBody>
          <a:bodyPr/>
          <a:lstStyle/>
          <a:p>
            <a:r>
              <a:rPr lang="en-US" dirty="0" err="1" smtClean="0"/>
              <a:t>Neh</a:t>
            </a:r>
            <a:r>
              <a:rPr lang="en-US" dirty="0" smtClean="0"/>
              <a:t> 13:23</a:t>
            </a:r>
            <a:endParaRPr lang="en-US" dirty="0"/>
          </a:p>
        </p:txBody>
      </p:sp>
      <p:sp>
        <p:nvSpPr>
          <p:cNvPr id="4" name="Content Placeholder 3"/>
          <p:cNvSpPr>
            <a:spLocks noGrp="1"/>
          </p:cNvSpPr>
          <p:nvPr>
            <p:ph sz="half" idx="2"/>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In those days also saw I Jews that had </a:t>
            </a:r>
            <a:r>
              <a:rPr lang="en-US" dirty="0" smtClean="0">
                <a:solidFill>
                  <a:srgbClr val="FF0000"/>
                </a:solidFill>
              </a:rPr>
              <a:t>married</a:t>
            </a:r>
            <a:r>
              <a:rPr lang="en-US" dirty="0" smtClean="0"/>
              <a:t> </a:t>
            </a:r>
            <a:r>
              <a:rPr lang="en-US" dirty="0" smtClean="0">
                <a:solidFill>
                  <a:srgbClr val="FF0000"/>
                </a:solidFill>
              </a:rPr>
              <a:t>wives of Ashdod, of </a:t>
            </a:r>
            <a:r>
              <a:rPr lang="en-US" dirty="0" err="1" smtClean="0">
                <a:solidFill>
                  <a:srgbClr val="FF0000"/>
                </a:solidFill>
              </a:rPr>
              <a:t>Ammon</a:t>
            </a:r>
            <a:r>
              <a:rPr lang="en-US" dirty="0" smtClean="0">
                <a:solidFill>
                  <a:srgbClr val="FF0000"/>
                </a:solidFill>
              </a:rPr>
              <a:t>, and of Moab: </a:t>
            </a:r>
          </a:p>
          <a:p>
            <a:endParaRPr lang="en-US" dirty="0"/>
          </a:p>
        </p:txBody>
      </p:sp>
      <p:sp>
        <p:nvSpPr>
          <p:cNvPr id="5" name="Text Placeholder 4"/>
          <p:cNvSpPr>
            <a:spLocks noGrp="1"/>
          </p:cNvSpPr>
          <p:nvPr>
            <p:ph type="body" sz="quarter" idx="3"/>
          </p:nvPr>
        </p:nvSpPr>
        <p:spPr/>
        <p:txBody>
          <a:bodyPr/>
          <a:lstStyle/>
          <a:p>
            <a:r>
              <a:rPr lang="en-US" dirty="0" smtClean="0"/>
              <a:t>Mal 2:11</a:t>
            </a:r>
            <a:endParaRPr lang="en-US" dirty="0"/>
          </a:p>
        </p:txBody>
      </p:sp>
      <p:sp>
        <p:nvSpPr>
          <p:cNvPr id="6" name="Content Placeholder 5"/>
          <p:cNvSpPr>
            <a:spLocks noGrp="1"/>
          </p:cNvSpPr>
          <p:nvPr>
            <p:ph sz="quarter" idx="4"/>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Judah hath dealt treacherously, and an abomination is committed in Israel and in Jerusalem; for Judah hath profaned the holiness of the LORD which he loved, and hath </a:t>
            </a:r>
            <a:r>
              <a:rPr lang="en-US" dirty="0" smtClean="0">
                <a:solidFill>
                  <a:srgbClr val="FF0000"/>
                </a:solidFill>
              </a:rPr>
              <a:t>married the daughter of a strange god.</a:t>
            </a:r>
          </a:p>
          <a:p>
            <a:endParaRPr lang="en-US" dirty="0"/>
          </a:p>
        </p:txBody>
      </p:sp>
      <p:sp>
        <p:nvSpPr>
          <p:cNvPr id="7" name="Slide Number Placeholder 6"/>
          <p:cNvSpPr>
            <a:spLocks noGrp="1"/>
          </p:cNvSpPr>
          <p:nvPr>
            <p:ph type="sldNum" sz="quarter" idx="12"/>
          </p:nvPr>
        </p:nvSpPr>
        <p:spPr/>
        <p:txBody>
          <a:bodyPr/>
          <a:lstStyle/>
          <a:p>
            <a:fld id="{1EBCACB4-7BB8-4A74-83A5-C12FBFC35A77}" type="slidenum">
              <a:rPr lang="en-US" smtClean="0"/>
              <a:pPr/>
              <a:t>19</a:t>
            </a:fld>
            <a:endParaRPr lang="en-US"/>
          </a:p>
        </p:txBody>
      </p:sp>
      <p:sp>
        <p:nvSpPr>
          <p:cNvPr id="8" name="TextBox 7"/>
          <p:cNvSpPr txBox="1"/>
          <p:nvPr/>
        </p:nvSpPr>
        <p:spPr>
          <a:xfrm>
            <a:off x="914400" y="2514600"/>
            <a:ext cx="7620000" cy="1446550"/>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pPr marL="514350" indent="-514350">
              <a:buFont typeface="+mj-lt"/>
              <a:buAutoNum type="arabicPeriod"/>
            </a:pPr>
            <a:r>
              <a:rPr lang="en-US" sz="4400" dirty="0" smtClean="0"/>
              <a:t>Condemnation given to marriage of gentile wives.</a:t>
            </a:r>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8">
                                            <p:bg/>
                                          </p:spTgt>
                                        </p:tgtEl>
                                        <p:attrNameLst>
                                          <p:attrName>style.visibility</p:attrName>
                                        </p:attrNameLst>
                                      </p:cBhvr>
                                      <p:to>
                                        <p:strVal val="visible"/>
                                      </p:to>
                                    </p:set>
                                    <p:anim calcmode="lin" valueType="num">
                                      <p:cBhvr additive="base">
                                        <p:cTn id="17" dur="500" fill="hold"/>
                                        <p:tgtEl>
                                          <p:spTgt spid="8">
                                            <p:bg/>
                                          </p:spTgt>
                                        </p:tgtEl>
                                        <p:attrNameLst>
                                          <p:attrName>ppt_x</p:attrName>
                                        </p:attrNameLst>
                                      </p:cBhvr>
                                      <p:tavLst>
                                        <p:tav tm="0">
                                          <p:val>
                                            <p:strVal val="#ppt_x"/>
                                          </p:val>
                                        </p:tav>
                                        <p:tav tm="100000">
                                          <p:val>
                                            <p:strVal val="#ppt_x"/>
                                          </p:val>
                                        </p:tav>
                                      </p:tavLst>
                                    </p:anim>
                                    <p:anim calcmode="lin" valueType="num">
                                      <p:cBhvr additive="base">
                                        <p:cTn id="18" dur="500" fill="hold"/>
                                        <p:tgtEl>
                                          <p:spTgt spid="8">
                                            <p:bg/>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8">
                                            <p:txEl>
                                              <p:pRg st="0" end="0"/>
                                            </p:txEl>
                                          </p:spTgt>
                                        </p:tgtEl>
                                        <p:attrNameLst>
                                          <p:attrName>style.visibility</p:attrName>
                                        </p:attrNameLst>
                                      </p:cBhvr>
                                      <p:to>
                                        <p:strVal val="visible"/>
                                      </p:to>
                                    </p:set>
                                    <p:anim calcmode="lin" valueType="num">
                                      <p:cBhvr additive="base">
                                        <p:cTn id="2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6" grpId="0" uiExpand="1" build="p"/>
      <p:bldP spid="8" grpId="0" uiExpand="1" build="allAtOnce"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EBCACB4-7BB8-4A74-83A5-C12FBFC35A77}" type="slidenum">
              <a:rPr lang="en-US" smtClean="0"/>
              <a:pPr/>
              <a:t>2</a:t>
            </a:fld>
            <a:endParaRPr lang="en-US"/>
          </a:p>
        </p:txBody>
      </p:sp>
      <p:pic>
        <p:nvPicPr>
          <p:cNvPr id="1026" name="MA5.1247778144" descr="X"/>
          <p:cNvPicPr>
            <a:picLocks noChangeAspect="1" noChangeArrowheads="1"/>
          </p:cNvPicPr>
          <p:nvPr/>
        </p:nvPicPr>
        <p:blipFill>
          <a:blip r:embed="rId2"/>
          <a:srcRect/>
          <a:stretch>
            <a:fillRect/>
          </a:stretch>
        </p:blipFill>
        <p:spPr bwMode="auto">
          <a:xfrm>
            <a:off x="685800" y="-381000"/>
            <a:ext cx="8153400" cy="6926556"/>
          </a:xfrm>
          <a:prstGeom prst="rect">
            <a:avLst/>
          </a:prstGeom>
          <a:noFill/>
          <a:ln w="9525">
            <a:noFill/>
            <a:miter lim="800000"/>
            <a:headEnd/>
            <a:tailEnd/>
          </a:ln>
        </p:spPr>
      </p:pic>
      <p:sp>
        <p:nvSpPr>
          <p:cNvPr id="4" name="Rounded Rectangle 3"/>
          <p:cNvSpPr/>
          <p:nvPr/>
        </p:nvSpPr>
        <p:spPr>
          <a:xfrm>
            <a:off x="685800" y="0"/>
            <a:ext cx="762000" cy="68580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rmAutofit/>
          </a:bodyPr>
          <a:lstStyle/>
          <a:p>
            <a:r>
              <a:rPr lang="en-US" dirty="0" smtClean="0"/>
              <a:t>Comparable conditions present:</a:t>
            </a:r>
            <a:endParaRPr lang="en-US" dirty="0"/>
          </a:p>
        </p:txBody>
      </p:sp>
      <p:sp>
        <p:nvSpPr>
          <p:cNvPr id="3" name="Text Placeholder 2"/>
          <p:cNvSpPr>
            <a:spLocks noGrp="1"/>
          </p:cNvSpPr>
          <p:nvPr>
            <p:ph type="body" idx="1"/>
          </p:nvPr>
        </p:nvSpPr>
        <p:spPr/>
        <p:txBody>
          <a:bodyPr/>
          <a:lstStyle/>
          <a:p>
            <a:r>
              <a:rPr lang="en-US" dirty="0" err="1" smtClean="0"/>
              <a:t>Neh</a:t>
            </a:r>
            <a:r>
              <a:rPr lang="en-US" dirty="0" smtClean="0"/>
              <a:t> 13:4-5, 8</a:t>
            </a:r>
            <a:endParaRPr lang="en-US" dirty="0"/>
          </a:p>
        </p:txBody>
      </p:sp>
      <p:sp>
        <p:nvSpPr>
          <p:cNvPr id="4" name="Content Placeholder 3"/>
          <p:cNvSpPr>
            <a:spLocks noGrp="1"/>
          </p:cNvSpPr>
          <p:nvPr>
            <p:ph sz="half" idx="2"/>
          </p:nvPr>
        </p:nvSpPr>
        <p:spPr>
          <a:xfrm>
            <a:off x="457200" y="2174874"/>
            <a:ext cx="4040188" cy="4302125"/>
          </a:xfrm>
        </p:spPr>
        <p:style>
          <a:lnRef idx="1">
            <a:schemeClr val="accent1"/>
          </a:lnRef>
          <a:fillRef idx="2">
            <a:schemeClr val="accent1"/>
          </a:fillRef>
          <a:effectRef idx="1">
            <a:schemeClr val="accent1"/>
          </a:effectRef>
          <a:fontRef idx="minor">
            <a:schemeClr val="dk1"/>
          </a:fontRef>
        </p:style>
        <p:txBody>
          <a:bodyPr>
            <a:normAutofit fontScale="85000" lnSpcReduction="20000"/>
          </a:bodyPr>
          <a:lstStyle/>
          <a:p>
            <a:r>
              <a:rPr lang="en-US" dirty="0" smtClean="0"/>
              <a:t>And before this, </a:t>
            </a:r>
            <a:r>
              <a:rPr lang="en-US" dirty="0" err="1" smtClean="0"/>
              <a:t>Eliashib</a:t>
            </a:r>
            <a:r>
              <a:rPr lang="en-US" dirty="0" smtClean="0"/>
              <a:t> the priest, having the oversight of the chamber of the house of our God, was allied unto </a:t>
            </a:r>
            <a:r>
              <a:rPr lang="en-US" dirty="0" err="1" smtClean="0"/>
              <a:t>Tobiah</a:t>
            </a:r>
            <a:r>
              <a:rPr lang="en-US" dirty="0" smtClean="0"/>
              <a:t>: And he had prepared for him a great chamber, where aforetime they laid the meat offerings, the frankincense, and the vessels, and the tithes of the corn, the new wine, and the oil, which was commanded to be given to the Levites, and the singers, and the porters; and the offerings of the priests…And it grieved me sore: therefore </a:t>
            </a:r>
            <a:r>
              <a:rPr lang="en-US" dirty="0" smtClean="0">
                <a:solidFill>
                  <a:srgbClr val="FF0000"/>
                </a:solidFill>
              </a:rPr>
              <a:t>I cast forth all the household stuff of </a:t>
            </a:r>
            <a:r>
              <a:rPr lang="en-US" dirty="0" err="1" smtClean="0">
                <a:solidFill>
                  <a:srgbClr val="FF0000"/>
                </a:solidFill>
              </a:rPr>
              <a:t>Tobiah</a:t>
            </a:r>
            <a:r>
              <a:rPr lang="en-US" dirty="0" smtClean="0">
                <a:solidFill>
                  <a:srgbClr val="FF0000"/>
                </a:solidFill>
              </a:rPr>
              <a:t> out of the chamber</a:t>
            </a:r>
            <a:r>
              <a:rPr lang="en-US" dirty="0" smtClean="0"/>
              <a:t>. </a:t>
            </a:r>
            <a:endParaRPr lang="en-US" dirty="0"/>
          </a:p>
        </p:txBody>
      </p:sp>
      <p:sp>
        <p:nvSpPr>
          <p:cNvPr id="5" name="Text Placeholder 4"/>
          <p:cNvSpPr>
            <a:spLocks noGrp="1"/>
          </p:cNvSpPr>
          <p:nvPr>
            <p:ph type="body" sz="quarter" idx="3"/>
          </p:nvPr>
        </p:nvSpPr>
        <p:spPr/>
        <p:txBody>
          <a:bodyPr/>
          <a:lstStyle/>
          <a:p>
            <a:r>
              <a:rPr lang="en-US" dirty="0" smtClean="0"/>
              <a:t>Mal 1:12-13</a:t>
            </a:r>
            <a:endParaRPr lang="en-US" dirty="0"/>
          </a:p>
        </p:txBody>
      </p:sp>
      <p:sp>
        <p:nvSpPr>
          <p:cNvPr id="6" name="Content Placeholder 5"/>
          <p:cNvSpPr>
            <a:spLocks noGrp="1"/>
          </p:cNvSpPr>
          <p:nvPr>
            <p:ph sz="quarter" idx="4"/>
          </p:nvPr>
        </p:nvSpPr>
        <p:spPr>
          <a:xfrm>
            <a:off x="4645025" y="2174874"/>
            <a:ext cx="4041775" cy="4225925"/>
          </a:xfrm>
        </p:spPr>
        <p:style>
          <a:lnRef idx="1">
            <a:schemeClr val="accent1"/>
          </a:lnRef>
          <a:fillRef idx="2">
            <a:schemeClr val="accent1"/>
          </a:fillRef>
          <a:effectRef idx="1">
            <a:schemeClr val="accent1"/>
          </a:effectRef>
          <a:fontRef idx="minor">
            <a:schemeClr val="dk1"/>
          </a:fontRef>
        </p:style>
        <p:txBody>
          <a:bodyPr>
            <a:normAutofit fontScale="92500" lnSpcReduction="10000"/>
          </a:bodyPr>
          <a:lstStyle/>
          <a:p>
            <a:r>
              <a:rPr lang="en-US" dirty="0" smtClean="0"/>
              <a:t>But ye have profaned it, in that ye say, </a:t>
            </a:r>
            <a:r>
              <a:rPr lang="en-US" dirty="0" smtClean="0">
                <a:solidFill>
                  <a:srgbClr val="FF0000"/>
                </a:solidFill>
              </a:rPr>
              <a:t>The table of the LORD is polluted; </a:t>
            </a:r>
            <a:r>
              <a:rPr lang="en-US" dirty="0" smtClean="0"/>
              <a:t>and the fruit thereof, even his meat, is contemptible. Ye said also, Behold, what a weariness is it! and ye have snuffed at it, </a:t>
            </a:r>
            <a:r>
              <a:rPr lang="en-US" dirty="0" err="1" smtClean="0"/>
              <a:t>saith</a:t>
            </a:r>
            <a:r>
              <a:rPr lang="en-US" dirty="0" smtClean="0"/>
              <a:t> the LORD of hosts; and ye brought that which was torn, and the lame, and the sick; thus ye brought an offering: should I accept this of your hand? </a:t>
            </a:r>
            <a:r>
              <a:rPr lang="en-US" dirty="0" err="1" smtClean="0"/>
              <a:t>saith</a:t>
            </a:r>
            <a:r>
              <a:rPr lang="en-US" dirty="0" smtClean="0"/>
              <a:t> the LORD. </a:t>
            </a:r>
          </a:p>
          <a:p>
            <a:pPr>
              <a:buNone/>
            </a:pPr>
            <a:endParaRPr lang="en-US" dirty="0"/>
          </a:p>
        </p:txBody>
      </p:sp>
      <p:sp>
        <p:nvSpPr>
          <p:cNvPr id="7" name="Slide Number Placeholder 6"/>
          <p:cNvSpPr>
            <a:spLocks noGrp="1"/>
          </p:cNvSpPr>
          <p:nvPr>
            <p:ph type="sldNum" sz="quarter" idx="12"/>
          </p:nvPr>
        </p:nvSpPr>
        <p:spPr/>
        <p:txBody>
          <a:bodyPr/>
          <a:lstStyle/>
          <a:p>
            <a:fld id="{1EBCACB4-7BB8-4A74-83A5-C12FBFC35A77}" type="slidenum">
              <a:rPr lang="en-US" smtClean="0"/>
              <a:pPr/>
              <a:t>20</a:t>
            </a:fld>
            <a:endParaRPr lang="en-US"/>
          </a:p>
        </p:txBody>
      </p:sp>
      <p:sp>
        <p:nvSpPr>
          <p:cNvPr id="8" name="TextBox 7"/>
          <p:cNvSpPr txBox="1"/>
          <p:nvPr/>
        </p:nvSpPr>
        <p:spPr>
          <a:xfrm>
            <a:off x="762000" y="2514600"/>
            <a:ext cx="7772400" cy="1446550"/>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pPr marL="514350" indent="-514350"/>
            <a:r>
              <a:rPr lang="en-US" sz="4400" dirty="0" smtClean="0"/>
              <a:t>2. Profaning the offerings            of God.</a:t>
            </a:r>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20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8">
                                            <p:bg/>
                                          </p:spTgt>
                                        </p:tgtEl>
                                        <p:attrNameLst>
                                          <p:attrName>style.visibility</p:attrName>
                                        </p:attrNameLst>
                                      </p:cBhvr>
                                      <p:to>
                                        <p:strVal val="visible"/>
                                      </p:to>
                                    </p:set>
                                    <p:anim calcmode="lin" valueType="num">
                                      <p:cBhvr additive="base">
                                        <p:cTn id="17" dur="500" fill="hold"/>
                                        <p:tgtEl>
                                          <p:spTgt spid="8">
                                            <p:bg/>
                                          </p:spTgt>
                                        </p:tgtEl>
                                        <p:attrNameLst>
                                          <p:attrName>ppt_x</p:attrName>
                                        </p:attrNameLst>
                                      </p:cBhvr>
                                      <p:tavLst>
                                        <p:tav tm="0">
                                          <p:val>
                                            <p:strVal val="#ppt_x"/>
                                          </p:val>
                                        </p:tav>
                                        <p:tav tm="100000">
                                          <p:val>
                                            <p:strVal val="#ppt_x"/>
                                          </p:val>
                                        </p:tav>
                                      </p:tavLst>
                                    </p:anim>
                                    <p:anim calcmode="lin" valueType="num">
                                      <p:cBhvr additive="base">
                                        <p:cTn id="18" dur="500" fill="hold"/>
                                        <p:tgtEl>
                                          <p:spTgt spid="8">
                                            <p:bg/>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8">
                                            <p:txEl>
                                              <p:pRg st="0" end="0"/>
                                            </p:txEl>
                                          </p:spTgt>
                                        </p:tgtEl>
                                        <p:attrNameLst>
                                          <p:attrName>style.visibility</p:attrName>
                                        </p:attrNameLst>
                                      </p:cBhvr>
                                      <p:to>
                                        <p:strVal val="visible"/>
                                      </p:to>
                                    </p:set>
                                    <p:anim calcmode="lin" valueType="num">
                                      <p:cBhvr additive="base">
                                        <p:cTn id="2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6" grpId="0" uiExpand="1" build="p"/>
      <p:bldP spid="8" grpId="0" build="allAtOnce"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rmAutofit/>
          </a:bodyPr>
          <a:lstStyle/>
          <a:p>
            <a:r>
              <a:rPr lang="en-US" dirty="0" smtClean="0"/>
              <a:t>Comparable conditions present:</a:t>
            </a:r>
            <a:endParaRPr lang="en-US" dirty="0"/>
          </a:p>
        </p:txBody>
      </p:sp>
      <p:sp>
        <p:nvSpPr>
          <p:cNvPr id="3" name="Text Placeholder 2"/>
          <p:cNvSpPr>
            <a:spLocks noGrp="1"/>
          </p:cNvSpPr>
          <p:nvPr>
            <p:ph type="body" idx="1"/>
          </p:nvPr>
        </p:nvSpPr>
        <p:spPr/>
        <p:txBody>
          <a:bodyPr/>
          <a:lstStyle/>
          <a:p>
            <a:r>
              <a:rPr lang="en-US" dirty="0" err="1" smtClean="0"/>
              <a:t>Neh</a:t>
            </a:r>
            <a:r>
              <a:rPr lang="en-US" dirty="0" smtClean="0"/>
              <a:t> 13:10</a:t>
            </a:r>
            <a:endParaRPr lang="en-US" dirty="0"/>
          </a:p>
        </p:txBody>
      </p:sp>
      <p:sp>
        <p:nvSpPr>
          <p:cNvPr id="4" name="Content Placeholder 3"/>
          <p:cNvSpPr>
            <a:spLocks noGrp="1"/>
          </p:cNvSpPr>
          <p:nvPr>
            <p:ph sz="half" idx="2"/>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And I perceived that the </a:t>
            </a:r>
            <a:r>
              <a:rPr lang="en-US" dirty="0" smtClean="0">
                <a:solidFill>
                  <a:srgbClr val="FF0000"/>
                </a:solidFill>
              </a:rPr>
              <a:t>portions of the Levites had not been given</a:t>
            </a:r>
            <a:r>
              <a:rPr lang="en-US" dirty="0" smtClean="0"/>
              <a:t> them: for the Levites and the singers, that did the work, were fled every one to his field. </a:t>
            </a:r>
          </a:p>
          <a:p>
            <a:endParaRPr lang="en-US" dirty="0"/>
          </a:p>
        </p:txBody>
      </p:sp>
      <p:sp>
        <p:nvSpPr>
          <p:cNvPr id="5" name="Text Placeholder 4"/>
          <p:cNvSpPr>
            <a:spLocks noGrp="1"/>
          </p:cNvSpPr>
          <p:nvPr>
            <p:ph type="body" sz="quarter" idx="3"/>
          </p:nvPr>
        </p:nvSpPr>
        <p:spPr/>
        <p:txBody>
          <a:bodyPr/>
          <a:lstStyle/>
          <a:p>
            <a:r>
              <a:rPr lang="en-US" dirty="0" smtClean="0"/>
              <a:t>Mal 3:8</a:t>
            </a:r>
            <a:endParaRPr lang="en-US" dirty="0"/>
          </a:p>
        </p:txBody>
      </p:sp>
      <p:sp>
        <p:nvSpPr>
          <p:cNvPr id="6" name="Content Placeholder 5"/>
          <p:cNvSpPr>
            <a:spLocks noGrp="1"/>
          </p:cNvSpPr>
          <p:nvPr>
            <p:ph sz="quarter" idx="4"/>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Will a man rob God? Yet ye have robbed me. But ye say, Wherein have we robbed thee? </a:t>
            </a:r>
            <a:r>
              <a:rPr lang="en-US" dirty="0" smtClean="0">
                <a:solidFill>
                  <a:srgbClr val="FF0000"/>
                </a:solidFill>
              </a:rPr>
              <a:t>In tithes and offerings</a:t>
            </a:r>
            <a:r>
              <a:rPr lang="en-US" dirty="0" smtClean="0"/>
              <a:t>. </a:t>
            </a:r>
          </a:p>
          <a:p>
            <a:endParaRPr lang="en-US" dirty="0"/>
          </a:p>
        </p:txBody>
      </p:sp>
      <p:sp>
        <p:nvSpPr>
          <p:cNvPr id="7" name="Slide Number Placeholder 6"/>
          <p:cNvSpPr>
            <a:spLocks noGrp="1"/>
          </p:cNvSpPr>
          <p:nvPr>
            <p:ph type="sldNum" sz="quarter" idx="12"/>
          </p:nvPr>
        </p:nvSpPr>
        <p:spPr/>
        <p:txBody>
          <a:bodyPr/>
          <a:lstStyle/>
          <a:p>
            <a:fld id="{1EBCACB4-7BB8-4A74-83A5-C12FBFC35A77}" type="slidenum">
              <a:rPr lang="en-US" smtClean="0"/>
              <a:pPr/>
              <a:t>21</a:t>
            </a:fld>
            <a:endParaRPr lang="en-US"/>
          </a:p>
        </p:txBody>
      </p:sp>
      <p:sp>
        <p:nvSpPr>
          <p:cNvPr id="8" name="TextBox 7"/>
          <p:cNvSpPr txBox="1"/>
          <p:nvPr/>
        </p:nvSpPr>
        <p:spPr>
          <a:xfrm>
            <a:off x="762000" y="2514600"/>
            <a:ext cx="7772400" cy="769441"/>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pPr marL="514350" indent="-514350"/>
            <a:r>
              <a:rPr lang="en-US" sz="4400" dirty="0" smtClean="0"/>
              <a:t>3. Failure to tithe.</a:t>
            </a:r>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20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8">
                                            <p:bg/>
                                          </p:spTgt>
                                        </p:tgtEl>
                                        <p:attrNameLst>
                                          <p:attrName>style.visibility</p:attrName>
                                        </p:attrNameLst>
                                      </p:cBhvr>
                                      <p:to>
                                        <p:strVal val="visible"/>
                                      </p:to>
                                    </p:set>
                                    <p:anim calcmode="lin" valueType="num">
                                      <p:cBhvr additive="base">
                                        <p:cTn id="17" dur="500" fill="hold"/>
                                        <p:tgtEl>
                                          <p:spTgt spid="8">
                                            <p:bg/>
                                          </p:spTgt>
                                        </p:tgtEl>
                                        <p:attrNameLst>
                                          <p:attrName>ppt_x</p:attrName>
                                        </p:attrNameLst>
                                      </p:cBhvr>
                                      <p:tavLst>
                                        <p:tav tm="0">
                                          <p:val>
                                            <p:strVal val="#ppt_x"/>
                                          </p:val>
                                        </p:tav>
                                        <p:tav tm="100000">
                                          <p:val>
                                            <p:strVal val="#ppt_x"/>
                                          </p:val>
                                        </p:tav>
                                      </p:tavLst>
                                    </p:anim>
                                    <p:anim calcmode="lin" valueType="num">
                                      <p:cBhvr additive="base">
                                        <p:cTn id="18" dur="500" fill="hold"/>
                                        <p:tgtEl>
                                          <p:spTgt spid="8">
                                            <p:bg/>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8">
                                            <p:txEl>
                                              <p:pRg st="0" end="0"/>
                                            </p:txEl>
                                          </p:spTgt>
                                        </p:tgtEl>
                                        <p:attrNameLst>
                                          <p:attrName>style.visibility</p:attrName>
                                        </p:attrNameLst>
                                      </p:cBhvr>
                                      <p:to>
                                        <p:strVal val="visible"/>
                                      </p:to>
                                    </p:set>
                                    <p:anim calcmode="lin" valueType="num">
                                      <p:cBhvr additive="base">
                                        <p:cTn id="2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6" grpId="0" uiExpand="1" build="p"/>
      <p:bldP spid="8" grpId="0" build="allAtOnce"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rmAutofit/>
          </a:bodyPr>
          <a:lstStyle/>
          <a:p>
            <a:r>
              <a:rPr lang="en-US" dirty="0" smtClean="0"/>
              <a:t>Comparable conditions present:</a:t>
            </a:r>
            <a:endParaRPr lang="en-US" dirty="0"/>
          </a:p>
        </p:txBody>
      </p:sp>
      <p:sp>
        <p:nvSpPr>
          <p:cNvPr id="3" name="Text Placeholder 2"/>
          <p:cNvSpPr>
            <a:spLocks noGrp="1"/>
          </p:cNvSpPr>
          <p:nvPr>
            <p:ph type="body" idx="1"/>
          </p:nvPr>
        </p:nvSpPr>
        <p:spPr/>
        <p:txBody>
          <a:bodyPr/>
          <a:lstStyle/>
          <a:p>
            <a:r>
              <a:rPr lang="en-US" dirty="0" err="1" smtClean="0"/>
              <a:t>Neh</a:t>
            </a:r>
            <a:r>
              <a:rPr lang="en-US" dirty="0" smtClean="0"/>
              <a:t> 13:23 &amp; 26-27</a:t>
            </a:r>
            <a:endParaRPr lang="en-US" dirty="0"/>
          </a:p>
        </p:txBody>
      </p:sp>
      <p:sp>
        <p:nvSpPr>
          <p:cNvPr id="4" name="Content Placeholder 3"/>
          <p:cNvSpPr>
            <a:spLocks noGrp="1"/>
          </p:cNvSpPr>
          <p:nvPr>
            <p:ph sz="half" idx="2"/>
          </p:nvPr>
        </p:nvSpPr>
        <p:spPr/>
        <p:style>
          <a:lnRef idx="1">
            <a:schemeClr val="accent1"/>
          </a:lnRef>
          <a:fillRef idx="2">
            <a:schemeClr val="accent1"/>
          </a:fillRef>
          <a:effectRef idx="1">
            <a:schemeClr val="accent1"/>
          </a:effectRef>
          <a:fontRef idx="minor">
            <a:schemeClr val="dk1"/>
          </a:fontRef>
        </p:style>
        <p:txBody>
          <a:bodyPr>
            <a:normAutofit fontScale="85000" lnSpcReduction="20000"/>
          </a:bodyPr>
          <a:lstStyle/>
          <a:p>
            <a:r>
              <a:rPr lang="en-US" dirty="0" smtClean="0"/>
              <a:t>In those days also saw I Jews that had married wives of Ashdod, of </a:t>
            </a:r>
            <a:r>
              <a:rPr lang="en-US" dirty="0" err="1" smtClean="0"/>
              <a:t>Ammon</a:t>
            </a:r>
            <a:r>
              <a:rPr lang="en-US" dirty="0" smtClean="0"/>
              <a:t>, and of Moab: </a:t>
            </a:r>
          </a:p>
          <a:p>
            <a:r>
              <a:rPr lang="en-US" dirty="0" smtClean="0"/>
              <a:t>Did not Solomon king of Israel sin by these things? yet among many nations was there no king like him, who was beloved of his God, and God made him king over all Israel: nevertheless even him did outlandish women cause to sin. </a:t>
            </a:r>
          </a:p>
          <a:p>
            <a:r>
              <a:rPr lang="en-US" dirty="0" smtClean="0"/>
              <a:t>Shall we then hearken unto you to do all this great evil, to transgress against our God in marrying strange wives? </a:t>
            </a:r>
          </a:p>
          <a:p>
            <a:endParaRPr lang="en-US" dirty="0" smtClean="0"/>
          </a:p>
          <a:p>
            <a:endParaRPr lang="en-US" dirty="0"/>
          </a:p>
        </p:txBody>
      </p:sp>
      <p:sp>
        <p:nvSpPr>
          <p:cNvPr id="5" name="Text Placeholder 4"/>
          <p:cNvSpPr>
            <a:spLocks noGrp="1"/>
          </p:cNvSpPr>
          <p:nvPr>
            <p:ph type="body" sz="quarter" idx="3"/>
          </p:nvPr>
        </p:nvSpPr>
        <p:spPr/>
        <p:txBody>
          <a:bodyPr/>
          <a:lstStyle/>
          <a:p>
            <a:r>
              <a:rPr lang="en-US" dirty="0" smtClean="0"/>
              <a:t>Mal 2:15-16</a:t>
            </a:r>
            <a:endParaRPr lang="en-US" dirty="0"/>
          </a:p>
        </p:txBody>
      </p:sp>
      <p:sp>
        <p:nvSpPr>
          <p:cNvPr id="6" name="Content Placeholder 5"/>
          <p:cNvSpPr>
            <a:spLocks noGrp="1"/>
          </p:cNvSpPr>
          <p:nvPr>
            <p:ph sz="quarter" idx="4"/>
          </p:nvPr>
        </p:nvSpPr>
        <p:spPr/>
        <p:style>
          <a:lnRef idx="1">
            <a:schemeClr val="accent1"/>
          </a:lnRef>
          <a:fillRef idx="2">
            <a:schemeClr val="accent1"/>
          </a:fillRef>
          <a:effectRef idx="1">
            <a:schemeClr val="accent1"/>
          </a:effectRef>
          <a:fontRef idx="minor">
            <a:schemeClr val="dk1"/>
          </a:fontRef>
        </p:style>
        <p:txBody>
          <a:bodyPr>
            <a:normAutofit fontScale="85000" lnSpcReduction="10000"/>
          </a:bodyPr>
          <a:lstStyle/>
          <a:p>
            <a:r>
              <a:rPr lang="en-US" dirty="0" smtClean="0"/>
              <a:t>And did not he make one? Yet had he the residue of the spirit. And wherefore one? That he might seek a godly seed. Therefore take heed to your spirit, and let none deal treacherously against the wife of his youth. For the LORD, the God of Israel, </a:t>
            </a:r>
            <a:r>
              <a:rPr lang="en-US" dirty="0" err="1" smtClean="0"/>
              <a:t>saith</a:t>
            </a:r>
            <a:r>
              <a:rPr lang="en-US" dirty="0" smtClean="0"/>
              <a:t> that he </a:t>
            </a:r>
            <a:r>
              <a:rPr lang="en-US" dirty="0" err="1" smtClean="0"/>
              <a:t>hateth</a:t>
            </a:r>
            <a:r>
              <a:rPr lang="en-US" dirty="0" smtClean="0"/>
              <a:t> putting away: for one </a:t>
            </a:r>
            <a:r>
              <a:rPr lang="en-US" dirty="0" err="1" smtClean="0"/>
              <a:t>covereth</a:t>
            </a:r>
            <a:r>
              <a:rPr lang="en-US" dirty="0" smtClean="0"/>
              <a:t> violence with his garment, </a:t>
            </a:r>
            <a:r>
              <a:rPr lang="en-US" dirty="0" err="1" smtClean="0"/>
              <a:t>saith</a:t>
            </a:r>
            <a:r>
              <a:rPr lang="en-US" dirty="0" smtClean="0"/>
              <a:t> the LORD of hosts: therefore take heed to your spirit, that ye deal not treacherously. </a:t>
            </a:r>
          </a:p>
          <a:p>
            <a:pPr>
              <a:buNone/>
            </a:pPr>
            <a:endParaRPr lang="en-US" dirty="0" smtClean="0"/>
          </a:p>
          <a:p>
            <a:endParaRPr lang="en-US" dirty="0"/>
          </a:p>
        </p:txBody>
      </p:sp>
      <p:sp>
        <p:nvSpPr>
          <p:cNvPr id="7" name="Slide Number Placeholder 6"/>
          <p:cNvSpPr>
            <a:spLocks noGrp="1"/>
          </p:cNvSpPr>
          <p:nvPr>
            <p:ph type="sldNum" sz="quarter" idx="12"/>
          </p:nvPr>
        </p:nvSpPr>
        <p:spPr/>
        <p:txBody>
          <a:bodyPr/>
          <a:lstStyle/>
          <a:p>
            <a:fld id="{1EBCACB4-7BB8-4A74-83A5-C12FBFC35A77}" type="slidenum">
              <a:rPr lang="en-US" smtClean="0"/>
              <a:pPr/>
              <a:t>22</a:t>
            </a:fld>
            <a:endParaRPr lang="en-US"/>
          </a:p>
        </p:txBody>
      </p:sp>
      <p:sp>
        <p:nvSpPr>
          <p:cNvPr id="8" name="TextBox 7"/>
          <p:cNvSpPr txBox="1"/>
          <p:nvPr/>
        </p:nvSpPr>
        <p:spPr>
          <a:xfrm>
            <a:off x="762000" y="2514600"/>
            <a:ext cx="7772400" cy="1446550"/>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pPr marL="514350" indent="-514350"/>
            <a:r>
              <a:rPr lang="en-US" sz="4400" dirty="0" smtClean="0"/>
              <a:t>4. Jewish men casting away their lawful wives.</a:t>
            </a:r>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2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2000"/>
                                        <p:tgtEl>
                                          <p:spTgt spid="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8">
                                            <p:bg/>
                                          </p:spTgt>
                                        </p:tgtEl>
                                        <p:attrNameLst>
                                          <p:attrName>style.visibility</p:attrName>
                                        </p:attrNameLst>
                                      </p:cBhvr>
                                      <p:to>
                                        <p:strVal val="visible"/>
                                      </p:to>
                                    </p:set>
                                    <p:anim calcmode="lin" valueType="num">
                                      <p:cBhvr additive="base">
                                        <p:cTn id="27" dur="500" fill="hold"/>
                                        <p:tgtEl>
                                          <p:spTgt spid="8">
                                            <p:bg/>
                                          </p:spTgt>
                                        </p:tgtEl>
                                        <p:attrNameLst>
                                          <p:attrName>ppt_x</p:attrName>
                                        </p:attrNameLst>
                                      </p:cBhvr>
                                      <p:tavLst>
                                        <p:tav tm="0">
                                          <p:val>
                                            <p:strVal val="#ppt_x"/>
                                          </p:val>
                                        </p:tav>
                                        <p:tav tm="100000">
                                          <p:val>
                                            <p:strVal val="#ppt_x"/>
                                          </p:val>
                                        </p:tav>
                                      </p:tavLst>
                                    </p:anim>
                                    <p:anim calcmode="lin" valueType="num">
                                      <p:cBhvr additive="base">
                                        <p:cTn id="28" dur="500" fill="hold"/>
                                        <p:tgtEl>
                                          <p:spTgt spid="8">
                                            <p:bg/>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8">
                                            <p:txEl>
                                              <p:pRg st="0" end="0"/>
                                            </p:txEl>
                                          </p:spTgt>
                                        </p:tgtEl>
                                        <p:attrNameLst>
                                          <p:attrName>style.visibility</p:attrName>
                                        </p:attrNameLst>
                                      </p:cBhvr>
                                      <p:to>
                                        <p:strVal val="visible"/>
                                      </p:to>
                                    </p:set>
                                    <p:anim calcmode="lin" valueType="num">
                                      <p:cBhvr additive="base">
                                        <p:cTn id="3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build="p"/>
      <p:bldP spid="8" grpId="0" build="allAtOnce"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rmAutofit/>
          </a:bodyPr>
          <a:lstStyle/>
          <a:p>
            <a:r>
              <a:rPr lang="en-US" dirty="0" smtClean="0"/>
              <a:t>Comparable conditions present:</a:t>
            </a:r>
            <a:endParaRPr lang="en-US" dirty="0"/>
          </a:p>
        </p:txBody>
      </p:sp>
      <p:sp>
        <p:nvSpPr>
          <p:cNvPr id="3" name="Text Placeholder 2"/>
          <p:cNvSpPr>
            <a:spLocks noGrp="1"/>
          </p:cNvSpPr>
          <p:nvPr>
            <p:ph type="body" idx="1"/>
          </p:nvPr>
        </p:nvSpPr>
        <p:spPr/>
        <p:txBody>
          <a:bodyPr/>
          <a:lstStyle/>
          <a:p>
            <a:r>
              <a:rPr lang="en-US" dirty="0" err="1" smtClean="0"/>
              <a:t>Neh</a:t>
            </a:r>
            <a:r>
              <a:rPr lang="en-US" dirty="0" smtClean="0"/>
              <a:t> 1:11</a:t>
            </a:r>
            <a:endParaRPr lang="en-US" dirty="0"/>
          </a:p>
        </p:txBody>
      </p:sp>
      <p:sp>
        <p:nvSpPr>
          <p:cNvPr id="4" name="Content Placeholder 3"/>
          <p:cNvSpPr>
            <a:spLocks noGrp="1"/>
          </p:cNvSpPr>
          <p:nvPr>
            <p:ph sz="half" idx="2"/>
          </p:nvPr>
        </p:nvSpPr>
        <p:spPr/>
        <p:style>
          <a:lnRef idx="1">
            <a:schemeClr val="accent1"/>
          </a:lnRef>
          <a:fillRef idx="2">
            <a:schemeClr val="accent1"/>
          </a:fillRef>
          <a:effectRef idx="1">
            <a:schemeClr val="accent1"/>
          </a:effectRef>
          <a:fontRef idx="minor">
            <a:schemeClr val="dk1"/>
          </a:fontRef>
        </p:style>
        <p:txBody>
          <a:bodyPr>
            <a:normAutofit/>
          </a:bodyPr>
          <a:lstStyle/>
          <a:p>
            <a:r>
              <a:rPr lang="en-US" dirty="0" smtClean="0"/>
              <a:t>O Lord, I beseech thee, let now </a:t>
            </a:r>
            <a:r>
              <a:rPr lang="en-US" dirty="0" err="1" smtClean="0"/>
              <a:t>thine</a:t>
            </a:r>
            <a:r>
              <a:rPr lang="en-US" dirty="0" smtClean="0"/>
              <a:t> ear be attentive to the prayer of thy servant, and to the prayer of thy servants, </a:t>
            </a:r>
            <a:r>
              <a:rPr lang="en-US" dirty="0" smtClean="0">
                <a:solidFill>
                  <a:srgbClr val="FF0000"/>
                </a:solidFill>
              </a:rPr>
              <a:t>who desire to fear thy name</a:t>
            </a:r>
            <a:r>
              <a:rPr lang="en-US" dirty="0" smtClean="0"/>
              <a:t>: and prosper, I pray thee, thy servant this day, and grant him mercy in the sight of this man. For I was the king's cupbearer. </a:t>
            </a:r>
          </a:p>
          <a:p>
            <a:endParaRPr lang="en-US" dirty="0" smtClean="0"/>
          </a:p>
          <a:p>
            <a:endParaRPr lang="en-US" dirty="0" smtClean="0"/>
          </a:p>
        </p:txBody>
      </p:sp>
      <p:sp>
        <p:nvSpPr>
          <p:cNvPr id="5" name="Text Placeholder 4"/>
          <p:cNvSpPr>
            <a:spLocks noGrp="1"/>
          </p:cNvSpPr>
          <p:nvPr>
            <p:ph type="body" sz="quarter" idx="3"/>
          </p:nvPr>
        </p:nvSpPr>
        <p:spPr/>
        <p:txBody>
          <a:bodyPr/>
          <a:lstStyle/>
          <a:p>
            <a:r>
              <a:rPr lang="en-US" dirty="0" smtClean="0"/>
              <a:t>Mal 3:16</a:t>
            </a:r>
            <a:endParaRPr lang="en-US" dirty="0"/>
          </a:p>
        </p:txBody>
      </p:sp>
      <p:sp>
        <p:nvSpPr>
          <p:cNvPr id="6" name="Content Placeholder 5"/>
          <p:cNvSpPr>
            <a:spLocks noGrp="1"/>
          </p:cNvSpPr>
          <p:nvPr>
            <p:ph sz="quarter" idx="4"/>
          </p:nvPr>
        </p:nvSpPr>
        <p:spPr/>
        <p:style>
          <a:lnRef idx="1">
            <a:schemeClr val="accent1"/>
          </a:lnRef>
          <a:fillRef idx="2">
            <a:schemeClr val="accent1"/>
          </a:fillRef>
          <a:effectRef idx="1">
            <a:schemeClr val="accent1"/>
          </a:effectRef>
          <a:fontRef idx="minor">
            <a:schemeClr val="dk1"/>
          </a:fontRef>
        </p:style>
        <p:txBody>
          <a:bodyPr>
            <a:normAutofit/>
          </a:bodyPr>
          <a:lstStyle/>
          <a:p>
            <a:r>
              <a:rPr lang="en-US" dirty="0" smtClean="0"/>
              <a:t>Then they that feared the LORD </a:t>
            </a:r>
            <a:r>
              <a:rPr lang="en-US" dirty="0" err="1" smtClean="0"/>
              <a:t>spake</a:t>
            </a:r>
            <a:r>
              <a:rPr lang="en-US" dirty="0" smtClean="0"/>
              <a:t> often one to another: and the LORD hearkened, and heard it, and a book of remembrance was written before him for them that </a:t>
            </a:r>
            <a:r>
              <a:rPr lang="en-US" dirty="0" smtClean="0">
                <a:solidFill>
                  <a:srgbClr val="FF0000"/>
                </a:solidFill>
              </a:rPr>
              <a:t>feared the LORD, and that thought upon his name</a:t>
            </a:r>
            <a:r>
              <a:rPr lang="en-US" dirty="0" smtClean="0"/>
              <a:t>. </a:t>
            </a:r>
          </a:p>
          <a:p>
            <a:endParaRPr lang="en-US" dirty="0" smtClean="0"/>
          </a:p>
          <a:p>
            <a:pPr>
              <a:buNone/>
            </a:pPr>
            <a:endParaRPr lang="en-US" dirty="0" smtClean="0"/>
          </a:p>
        </p:txBody>
      </p:sp>
      <p:sp>
        <p:nvSpPr>
          <p:cNvPr id="7" name="Slide Number Placeholder 6"/>
          <p:cNvSpPr>
            <a:spLocks noGrp="1"/>
          </p:cNvSpPr>
          <p:nvPr>
            <p:ph type="sldNum" sz="quarter" idx="12"/>
          </p:nvPr>
        </p:nvSpPr>
        <p:spPr/>
        <p:txBody>
          <a:bodyPr/>
          <a:lstStyle/>
          <a:p>
            <a:fld id="{1EBCACB4-7BB8-4A74-83A5-C12FBFC35A77}" type="slidenum">
              <a:rPr lang="en-US" smtClean="0"/>
              <a:pPr/>
              <a:t>23</a:t>
            </a:fld>
            <a:endParaRPr lang="en-US"/>
          </a:p>
        </p:txBody>
      </p:sp>
      <p:sp>
        <p:nvSpPr>
          <p:cNvPr id="8" name="TextBox 7"/>
          <p:cNvSpPr txBox="1"/>
          <p:nvPr/>
        </p:nvSpPr>
        <p:spPr>
          <a:xfrm>
            <a:off x="762000" y="2514600"/>
            <a:ext cx="7772400" cy="1446550"/>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pPr marL="514350" indent="-514350"/>
            <a:r>
              <a:rPr lang="en-US" sz="4400" dirty="0" smtClean="0"/>
              <a:t>5. Need to fear Yahweh’s name.</a:t>
            </a:r>
          </a:p>
          <a:p>
            <a:pPr marL="514350" indent="-514350"/>
            <a:endParaRPr lang="en-US" sz="4400" dirty="0" smtClean="0"/>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20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8">
                                            <p:bg/>
                                          </p:spTgt>
                                        </p:tgtEl>
                                        <p:attrNameLst>
                                          <p:attrName>style.visibility</p:attrName>
                                        </p:attrNameLst>
                                      </p:cBhvr>
                                      <p:to>
                                        <p:strVal val="visible"/>
                                      </p:to>
                                    </p:set>
                                    <p:anim calcmode="lin" valueType="num">
                                      <p:cBhvr additive="base">
                                        <p:cTn id="17" dur="500" fill="hold"/>
                                        <p:tgtEl>
                                          <p:spTgt spid="8">
                                            <p:bg/>
                                          </p:spTgt>
                                        </p:tgtEl>
                                        <p:attrNameLst>
                                          <p:attrName>ppt_x</p:attrName>
                                        </p:attrNameLst>
                                      </p:cBhvr>
                                      <p:tavLst>
                                        <p:tav tm="0">
                                          <p:val>
                                            <p:strVal val="#ppt_x"/>
                                          </p:val>
                                        </p:tav>
                                        <p:tav tm="100000">
                                          <p:val>
                                            <p:strVal val="#ppt_x"/>
                                          </p:val>
                                        </p:tav>
                                      </p:tavLst>
                                    </p:anim>
                                    <p:anim calcmode="lin" valueType="num">
                                      <p:cBhvr additive="base">
                                        <p:cTn id="18" dur="500" fill="hold"/>
                                        <p:tgtEl>
                                          <p:spTgt spid="8">
                                            <p:bg/>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8">
                                            <p:txEl>
                                              <p:pRg st="0" end="0"/>
                                            </p:txEl>
                                          </p:spTgt>
                                        </p:tgtEl>
                                        <p:attrNameLst>
                                          <p:attrName>style.visibility</p:attrName>
                                        </p:attrNameLst>
                                      </p:cBhvr>
                                      <p:to>
                                        <p:strVal val="visible"/>
                                      </p:to>
                                    </p:set>
                                    <p:anim calcmode="lin" valueType="num">
                                      <p:cBhvr additive="base">
                                        <p:cTn id="2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6" grpId="0" uiExpand="1" build="p"/>
      <p:bldP spid="8" grpId="0" build="allAtOnce"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rmAutofit fontScale="90000"/>
          </a:bodyPr>
          <a:lstStyle/>
          <a:p>
            <a:r>
              <a:rPr lang="en-US" dirty="0" smtClean="0"/>
              <a:t>5 similar situations in Nehemiah’s day</a:t>
            </a:r>
            <a:endParaRPr lang="en-US" dirty="0"/>
          </a:p>
        </p:txBody>
      </p:sp>
      <p:sp>
        <p:nvSpPr>
          <p:cNvPr id="3" name="Content Placeholder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lstStyle/>
          <a:p>
            <a:pPr marL="514350" indent="-514350">
              <a:buFont typeface="+mj-lt"/>
              <a:buAutoNum type="arabicPeriod"/>
            </a:pPr>
            <a:r>
              <a:rPr lang="en-US" dirty="0" smtClean="0"/>
              <a:t>Condemnation given to marriage of gentile wives.</a:t>
            </a:r>
          </a:p>
          <a:p>
            <a:pPr marL="514350" indent="-514350">
              <a:buFont typeface="+mj-lt"/>
              <a:buAutoNum type="arabicPeriod"/>
            </a:pPr>
            <a:r>
              <a:rPr lang="en-US" dirty="0" smtClean="0"/>
              <a:t>Profaning the offerings of God.</a:t>
            </a:r>
          </a:p>
          <a:p>
            <a:pPr marL="514350" indent="-514350">
              <a:buFont typeface="+mj-lt"/>
              <a:buAutoNum type="arabicPeriod"/>
            </a:pPr>
            <a:r>
              <a:rPr lang="en-US" dirty="0" smtClean="0"/>
              <a:t>Failure to tithe.</a:t>
            </a:r>
          </a:p>
          <a:p>
            <a:pPr marL="514350" indent="-514350">
              <a:buFont typeface="+mj-lt"/>
              <a:buAutoNum type="arabicPeriod"/>
            </a:pPr>
            <a:r>
              <a:rPr lang="en-US" dirty="0" smtClean="0"/>
              <a:t>Jewish men casting away their lawful wives.</a:t>
            </a:r>
          </a:p>
          <a:p>
            <a:pPr marL="514350" indent="-514350">
              <a:buFont typeface="+mj-lt"/>
              <a:buAutoNum type="arabicPeriod"/>
            </a:pPr>
            <a:r>
              <a:rPr lang="en-US" dirty="0" smtClean="0"/>
              <a:t>Need to fear Yahweh’s name.</a:t>
            </a:r>
          </a:p>
          <a:p>
            <a:pPr marL="514350" indent="-514350">
              <a:buFont typeface="+mj-lt"/>
              <a:buAutoNum type="arabicPeriod"/>
            </a:pPr>
            <a:endParaRPr lang="en-US" dirty="0"/>
          </a:p>
        </p:txBody>
      </p:sp>
      <p:sp>
        <p:nvSpPr>
          <p:cNvPr id="4" name="Slide Number Placeholder 3"/>
          <p:cNvSpPr>
            <a:spLocks noGrp="1"/>
          </p:cNvSpPr>
          <p:nvPr>
            <p:ph type="sldNum" sz="quarter" idx="12"/>
          </p:nvPr>
        </p:nvSpPr>
        <p:spPr/>
        <p:txBody>
          <a:bodyPr/>
          <a:lstStyle/>
          <a:p>
            <a:fld id="{1EBCACB4-7BB8-4A74-83A5-C12FBFC35A77}" type="slidenum">
              <a:rPr lang="en-US" smtClean="0"/>
              <a:pPr/>
              <a:t>24</a:t>
            </a:fld>
            <a:endParaRPr lang="en-US"/>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John </a:t>
            </a:r>
            <a:r>
              <a:rPr lang="en-US" dirty="0" err="1" smtClean="0"/>
              <a:t>Ulman</a:t>
            </a:r>
            <a:r>
              <a:rPr lang="en-US" dirty="0" smtClean="0"/>
              <a:t> writes:</a:t>
            </a:r>
            <a:endParaRPr lang="en-US" dirty="0"/>
          </a:p>
        </p:txBody>
      </p:sp>
      <p:sp>
        <p:nvSpPr>
          <p:cNvPr id="3" name="Content Placeholder 2"/>
          <p:cNvSpPr>
            <a:spLocks noGrp="1"/>
          </p:cNvSpPr>
          <p:nvPr>
            <p:ph idx="1"/>
          </p:nvPr>
        </p:nvSpPr>
        <p:spPr/>
        <p:txBody>
          <a:bodyPr>
            <a:normAutofit lnSpcReduction="10000"/>
          </a:bodyPr>
          <a:lstStyle/>
          <a:p>
            <a:r>
              <a:rPr lang="en-US" dirty="0" smtClean="0"/>
              <a:t>“In Malachi’s day the exile and restoration appears to have become almost forgotten.  There was little evidence of zeal and dedication…The people of the restoration had become worldly, and grown careless in spiritual matters… When Malachi challenged the poor spiritual standards of the people, they had become so lacking in spiritual perception that they strongly defended their apostate attitudes and practices.”</a:t>
            </a:r>
            <a:endParaRPr lang="en-US" dirty="0"/>
          </a:p>
        </p:txBody>
      </p:sp>
      <p:sp>
        <p:nvSpPr>
          <p:cNvPr id="4" name="Slide Number Placeholder 3"/>
          <p:cNvSpPr>
            <a:spLocks noGrp="1"/>
          </p:cNvSpPr>
          <p:nvPr>
            <p:ph type="sldNum" sz="quarter" idx="12"/>
          </p:nvPr>
        </p:nvSpPr>
        <p:spPr/>
        <p:txBody>
          <a:bodyPr/>
          <a:lstStyle/>
          <a:p>
            <a:fld id="{1EBCACB4-7BB8-4A74-83A5-C12FBFC35A77}" type="slidenum">
              <a:rPr lang="en-US" smtClean="0"/>
              <a:pPr/>
              <a:t>25</a:t>
            </a:fld>
            <a:endParaRPr lang="en-US"/>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524000"/>
          </a:xfrm>
        </p:spPr>
        <p:style>
          <a:lnRef idx="0">
            <a:schemeClr val="accent1"/>
          </a:lnRef>
          <a:fillRef idx="3">
            <a:schemeClr val="accent1"/>
          </a:fillRef>
          <a:effectRef idx="3">
            <a:schemeClr val="accent1"/>
          </a:effectRef>
          <a:fontRef idx="minor">
            <a:schemeClr val="lt1"/>
          </a:fontRef>
        </p:style>
        <p:txBody>
          <a:bodyPr>
            <a:normAutofit/>
          </a:bodyPr>
          <a:lstStyle/>
          <a:p>
            <a:r>
              <a:rPr lang="en-US" dirty="0" smtClean="0"/>
              <a:t>What were the main problems these people faced, according to God?</a:t>
            </a:r>
            <a:endParaRPr lang="en-US" dirty="0"/>
          </a:p>
        </p:txBody>
      </p:sp>
      <p:sp>
        <p:nvSpPr>
          <p:cNvPr id="3" name="Content Placeholder 2"/>
          <p:cNvSpPr>
            <a:spLocks noGrp="1"/>
          </p:cNvSpPr>
          <p:nvPr>
            <p:ph idx="1"/>
          </p:nvPr>
        </p:nvSpPr>
        <p:spPr>
          <a:xfrm>
            <a:off x="0" y="1524000"/>
            <a:ext cx="9144000" cy="5334000"/>
          </a:xfrm>
        </p:spPr>
        <p:style>
          <a:lnRef idx="1">
            <a:schemeClr val="dk1"/>
          </a:lnRef>
          <a:fillRef idx="2">
            <a:schemeClr val="dk1"/>
          </a:fillRef>
          <a:effectRef idx="1">
            <a:schemeClr val="dk1"/>
          </a:effectRef>
          <a:fontRef idx="minor">
            <a:schemeClr val="dk1"/>
          </a:fontRef>
        </p:style>
        <p:txBody>
          <a:bodyPr/>
          <a:lstStyle/>
          <a:p>
            <a:pPr marL="514350" indent="-514350">
              <a:buFont typeface="+mj-lt"/>
              <a:buAutoNum type="arabicPeriod"/>
            </a:pPr>
            <a:endParaRPr lang="en-US" dirty="0" smtClean="0"/>
          </a:p>
          <a:p>
            <a:pPr marL="514350" indent="-514350">
              <a:buFont typeface="+mj-lt"/>
              <a:buAutoNum type="arabicPeriod"/>
            </a:pPr>
            <a:r>
              <a:rPr lang="en-US" dirty="0" smtClean="0"/>
              <a:t>Ignorance (lack of recognition) – 1:6</a:t>
            </a:r>
          </a:p>
          <a:p>
            <a:pPr marL="514350" indent="-514350">
              <a:buFont typeface="+mj-lt"/>
              <a:buAutoNum type="arabicPeriod"/>
            </a:pPr>
            <a:r>
              <a:rPr lang="en-US" dirty="0" smtClean="0"/>
              <a:t>Indifference – 1:13</a:t>
            </a:r>
          </a:p>
          <a:p>
            <a:pPr marL="514350" indent="-514350">
              <a:buFont typeface="+mj-lt"/>
              <a:buAutoNum type="arabicPeriod"/>
            </a:pPr>
            <a:r>
              <a:rPr lang="en-US" dirty="0" smtClean="0"/>
              <a:t>Self-seeking – 3:8</a:t>
            </a:r>
          </a:p>
          <a:p>
            <a:pPr marL="514350" indent="-514350">
              <a:buNone/>
            </a:pPr>
            <a:r>
              <a:rPr lang="en-US" dirty="0" smtClean="0"/>
              <a:t>4.	Failure to see God’s perspective – “ye say” 8x.</a:t>
            </a:r>
          </a:p>
          <a:p>
            <a:pPr marL="514350" indent="-514350">
              <a:buFont typeface="+mj-lt"/>
              <a:buAutoNum type="arabicPeriod"/>
            </a:pPr>
            <a:endParaRPr lang="en-US" dirty="0"/>
          </a:p>
        </p:txBody>
      </p:sp>
      <p:sp>
        <p:nvSpPr>
          <p:cNvPr id="4" name="Slide Number Placeholder 3"/>
          <p:cNvSpPr>
            <a:spLocks noGrp="1"/>
          </p:cNvSpPr>
          <p:nvPr>
            <p:ph type="sldNum" sz="quarter" idx="12"/>
          </p:nvPr>
        </p:nvSpPr>
        <p:spPr/>
        <p:txBody>
          <a:bodyPr/>
          <a:lstStyle/>
          <a:p>
            <a:fld id="{1EBCACB4-7BB8-4A74-83A5-C12FBFC35A77}" type="slidenum">
              <a:rPr lang="en-US" smtClean="0"/>
              <a:pPr/>
              <a:t>26</a:t>
            </a:fld>
            <a:endParaRPr lang="en-US"/>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8 Questions of Malachi</a:t>
            </a:r>
            <a:endParaRPr lang="en-US" dirty="0"/>
          </a:p>
        </p:txBody>
      </p:sp>
      <p:sp>
        <p:nvSpPr>
          <p:cNvPr id="3" name="Content Placeholder 2"/>
          <p:cNvSpPr>
            <a:spLocks noGrp="1"/>
          </p:cNvSpPr>
          <p:nvPr>
            <p:ph sz="half" idx="1"/>
          </p:nvPr>
        </p:nvSpPr>
        <p:spPr>
          <a:xfrm>
            <a:off x="0" y="1600200"/>
            <a:ext cx="2667000" cy="4525963"/>
          </a:xfrm>
        </p:spPr>
        <p:txBody>
          <a:bodyPr>
            <a:normAutofit/>
          </a:bodyPr>
          <a:lstStyle/>
          <a:p>
            <a:pPr marL="514350" indent="-514350">
              <a:buFont typeface="+mj-lt"/>
              <a:buAutoNum type="arabicPeriod"/>
            </a:pPr>
            <a:r>
              <a:rPr lang="en-US" dirty="0" smtClean="0"/>
              <a:t>Mal 1:2</a:t>
            </a:r>
          </a:p>
          <a:p>
            <a:pPr marL="514350" indent="-514350">
              <a:buFont typeface="+mj-lt"/>
              <a:buAutoNum type="arabicPeriod"/>
            </a:pPr>
            <a:r>
              <a:rPr lang="en-US" dirty="0" smtClean="0"/>
              <a:t>Mal 1:6</a:t>
            </a:r>
          </a:p>
          <a:p>
            <a:pPr marL="514350" indent="-514350">
              <a:buFont typeface="+mj-lt"/>
              <a:buAutoNum type="arabicPeriod"/>
            </a:pPr>
            <a:r>
              <a:rPr lang="en-US" dirty="0" smtClean="0"/>
              <a:t>Mal 1:7</a:t>
            </a:r>
          </a:p>
          <a:p>
            <a:pPr marL="514350" indent="-514350">
              <a:buFont typeface="+mj-lt"/>
              <a:buAutoNum type="arabicPeriod"/>
            </a:pPr>
            <a:r>
              <a:rPr lang="en-US" dirty="0" smtClean="0"/>
              <a:t>Mal 2:14</a:t>
            </a:r>
          </a:p>
          <a:p>
            <a:pPr marL="514350" indent="-514350">
              <a:buFont typeface="+mj-lt"/>
              <a:buAutoNum type="arabicPeriod"/>
            </a:pPr>
            <a:r>
              <a:rPr lang="en-US" dirty="0" smtClean="0"/>
              <a:t>Mal 2:17</a:t>
            </a:r>
          </a:p>
          <a:p>
            <a:pPr marL="514350" indent="-514350">
              <a:buFont typeface="+mj-lt"/>
              <a:buAutoNum type="arabicPeriod"/>
            </a:pPr>
            <a:r>
              <a:rPr lang="en-US" dirty="0" smtClean="0"/>
              <a:t>Mal 3: 7</a:t>
            </a:r>
          </a:p>
          <a:p>
            <a:pPr marL="514350" indent="-514350">
              <a:buFont typeface="+mj-lt"/>
              <a:buAutoNum type="arabicPeriod"/>
            </a:pPr>
            <a:r>
              <a:rPr lang="en-US" dirty="0" smtClean="0"/>
              <a:t>Mal 3:8</a:t>
            </a:r>
          </a:p>
          <a:p>
            <a:pPr marL="514350" indent="-514350">
              <a:buFont typeface="+mj-lt"/>
              <a:buAutoNum type="arabicPeriod"/>
            </a:pPr>
            <a:r>
              <a:rPr lang="en-US" dirty="0" smtClean="0"/>
              <a:t>Mal 3:13-14</a:t>
            </a:r>
          </a:p>
        </p:txBody>
      </p:sp>
      <p:sp>
        <p:nvSpPr>
          <p:cNvPr id="4" name="Content Placeholder 3"/>
          <p:cNvSpPr>
            <a:spLocks noGrp="1"/>
          </p:cNvSpPr>
          <p:nvPr>
            <p:ph sz="half" idx="2"/>
          </p:nvPr>
        </p:nvSpPr>
        <p:spPr>
          <a:xfrm>
            <a:off x="2514600" y="1600200"/>
            <a:ext cx="6629400" cy="4525963"/>
          </a:xfrm>
        </p:spPr>
        <p:txBody>
          <a:bodyPr>
            <a:normAutofit/>
          </a:bodyPr>
          <a:lstStyle/>
          <a:p>
            <a:pPr marL="514350" indent="-514350">
              <a:buFont typeface="+mj-lt"/>
              <a:buAutoNum type="arabicPeriod"/>
            </a:pPr>
            <a:r>
              <a:rPr lang="en-US" dirty="0" smtClean="0"/>
              <a:t>Where is your love for Yahweh?</a:t>
            </a:r>
          </a:p>
          <a:p>
            <a:pPr marL="514350" indent="-514350">
              <a:buFont typeface="+mj-lt"/>
              <a:buAutoNum type="arabicPeriod"/>
            </a:pPr>
            <a:r>
              <a:rPr lang="en-US" dirty="0" smtClean="0"/>
              <a:t>Why do you despise Yahweh’s name?</a:t>
            </a:r>
          </a:p>
          <a:p>
            <a:pPr marL="514350" indent="-514350">
              <a:buFont typeface="+mj-lt"/>
              <a:buAutoNum type="arabicPeriod"/>
            </a:pPr>
            <a:r>
              <a:rPr lang="en-US" dirty="0" smtClean="0"/>
              <a:t>Why do you offer polluted bread?</a:t>
            </a:r>
          </a:p>
          <a:p>
            <a:pPr marL="514350" indent="-514350">
              <a:buFont typeface="+mj-lt"/>
              <a:buAutoNum type="arabicPeriod"/>
            </a:pPr>
            <a:r>
              <a:rPr lang="en-US" sz="2400" dirty="0" smtClean="0"/>
              <a:t>Why do fail to uphold covenant of marriage?</a:t>
            </a:r>
          </a:p>
          <a:p>
            <a:pPr marL="514350" indent="-514350">
              <a:buFont typeface="+mj-lt"/>
              <a:buAutoNum type="arabicPeriod"/>
            </a:pPr>
            <a:r>
              <a:rPr lang="en-US" sz="2400" dirty="0" smtClean="0"/>
              <a:t>Why do you weary Yahweh with your actions?</a:t>
            </a:r>
          </a:p>
          <a:p>
            <a:pPr marL="514350" indent="-514350">
              <a:buFont typeface="+mj-lt"/>
              <a:buAutoNum type="arabicPeriod"/>
            </a:pPr>
            <a:r>
              <a:rPr lang="en-US" sz="2400" dirty="0" smtClean="0"/>
              <a:t>Why do you question the appeal to return?</a:t>
            </a:r>
          </a:p>
          <a:p>
            <a:pPr marL="514350" indent="-514350">
              <a:buFont typeface="+mj-lt"/>
              <a:buAutoNum type="arabicPeriod"/>
            </a:pPr>
            <a:r>
              <a:rPr lang="en-US" sz="2400" dirty="0" smtClean="0"/>
              <a:t>Why do you rob God of His rightful demands?</a:t>
            </a:r>
          </a:p>
          <a:p>
            <a:pPr marL="514350" indent="-514350">
              <a:buFont typeface="+mj-lt"/>
              <a:buAutoNum type="arabicPeriod"/>
            </a:pPr>
            <a:r>
              <a:rPr lang="en-US" sz="2400" dirty="0" smtClean="0"/>
              <a:t>Why do you speak against Yahweh’s character and purpose?</a:t>
            </a:r>
            <a:endParaRPr lang="en-US" sz="2400" dirty="0"/>
          </a:p>
        </p:txBody>
      </p:sp>
      <p:sp>
        <p:nvSpPr>
          <p:cNvPr id="5" name="Slide Number Placeholder 4"/>
          <p:cNvSpPr>
            <a:spLocks noGrp="1"/>
          </p:cNvSpPr>
          <p:nvPr>
            <p:ph type="sldNum" sz="quarter" idx="12"/>
          </p:nvPr>
        </p:nvSpPr>
        <p:spPr/>
        <p:txBody>
          <a:bodyPr/>
          <a:lstStyle/>
          <a:p>
            <a:fld id="{1EBCACB4-7BB8-4A74-83A5-C12FBFC35A77}" type="slidenum">
              <a:rPr lang="en-US" smtClean="0"/>
              <a:pPr/>
              <a:t>27</a:t>
            </a:fld>
            <a:endParaRPr lang="en-US" dirty="0"/>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
                                            <p:txEl>
                                              <p:pRg st="0" end="0"/>
                                            </p:txEl>
                                          </p:spTgt>
                                        </p:tgtEl>
                                        <p:attrNameLst>
                                          <p:attrName>style.visibility</p:attrName>
                                        </p:attrNameLst>
                                      </p:cBhvr>
                                      <p:to>
                                        <p:strVal val="visible"/>
                                      </p:to>
                                    </p:set>
                                    <p:animEffect transition="in" filter="fade">
                                      <p:cBhvr>
                                        <p:cTn id="47" dur="1000"/>
                                        <p:tgtEl>
                                          <p:spTgt spid="4">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4">
                                            <p:txEl>
                                              <p:pRg st="1" end="1"/>
                                            </p:txEl>
                                          </p:spTgt>
                                        </p:tgtEl>
                                        <p:attrNameLst>
                                          <p:attrName>style.visibility</p:attrName>
                                        </p:attrNameLst>
                                      </p:cBhvr>
                                      <p:to>
                                        <p:strVal val="visible"/>
                                      </p:to>
                                    </p:set>
                                    <p:animEffect transition="in" filter="fade">
                                      <p:cBhvr>
                                        <p:cTn id="52" dur="1000"/>
                                        <p:tgtEl>
                                          <p:spTgt spid="4">
                                            <p:txEl>
                                              <p:pRg st="1" end="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4">
                                            <p:txEl>
                                              <p:pRg st="2" end="2"/>
                                            </p:txEl>
                                          </p:spTgt>
                                        </p:tgtEl>
                                        <p:attrNameLst>
                                          <p:attrName>style.visibility</p:attrName>
                                        </p:attrNameLst>
                                      </p:cBhvr>
                                      <p:to>
                                        <p:strVal val="visible"/>
                                      </p:to>
                                    </p:set>
                                    <p:animEffect transition="in" filter="fade">
                                      <p:cBhvr>
                                        <p:cTn id="57" dur="1000"/>
                                        <p:tgtEl>
                                          <p:spTgt spid="4">
                                            <p:txEl>
                                              <p:pRg st="2" end="2"/>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4">
                                            <p:txEl>
                                              <p:pRg st="3" end="3"/>
                                            </p:txEl>
                                          </p:spTgt>
                                        </p:tgtEl>
                                        <p:attrNameLst>
                                          <p:attrName>style.visibility</p:attrName>
                                        </p:attrNameLst>
                                      </p:cBhvr>
                                      <p:to>
                                        <p:strVal val="visible"/>
                                      </p:to>
                                    </p:set>
                                    <p:animEffect transition="in" filter="fade">
                                      <p:cBhvr>
                                        <p:cTn id="62" dur="1000"/>
                                        <p:tgtEl>
                                          <p:spTgt spid="4">
                                            <p:txEl>
                                              <p:pRg st="3" end="3"/>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4">
                                            <p:txEl>
                                              <p:pRg st="4" end="4"/>
                                            </p:txEl>
                                          </p:spTgt>
                                        </p:tgtEl>
                                        <p:attrNameLst>
                                          <p:attrName>style.visibility</p:attrName>
                                        </p:attrNameLst>
                                      </p:cBhvr>
                                      <p:to>
                                        <p:strVal val="visible"/>
                                      </p:to>
                                    </p:set>
                                    <p:animEffect transition="in" filter="fade">
                                      <p:cBhvr>
                                        <p:cTn id="67" dur="1000"/>
                                        <p:tgtEl>
                                          <p:spTgt spid="4">
                                            <p:txEl>
                                              <p:pRg st="4" end="4"/>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4">
                                            <p:txEl>
                                              <p:pRg st="5" end="5"/>
                                            </p:txEl>
                                          </p:spTgt>
                                        </p:tgtEl>
                                        <p:attrNameLst>
                                          <p:attrName>style.visibility</p:attrName>
                                        </p:attrNameLst>
                                      </p:cBhvr>
                                      <p:to>
                                        <p:strVal val="visible"/>
                                      </p:to>
                                    </p:set>
                                    <p:animEffect transition="in" filter="fade">
                                      <p:cBhvr>
                                        <p:cTn id="72" dur="1000"/>
                                        <p:tgtEl>
                                          <p:spTgt spid="4">
                                            <p:txEl>
                                              <p:pRg st="5" end="5"/>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4">
                                            <p:txEl>
                                              <p:pRg st="6" end="6"/>
                                            </p:txEl>
                                          </p:spTgt>
                                        </p:tgtEl>
                                        <p:attrNameLst>
                                          <p:attrName>style.visibility</p:attrName>
                                        </p:attrNameLst>
                                      </p:cBhvr>
                                      <p:to>
                                        <p:strVal val="visible"/>
                                      </p:to>
                                    </p:set>
                                    <p:animEffect transition="in" filter="fade">
                                      <p:cBhvr>
                                        <p:cTn id="77" dur="1000"/>
                                        <p:tgtEl>
                                          <p:spTgt spid="4">
                                            <p:txEl>
                                              <p:pRg st="6" end="6"/>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4">
                                            <p:txEl>
                                              <p:pRg st="7" end="7"/>
                                            </p:txEl>
                                          </p:spTgt>
                                        </p:tgtEl>
                                        <p:attrNameLst>
                                          <p:attrName>style.visibility</p:attrName>
                                        </p:attrNameLst>
                                      </p:cBhvr>
                                      <p:to>
                                        <p:strVal val="visible"/>
                                      </p:to>
                                    </p:set>
                                    <p:animEffect transition="in" filter="fade">
                                      <p:cBhvr>
                                        <p:cTn id="82" dur="10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19200"/>
          </a:xfrm>
        </p:spPr>
        <p:style>
          <a:lnRef idx="0">
            <a:schemeClr val="accent1"/>
          </a:lnRef>
          <a:fillRef idx="3">
            <a:schemeClr val="accent1"/>
          </a:fillRef>
          <a:effectRef idx="3">
            <a:schemeClr val="accent1"/>
          </a:effectRef>
          <a:fontRef idx="minor">
            <a:schemeClr val="lt1"/>
          </a:fontRef>
        </p:style>
        <p:txBody>
          <a:bodyPr>
            <a:normAutofit/>
          </a:bodyPr>
          <a:lstStyle/>
          <a:p>
            <a:r>
              <a:rPr lang="en-US" dirty="0" smtClean="0"/>
              <a:t>Outline of the Book of Malachi</a:t>
            </a:r>
            <a:endParaRPr lang="en-US" dirty="0"/>
          </a:p>
        </p:txBody>
      </p:sp>
      <p:sp>
        <p:nvSpPr>
          <p:cNvPr id="3" name="Content Placeholder 2"/>
          <p:cNvSpPr>
            <a:spLocks noGrp="1"/>
          </p:cNvSpPr>
          <p:nvPr>
            <p:ph idx="1"/>
          </p:nvPr>
        </p:nvSpPr>
        <p:spPr>
          <a:xfrm>
            <a:off x="0" y="1219200"/>
            <a:ext cx="9144000" cy="5638800"/>
          </a:xfrm>
        </p:spPr>
        <p:style>
          <a:lnRef idx="1">
            <a:schemeClr val="dk1"/>
          </a:lnRef>
          <a:fillRef idx="2">
            <a:schemeClr val="dk1"/>
          </a:fillRef>
          <a:effectRef idx="1">
            <a:schemeClr val="dk1"/>
          </a:effectRef>
          <a:fontRef idx="minor">
            <a:schemeClr val="dk1"/>
          </a:fontRef>
        </p:style>
        <p:txBody>
          <a:bodyPr>
            <a:normAutofit/>
          </a:bodyPr>
          <a:lstStyle/>
          <a:p>
            <a:pPr marL="571500" indent="-571500">
              <a:buAutoNum type="romanUcPeriod"/>
            </a:pPr>
            <a:r>
              <a:rPr lang="en-US" dirty="0" smtClean="0"/>
              <a:t>God’s Love and Covenant with Israel (1:1-5)</a:t>
            </a:r>
          </a:p>
          <a:p>
            <a:pPr marL="571500" indent="-571500">
              <a:buAutoNum type="romanUcPeriod"/>
            </a:pPr>
            <a:endParaRPr lang="en-US" dirty="0" smtClean="0"/>
          </a:p>
          <a:p>
            <a:pPr marL="571500" indent="-571500">
              <a:buAutoNum type="romanUcPeriod"/>
            </a:pPr>
            <a:r>
              <a:rPr lang="en-US" dirty="0" smtClean="0"/>
              <a:t>Israel’s Unfaithfulness Rebuked (1:6-2:16)</a:t>
            </a:r>
          </a:p>
          <a:p>
            <a:pPr marL="971550" lvl="1" indent="-571500">
              <a:buFont typeface="+mj-lt"/>
              <a:buAutoNum type="alphaUcPeriod"/>
            </a:pPr>
            <a:r>
              <a:rPr lang="en-US" sz="2400" dirty="0" smtClean="0"/>
              <a:t>The Unfaithfulness of the Priests (1:6-2:9)</a:t>
            </a:r>
          </a:p>
          <a:p>
            <a:pPr marL="971550" lvl="1" indent="-571500">
              <a:buFont typeface="+mj-lt"/>
              <a:buAutoNum type="alphaUcPeriod"/>
            </a:pPr>
            <a:r>
              <a:rPr lang="en-US" sz="2400" dirty="0" smtClean="0"/>
              <a:t>The Unfaithfulness of the People (2:10-16)</a:t>
            </a:r>
          </a:p>
          <a:p>
            <a:pPr marL="971550" lvl="1" indent="-571500">
              <a:buNone/>
            </a:pPr>
            <a:endParaRPr lang="en-US" dirty="0" smtClean="0"/>
          </a:p>
          <a:p>
            <a:pPr marL="571500" indent="-571500">
              <a:buAutoNum type="romanUcPeriod" startAt="3"/>
            </a:pPr>
            <a:r>
              <a:rPr lang="en-US" dirty="0" smtClean="0"/>
              <a:t>The Lord is Coming (2:17-4:6)</a:t>
            </a:r>
          </a:p>
          <a:p>
            <a:pPr marL="971550" lvl="1" indent="-571500">
              <a:buFont typeface="+mj-lt"/>
              <a:buAutoNum type="alphaUcPeriod"/>
            </a:pPr>
            <a:r>
              <a:rPr lang="en-US" sz="2400" dirty="0" smtClean="0"/>
              <a:t>His coming Will bring Purification &amp; Judgment (2:17-3:5)</a:t>
            </a:r>
          </a:p>
          <a:p>
            <a:pPr marL="971550" lvl="1" indent="-571500">
              <a:buFont typeface="+mj-lt"/>
              <a:buAutoNum type="alphaUcPeriod"/>
            </a:pPr>
            <a:r>
              <a:rPr lang="en-US" sz="2400" dirty="0" smtClean="0"/>
              <a:t>Repentance is Appropriate Preparation for Lord’s Return (3:6-18)</a:t>
            </a:r>
          </a:p>
          <a:p>
            <a:pPr marL="971550" lvl="1" indent="-571500">
              <a:buFont typeface="+mj-lt"/>
              <a:buAutoNum type="alphaUcPeriod"/>
            </a:pPr>
            <a:r>
              <a:rPr lang="en-US" sz="2400" dirty="0" smtClean="0"/>
              <a:t>The Day of the Lord is Certain to Come (Ch 4)</a:t>
            </a:r>
            <a:r>
              <a:rPr lang="en-US" dirty="0"/>
              <a:t>	</a:t>
            </a:r>
            <a:endParaRPr lang="en-US" dirty="0" smtClean="0"/>
          </a:p>
          <a:p>
            <a:pPr marL="971550" lvl="1" indent="-571500">
              <a:buFont typeface="+mj-lt"/>
              <a:buAutoNum type="alphaUcPeriod"/>
            </a:pPr>
            <a:endParaRPr lang="en-US" dirty="0"/>
          </a:p>
        </p:txBody>
      </p:sp>
      <p:sp>
        <p:nvSpPr>
          <p:cNvPr id="4" name="Slide Number Placeholder 3"/>
          <p:cNvSpPr>
            <a:spLocks noGrp="1"/>
          </p:cNvSpPr>
          <p:nvPr>
            <p:ph type="sldNum" sz="quarter" idx="12"/>
          </p:nvPr>
        </p:nvSpPr>
        <p:spPr/>
        <p:txBody>
          <a:bodyPr/>
          <a:lstStyle/>
          <a:p>
            <a:fld id="{1EBCACB4-7BB8-4A74-83A5-C12FBFC35A77}" type="slidenum">
              <a:rPr lang="en-US" smtClean="0"/>
              <a:pPr/>
              <a:t>28</a:t>
            </a:fld>
            <a:endParaRPr lang="en-US"/>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1000"/>
                                        <p:tgtEl>
                                          <p:spTgt spid="3">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10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fade">
                                      <p:cBhvr>
                                        <p:cTn id="23" dur="1000"/>
                                        <p:tgtEl>
                                          <p:spTgt spid="3">
                                            <p:txEl>
                                              <p:pRg st="6" end="6"/>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fade">
                                      <p:cBhvr>
                                        <p:cTn id="26" dur="1000"/>
                                        <p:tgtEl>
                                          <p:spTgt spid="3">
                                            <p:txEl>
                                              <p:pRg st="7" end="7"/>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fade">
                                      <p:cBhvr>
                                        <p:cTn id="29" dur="1000"/>
                                        <p:tgtEl>
                                          <p:spTgt spid="3">
                                            <p:txEl>
                                              <p:pRg st="8" end="8"/>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fade">
                                      <p:cBhvr>
                                        <p:cTn id="32"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19200"/>
          </a:xfrm>
        </p:spPr>
        <p:style>
          <a:lnRef idx="0">
            <a:schemeClr val="accent1"/>
          </a:lnRef>
          <a:fillRef idx="3">
            <a:schemeClr val="accent1"/>
          </a:fillRef>
          <a:effectRef idx="3">
            <a:schemeClr val="accent1"/>
          </a:effectRef>
          <a:fontRef idx="minor">
            <a:schemeClr val="lt1"/>
          </a:fontRef>
        </p:style>
        <p:txBody>
          <a:bodyPr>
            <a:normAutofit/>
          </a:bodyPr>
          <a:lstStyle/>
          <a:p>
            <a:r>
              <a:rPr lang="en-US" dirty="0" smtClean="0"/>
              <a:t>Outline of the Book of Malachi</a:t>
            </a:r>
            <a:endParaRPr lang="en-US" dirty="0"/>
          </a:p>
        </p:txBody>
      </p:sp>
      <p:sp>
        <p:nvSpPr>
          <p:cNvPr id="3" name="Content Placeholder 2"/>
          <p:cNvSpPr>
            <a:spLocks noGrp="1"/>
          </p:cNvSpPr>
          <p:nvPr>
            <p:ph idx="1"/>
          </p:nvPr>
        </p:nvSpPr>
        <p:spPr>
          <a:xfrm>
            <a:off x="0" y="1219200"/>
            <a:ext cx="9144000" cy="5638800"/>
          </a:xfrm>
        </p:spPr>
        <p:style>
          <a:lnRef idx="1">
            <a:schemeClr val="dk1"/>
          </a:lnRef>
          <a:fillRef idx="2">
            <a:schemeClr val="dk1"/>
          </a:fillRef>
          <a:effectRef idx="1">
            <a:schemeClr val="dk1"/>
          </a:effectRef>
          <a:fontRef idx="minor">
            <a:schemeClr val="dk1"/>
          </a:fontRef>
        </p:style>
        <p:txBody>
          <a:bodyPr>
            <a:normAutofit lnSpcReduction="10000"/>
          </a:bodyPr>
          <a:lstStyle/>
          <a:p>
            <a:pPr marL="571500" indent="-571500">
              <a:buAutoNum type="romanUcPeriod"/>
            </a:pPr>
            <a:r>
              <a:rPr lang="en-US" dirty="0" smtClean="0"/>
              <a:t>The Denunciation of Israel’s Sins (1:1-2:16)</a:t>
            </a:r>
          </a:p>
          <a:p>
            <a:pPr marL="971550" lvl="1" indent="-571500">
              <a:buFont typeface="+mj-lt"/>
              <a:buAutoNum type="alphaUcPeriod"/>
            </a:pPr>
            <a:r>
              <a:rPr lang="en-US" dirty="0" smtClean="0"/>
              <a:t>Reminder of God’s Love for Israel (1:1-5)</a:t>
            </a:r>
          </a:p>
          <a:p>
            <a:pPr marL="971550" lvl="1" indent="-571500">
              <a:buFont typeface="+mj-lt"/>
              <a:buAutoNum type="alphaUcPeriod"/>
            </a:pPr>
            <a:r>
              <a:rPr lang="en-US" dirty="0" smtClean="0"/>
              <a:t>Rebuke of the Priests (1:6-2:9)</a:t>
            </a:r>
          </a:p>
          <a:p>
            <a:pPr marL="1371600" lvl="2" indent="-571500">
              <a:buFont typeface="+mj-lt"/>
              <a:buAutoNum type="arabicPeriod"/>
            </a:pPr>
            <a:r>
              <a:rPr lang="en-US" dirty="0" smtClean="0"/>
              <a:t>Contempt for God’s Alter (1:6-14)</a:t>
            </a:r>
          </a:p>
          <a:p>
            <a:pPr marL="1371600" lvl="2" indent="-571500">
              <a:buFont typeface="+mj-lt"/>
              <a:buAutoNum type="arabicPeriod"/>
            </a:pPr>
            <a:r>
              <a:rPr lang="en-US" dirty="0" smtClean="0"/>
              <a:t>Contempt for God’s glory (2:1-3)</a:t>
            </a:r>
          </a:p>
          <a:p>
            <a:pPr marL="1371600" lvl="2" indent="-571500">
              <a:buFont typeface="+mj-lt"/>
              <a:buAutoNum type="arabicPeriod"/>
            </a:pPr>
            <a:r>
              <a:rPr lang="en-US" dirty="0" smtClean="0"/>
              <a:t>Contempt for God’s law (2:4-9)</a:t>
            </a:r>
          </a:p>
          <a:p>
            <a:pPr marL="571500" indent="-571500">
              <a:buAutoNum type="romanUcPeriod"/>
            </a:pPr>
            <a:r>
              <a:rPr lang="en-US" dirty="0" smtClean="0"/>
              <a:t>The Declaration of Israel’s Judgment &amp; Blessing (2:17-4:6)</a:t>
            </a:r>
          </a:p>
          <a:p>
            <a:pPr marL="971550" lvl="1" indent="-571500">
              <a:buFont typeface="+mj-lt"/>
              <a:buAutoNum type="alphaUcPeriod"/>
            </a:pPr>
            <a:r>
              <a:rPr lang="en-US" dirty="0" smtClean="0"/>
              <a:t>Coming of a Messenger (2:17-3:5)</a:t>
            </a:r>
          </a:p>
          <a:p>
            <a:pPr marL="971550" lvl="1" indent="-571500">
              <a:buFont typeface="+mj-lt"/>
              <a:buAutoNum type="alphaUcPeriod"/>
            </a:pPr>
            <a:r>
              <a:rPr lang="en-US" dirty="0" smtClean="0"/>
              <a:t>Challenge to Repent (3:6-12)</a:t>
            </a:r>
          </a:p>
          <a:p>
            <a:pPr marL="971550" lvl="1" indent="-571500">
              <a:buFont typeface="+mj-lt"/>
              <a:buAutoNum type="alphaUcPeriod"/>
            </a:pPr>
            <a:r>
              <a:rPr lang="en-US" dirty="0" smtClean="0"/>
              <a:t>Criticism by Israel Against the Lord (3:13-15)</a:t>
            </a:r>
          </a:p>
          <a:p>
            <a:pPr marL="971550" lvl="1" indent="-571500">
              <a:buFont typeface="+mj-lt"/>
              <a:buAutoNum type="alphaUcPeriod"/>
            </a:pPr>
            <a:r>
              <a:rPr lang="en-US" dirty="0" smtClean="0"/>
              <a:t>Consolation to the Faithful Remnant (3:16-4:6)</a:t>
            </a:r>
          </a:p>
          <a:p>
            <a:pPr marL="971550" lvl="1" indent="-571500">
              <a:buFont typeface="+mj-lt"/>
              <a:buAutoNum type="alphaUcPeriod"/>
            </a:pPr>
            <a:endParaRPr lang="en-US" dirty="0"/>
          </a:p>
        </p:txBody>
      </p:sp>
      <p:sp>
        <p:nvSpPr>
          <p:cNvPr id="4" name="Slide Number Placeholder 3"/>
          <p:cNvSpPr>
            <a:spLocks noGrp="1"/>
          </p:cNvSpPr>
          <p:nvPr>
            <p:ph type="sldNum" sz="quarter" idx="12"/>
          </p:nvPr>
        </p:nvSpPr>
        <p:spPr/>
        <p:txBody>
          <a:bodyPr/>
          <a:lstStyle/>
          <a:p>
            <a:fld id="{1EBCACB4-7BB8-4A74-83A5-C12FBFC35A77}" type="slidenum">
              <a:rPr lang="en-US" smtClean="0"/>
              <a:pPr/>
              <a:t>29</a:t>
            </a:fld>
            <a:endParaRPr lang="en-US"/>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1000"/>
                                        <p:tgtEl>
                                          <p:spTgt spid="3">
                                            <p:txEl>
                                              <p:pRg st="4" end="4"/>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1000"/>
                                        <p:tgtEl>
                                          <p:spTgt spid="3">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fade">
                                      <p:cBhvr>
                                        <p:cTn id="38" dur="1000"/>
                                        <p:tgtEl>
                                          <p:spTgt spid="3">
                                            <p:txEl>
                                              <p:pRg st="7" end="7"/>
                                            </p:txEl>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Effect transition="in" filter="fade">
                                      <p:cBhvr>
                                        <p:cTn id="41" dur="1000"/>
                                        <p:tgtEl>
                                          <p:spTgt spid="3">
                                            <p:txEl>
                                              <p:pRg st="8" end="8"/>
                                            </p:txEl>
                                          </p:spTgt>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3">
                                            <p:txEl>
                                              <p:pRg st="9" end="9"/>
                                            </p:txEl>
                                          </p:spTgt>
                                        </p:tgtEl>
                                        <p:attrNameLst>
                                          <p:attrName>style.visibility</p:attrName>
                                        </p:attrNameLst>
                                      </p:cBhvr>
                                      <p:to>
                                        <p:strVal val="visible"/>
                                      </p:to>
                                    </p:set>
                                    <p:animEffect transition="in" filter="fade">
                                      <p:cBhvr>
                                        <p:cTn id="44" dur="1000"/>
                                        <p:tgtEl>
                                          <p:spTgt spid="3">
                                            <p:txEl>
                                              <p:pRg st="9" end="9"/>
                                            </p:txEl>
                                          </p:spTgt>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fade">
                                      <p:cBhvr>
                                        <p:cTn id="47"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rmAutofit fontScale="90000"/>
          </a:bodyPr>
          <a:lstStyle/>
          <a:p>
            <a:r>
              <a:rPr lang="en-US" dirty="0" smtClean="0"/>
              <a:t>In what way do you view </a:t>
            </a:r>
            <a:br>
              <a:rPr lang="en-US" dirty="0" smtClean="0"/>
            </a:br>
            <a:r>
              <a:rPr lang="en-US" dirty="0" smtClean="0"/>
              <a:t>“Day of the Lord”?</a:t>
            </a:r>
            <a:endParaRPr lang="en-US" dirty="0"/>
          </a:p>
        </p:txBody>
      </p:sp>
      <p:sp>
        <p:nvSpPr>
          <p:cNvPr id="3" name="Content Placeholder 2"/>
          <p:cNvSpPr>
            <a:spLocks noGrp="1"/>
          </p:cNvSpPr>
          <p:nvPr>
            <p:ph idx="1"/>
          </p:nvPr>
        </p:nvSpPr>
        <p:spPr>
          <a:xfrm>
            <a:off x="457200" y="1524000"/>
            <a:ext cx="8229600" cy="4953000"/>
          </a:xfrm>
        </p:spPr>
        <p:txBody>
          <a:bodyPr>
            <a:normAutofit lnSpcReduction="10000"/>
          </a:bodyPr>
          <a:lstStyle/>
          <a:p>
            <a:pPr marL="1143000" lvl="1" indent="-742950">
              <a:buFont typeface="+mj-lt"/>
              <a:buAutoNum type="arabicPeriod"/>
            </a:pPr>
            <a:r>
              <a:rPr lang="en-US" sz="3600" i="1" dirty="0" smtClean="0"/>
              <a:t>Terrified</a:t>
            </a:r>
          </a:p>
          <a:p>
            <a:pPr marL="1143000" lvl="1" indent="-742950">
              <a:buFont typeface="+mj-lt"/>
              <a:buAutoNum type="arabicPeriod"/>
            </a:pPr>
            <a:r>
              <a:rPr lang="en-US" sz="3600" i="1" dirty="0" smtClean="0"/>
              <a:t>Afraid</a:t>
            </a:r>
          </a:p>
          <a:p>
            <a:pPr marL="1143000" lvl="1" indent="-742950">
              <a:buFont typeface="+mj-lt"/>
              <a:buAutoNum type="arabicPeriod"/>
            </a:pPr>
            <a:r>
              <a:rPr lang="en-US" sz="3600" i="1" dirty="0" smtClean="0"/>
              <a:t>Fearful</a:t>
            </a:r>
          </a:p>
          <a:p>
            <a:pPr marL="1143000" lvl="1" indent="-742950">
              <a:buFont typeface="+mj-lt"/>
              <a:buAutoNum type="arabicPeriod"/>
            </a:pPr>
            <a:r>
              <a:rPr lang="en-US" sz="3600" i="1" dirty="0" smtClean="0"/>
              <a:t>Concerned</a:t>
            </a:r>
          </a:p>
          <a:p>
            <a:pPr marL="1143000" lvl="1" indent="-742950">
              <a:buFont typeface="+mj-lt"/>
              <a:buAutoNum type="arabicPeriod"/>
            </a:pPr>
            <a:r>
              <a:rPr lang="en-US" sz="3600" i="1" dirty="0" smtClean="0"/>
              <a:t>Relieved</a:t>
            </a:r>
          </a:p>
          <a:p>
            <a:pPr marL="1143000" lvl="1" indent="-742950">
              <a:buFont typeface="+mj-lt"/>
              <a:buAutoNum type="arabicPeriod"/>
            </a:pPr>
            <a:r>
              <a:rPr lang="en-US" sz="3600" i="1" dirty="0" smtClean="0"/>
              <a:t>Strong anticipation</a:t>
            </a:r>
          </a:p>
          <a:p>
            <a:pPr marL="1143000" lvl="1" indent="-742950">
              <a:buFont typeface="+mj-lt"/>
              <a:buAutoNum type="arabicPeriod"/>
            </a:pPr>
            <a:r>
              <a:rPr lang="en-US" sz="3600" i="1" dirty="0" smtClean="0"/>
              <a:t>Joyful</a:t>
            </a:r>
          </a:p>
          <a:p>
            <a:pPr marL="1143000" lvl="1" indent="-742950">
              <a:buFont typeface="+mj-lt"/>
              <a:buAutoNum type="arabicPeriod"/>
            </a:pPr>
            <a:r>
              <a:rPr lang="en-US" sz="3600" i="1" dirty="0" smtClean="0"/>
              <a:t>Excited (etc…)</a:t>
            </a:r>
          </a:p>
          <a:p>
            <a:endParaRPr lang="en-US" dirty="0"/>
          </a:p>
        </p:txBody>
      </p:sp>
      <p:sp>
        <p:nvSpPr>
          <p:cNvPr id="4" name="Slide Number Placeholder 3"/>
          <p:cNvSpPr>
            <a:spLocks noGrp="1"/>
          </p:cNvSpPr>
          <p:nvPr>
            <p:ph type="sldNum" sz="quarter" idx="12"/>
          </p:nvPr>
        </p:nvSpPr>
        <p:spPr/>
        <p:txBody>
          <a:bodyPr/>
          <a:lstStyle/>
          <a:p>
            <a:fld id="{1EBCACB4-7BB8-4A74-83A5-C12FBFC35A77}" type="slidenum">
              <a:rPr lang="en-US" smtClean="0"/>
              <a:pPr/>
              <a:t>3</a:t>
            </a:fld>
            <a:endParaRPr lang="en-US"/>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19200"/>
          </a:xfrm>
        </p:spPr>
        <p:style>
          <a:lnRef idx="0">
            <a:schemeClr val="accent1"/>
          </a:lnRef>
          <a:fillRef idx="3">
            <a:schemeClr val="accent1"/>
          </a:fillRef>
          <a:effectRef idx="3">
            <a:schemeClr val="accent1"/>
          </a:effectRef>
          <a:fontRef idx="minor">
            <a:schemeClr val="lt1"/>
          </a:fontRef>
        </p:style>
        <p:txBody>
          <a:bodyPr>
            <a:normAutofit/>
          </a:bodyPr>
          <a:lstStyle/>
          <a:p>
            <a:r>
              <a:rPr lang="en-US" dirty="0" smtClean="0"/>
              <a:t>Themes of Malachi</a:t>
            </a:r>
            <a:endParaRPr lang="en-US" dirty="0"/>
          </a:p>
        </p:txBody>
      </p:sp>
      <p:sp>
        <p:nvSpPr>
          <p:cNvPr id="3" name="Content Placeholder 2"/>
          <p:cNvSpPr>
            <a:spLocks noGrp="1"/>
          </p:cNvSpPr>
          <p:nvPr>
            <p:ph idx="1"/>
          </p:nvPr>
        </p:nvSpPr>
        <p:spPr>
          <a:xfrm>
            <a:off x="0" y="1219200"/>
            <a:ext cx="9144000" cy="5638800"/>
          </a:xfrm>
        </p:spPr>
        <p:style>
          <a:lnRef idx="1">
            <a:schemeClr val="dk1"/>
          </a:lnRef>
          <a:fillRef idx="2">
            <a:schemeClr val="dk1"/>
          </a:fillRef>
          <a:effectRef idx="1">
            <a:schemeClr val="dk1"/>
          </a:effectRef>
          <a:fontRef idx="minor">
            <a:schemeClr val="dk1"/>
          </a:fontRef>
        </p:style>
        <p:txBody>
          <a:bodyPr>
            <a:normAutofit/>
          </a:bodyPr>
          <a:lstStyle/>
          <a:p>
            <a:pPr marL="971550" lvl="1" indent="-571500">
              <a:buFont typeface="+mj-lt"/>
              <a:buAutoNum type="arabicPeriod"/>
            </a:pPr>
            <a:r>
              <a:rPr lang="en-US" dirty="0" smtClean="0"/>
              <a:t>Israel’s Unfaithfulness:</a:t>
            </a:r>
          </a:p>
          <a:p>
            <a:pPr marL="1371600" lvl="2" indent="-571500">
              <a:buAutoNum type="alphaLcParenR"/>
            </a:pPr>
            <a:r>
              <a:rPr lang="en-US" dirty="0" smtClean="0"/>
              <a:t>The priests had shown contempt for God’s name by:</a:t>
            </a:r>
          </a:p>
          <a:p>
            <a:pPr marL="1828800" lvl="3" indent="-571500">
              <a:buAutoNum type="arabicPeriod"/>
            </a:pPr>
            <a:r>
              <a:rPr lang="en-US" dirty="0" smtClean="0"/>
              <a:t>Offering diseased or imperfect animals (1:6-14)</a:t>
            </a:r>
          </a:p>
          <a:p>
            <a:pPr marL="1828800" lvl="3" indent="-571500">
              <a:buAutoNum type="arabicPeriod"/>
            </a:pPr>
            <a:r>
              <a:rPr lang="en-US" dirty="0" smtClean="0"/>
              <a:t>By violating the covenant (2:1-9)</a:t>
            </a:r>
          </a:p>
          <a:p>
            <a:pPr marL="1371600" lvl="2" indent="-571500">
              <a:buAutoNum type="alphaLcParenR" startAt="2"/>
            </a:pPr>
            <a:endParaRPr lang="en-US" dirty="0" smtClean="0"/>
          </a:p>
          <a:p>
            <a:pPr marL="1371600" lvl="2" indent="-571500">
              <a:buAutoNum type="alphaLcParenR" startAt="2"/>
            </a:pPr>
            <a:r>
              <a:rPr lang="en-US" dirty="0" smtClean="0"/>
              <a:t>The men of Israel had shown contempt for God’s name by:</a:t>
            </a:r>
          </a:p>
          <a:p>
            <a:pPr marL="1828800" lvl="3" indent="-571500">
              <a:buAutoNum type="arabicPeriod"/>
            </a:pPr>
            <a:r>
              <a:rPr lang="en-US" dirty="0" smtClean="0"/>
              <a:t>Marring idolatrous Gentile women by breaking the marriage covenants by divorcing their Israelite wives (2:10-16)</a:t>
            </a:r>
          </a:p>
          <a:p>
            <a:pPr marL="1828800" lvl="3" indent="-571500">
              <a:buAutoNum type="arabicPeriod"/>
            </a:pPr>
            <a:r>
              <a:rPr lang="en-US" dirty="0" smtClean="0"/>
              <a:t>Failing to honor God by failing to tithe (3:8-12) and giving God their best (1:7-8).  This is true in service and lifestyle.</a:t>
            </a:r>
          </a:p>
          <a:p>
            <a:pPr marL="971550" lvl="1" indent="-571500">
              <a:buAutoNum type="arabicPeriod"/>
            </a:pPr>
            <a:r>
              <a:rPr lang="en-US" dirty="0" smtClean="0"/>
              <a:t>Judgment:</a:t>
            </a:r>
          </a:p>
          <a:p>
            <a:pPr marL="1371600" lvl="2" indent="-571500">
              <a:buFont typeface="+mj-lt"/>
              <a:buAutoNum type="alphaLcParenR"/>
            </a:pPr>
            <a:r>
              <a:rPr lang="en-US" dirty="0" smtClean="0"/>
              <a:t>God will judge those who practice evil (2:17-3:5; 4:1)</a:t>
            </a:r>
          </a:p>
          <a:p>
            <a:pPr marL="1371600" lvl="2" indent="-571500">
              <a:buFont typeface="+mj-lt"/>
              <a:buAutoNum type="alphaLcParenR"/>
            </a:pPr>
            <a:r>
              <a:rPr lang="en-US" dirty="0" smtClean="0"/>
              <a:t>God will save those who honor Him (3:16-18; 4:2-3)</a:t>
            </a:r>
          </a:p>
        </p:txBody>
      </p:sp>
      <p:sp>
        <p:nvSpPr>
          <p:cNvPr id="4" name="Slide Number Placeholder 3"/>
          <p:cNvSpPr>
            <a:spLocks noGrp="1"/>
          </p:cNvSpPr>
          <p:nvPr>
            <p:ph type="sldNum" sz="quarter" idx="12"/>
          </p:nvPr>
        </p:nvSpPr>
        <p:spPr/>
        <p:txBody>
          <a:bodyPr/>
          <a:lstStyle/>
          <a:p>
            <a:fld id="{1EBCACB4-7BB8-4A74-83A5-C12FBFC35A77}" type="slidenum">
              <a:rPr lang="en-US" smtClean="0"/>
              <a:pPr/>
              <a:t>30</a:t>
            </a:fld>
            <a:endParaRPr lang="en-US"/>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20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2000"/>
                                        <p:tgtEl>
                                          <p:spTgt spid="3">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fade">
                                      <p:cBhvr>
                                        <p:cTn id="30" dur="2000"/>
                                        <p:tgtEl>
                                          <p:spTgt spid="3">
                                            <p:txEl>
                                              <p:pRg st="6" end="6"/>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fade">
                                      <p:cBhvr>
                                        <p:cTn id="33" dur="2000"/>
                                        <p:tgtEl>
                                          <p:spTgt spid="3">
                                            <p:txEl>
                                              <p:pRg st="7" end="7"/>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Effect transition="in" filter="fade">
                                      <p:cBhvr>
                                        <p:cTn id="38" dur="2000"/>
                                        <p:tgtEl>
                                          <p:spTgt spid="3">
                                            <p:txEl>
                                              <p:pRg st="8" end="8"/>
                                            </p:txEl>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Effect transition="in" filter="fade">
                                      <p:cBhvr>
                                        <p:cTn id="41" dur="2000"/>
                                        <p:tgtEl>
                                          <p:spTgt spid="3">
                                            <p:txEl>
                                              <p:pRg st="9" end="9"/>
                                            </p:txEl>
                                          </p:spTgt>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3">
                                            <p:txEl>
                                              <p:pRg st="10" end="10"/>
                                            </p:txEl>
                                          </p:spTgt>
                                        </p:tgtEl>
                                        <p:attrNameLst>
                                          <p:attrName>style.visibility</p:attrName>
                                        </p:attrNameLst>
                                      </p:cBhvr>
                                      <p:to>
                                        <p:strVal val="visible"/>
                                      </p:to>
                                    </p:set>
                                    <p:animEffect transition="in" filter="fade">
                                      <p:cBhvr>
                                        <p:cTn id="44"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524000"/>
          </a:xfrm>
        </p:spPr>
        <p:style>
          <a:lnRef idx="0">
            <a:schemeClr val="accent1"/>
          </a:lnRef>
          <a:fillRef idx="3">
            <a:schemeClr val="accent1"/>
          </a:fillRef>
          <a:effectRef idx="3">
            <a:schemeClr val="accent1"/>
          </a:effectRef>
          <a:fontRef idx="minor">
            <a:schemeClr val="lt1"/>
          </a:fontRef>
        </p:style>
        <p:txBody>
          <a:bodyPr>
            <a:normAutofit/>
          </a:bodyPr>
          <a:lstStyle/>
          <a:p>
            <a:r>
              <a:rPr lang="en-US" dirty="0" smtClean="0"/>
              <a:t>Overview of the Book of Malachi</a:t>
            </a:r>
            <a:endParaRPr lang="en-US" dirty="0"/>
          </a:p>
        </p:txBody>
      </p:sp>
      <p:sp>
        <p:nvSpPr>
          <p:cNvPr id="3" name="Content Placeholder 2"/>
          <p:cNvSpPr>
            <a:spLocks noGrp="1"/>
          </p:cNvSpPr>
          <p:nvPr>
            <p:ph idx="1"/>
          </p:nvPr>
        </p:nvSpPr>
        <p:spPr>
          <a:xfrm>
            <a:off x="0" y="1524000"/>
            <a:ext cx="9144000" cy="5334000"/>
          </a:xfrm>
        </p:spPr>
        <p:style>
          <a:lnRef idx="1">
            <a:schemeClr val="dk1"/>
          </a:lnRef>
          <a:fillRef idx="2">
            <a:schemeClr val="dk1"/>
          </a:fillRef>
          <a:effectRef idx="1">
            <a:schemeClr val="dk1"/>
          </a:effectRef>
          <a:fontRef idx="minor">
            <a:schemeClr val="dk1"/>
          </a:fontRef>
        </p:style>
        <p:txBody>
          <a:bodyPr>
            <a:normAutofit lnSpcReduction="10000"/>
          </a:bodyPr>
          <a:lstStyle/>
          <a:p>
            <a:pPr marL="514350" indent="-514350">
              <a:buFont typeface="+mj-lt"/>
              <a:buAutoNum type="arabicPeriod"/>
            </a:pPr>
            <a:r>
              <a:rPr lang="en-US" dirty="0" smtClean="0"/>
              <a:t>Worship God Correctly, return His love to Him.</a:t>
            </a:r>
          </a:p>
          <a:p>
            <a:pPr marL="514350" indent="-514350">
              <a:buFont typeface="+mj-lt"/>
              <a:buAutoNum type="arabicPeriod"/>
            </a:pPr>
            <a:r>
              <a:rPr lang="en-US" dirty="0" smtClean="0"/>
              <a:t>Live faithfully as they waited for the fulfillment of His promises.</a:t>
            </a:r>
          </a:p>
          <a:p>
            <a:pPr marL="514350" indent="-514350">
              <a:buFont typeface="+mj-lt"/>
              <a:buAutoNum type="arabicPeriod"/>
            </a:pPr>
            <a:r>
              <a:rPr lang="en-US" dirty="0" smtClean="0"/>
              <a:t>Substandard animals as sacrifices</a:t>
            </a:r>
          </a:p>
          <a:p>
            <a:pPr marL="514350" indent="-514350">
              <a:buFont typeface="+mj-lt"/>
              <a:buAutoNum type="arabicPeriod"/>
            </a:pPr>
            <a:r>
              <a:rPr lang="en-US" dirty="0" smtClean="0"/>
              <a:t>Neglect of duty among priests</a:t>
            </a:r>
          </a:p>
          <a:p>
            <a:pPr marL="514350" indent="-514350">
              <a:buFont typeface="+mj-lt"/>
              <a:buAutoNum type="arabicPeriod"/>
            </a:pPr>
            <a:r>
              <a:rPr lang="en-US" dirty="0" smtClean="0"/>
              <a:t>Intermarriage with pagans/idol-worshippers</a:t>
            </a:r>
          </a:p>
          <a:p>
            <a:pPr marL="514350" indent="-514350">
              <a:buFont typeface="+mj-lt"/>
              <a:buAutoNum type="arabicPeriod"/>
            </a:pPr>
            <a:r>
              <a:rPr lang="en-US" dirty="0" smtClean="0"/>
              <a:t>General immorality</a:t>
            </a:r>
          </a:p>
          <a:p>
            <a:pPr marL="514350" indent="-514350">
              <a:buFont typeface="+mj-lt"/>
              <a:buAutoNum type="arabicPeriod"/>
            </a:pPr>
            <a:r>
              <a:rPr lang="en-US" dirty="0" smtClean="0"/>
              <a:t>Failure to tithe</a:t>
            </a:r>
          </a:p>
          <a:p>
            <a:pPr marL="514350" indent="-514350">
              <a:buFont typeface="+mj-lt"/>
              <a:buAutoNum type="arabicPeriod"/>
            </a:pPr>
            <a:r>
              <a:rPr lang="en-US" dirty="0" smtClean="0"/>
              <a:t>Widespread cynicism about the individuals duty toward God.</a:t>
            </a:r>
          </a:p>
          <a:p>
            <a:pPr marL="514350" indent="-514350">
              <a:buFont typeface="+mj-lt"/>
              <a:buAutoNum type="arabicPeriod"/>
            </a:pPr>
            <a:endParaRPr lang="en-US" dirty="0" smtClean="0"/>
          </a:p>
          <a:p>
            <a:pPr marL="514350" indent="-514350">
              <a:buFont typeface="+mj-lt"/>
              <a:buAutoNum type="arabicPeriod"/>
            </a:pPr>
            <a:endParaRPr lang="en-US" dirty="0"/>
          </a:p>
        </p:txBody>
      </p:sp>
      <p:sp>
        <p:nvSpPr>
          <p:cNvPr id="4" name="Slide Number Placeholder 3"/>
          <p:cNvSpPr>
            <a:spLocks noGrp="1"/>
          </p:cNvSpPr>
          <p:nvPr>
            <p:ph type="sldNum" sz="quarter" idx="12"/>
          </p:nvPr>
        </p:nvSpPr>
        <p:spPr/>
        <p:txBody>
          <a:bodyPr/>
          <a:lstStyle/>
          <a:p>
            <a:fld id="{1EBCACB4-7BB8-4A74-83A5-C12FBFC35A77}" type="slidenum">
              <a:rPr lang="en-US" smtClean="0"/>
              <a:pPr/>
              <a:t>31</a:t>
            </a:fld>
            <a:endParaRPr lang="en-US"/>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524000"/>
          </a:xfrm>
        </p:spPr>
        <p:style>
          <a:lnRef idx="0">
            <a:schemeClr val="accent1"/>
          </a:lnRef>
          <a:fillRef idx="3">
            <a:schemeClr val="accent1"/>
          </a:fillRef>
          <a:effectRef idx="3">
            <a:schemeClr val="accent1"/>
          </a:effectRef>
          <a:fontRef idx="minor">
            <a:schemeClr val="lt1"/>
          </a:fontRef>
        </p:style>
        <p:txBody>
          <a:bodyPr>
            <a:normAutofit/>
          </a:bodyPr>
          <a:lstStyle/>
          <a:p>
            <a:r>
              <a:rPr lang="en-US" dirty="0" smtClean="0"/>
              <a:t>Overview of the Book of Malachi</a:t>
            </a:r>
            <a:endParaRPr lang="en-US" dirty="0"/>
          </a:p>
        </p:txBody>
      </p:sp>
      <p:sp>
        <p:nvSpPr>
          <p:cNvPr id="3" name="Content Placeholder 2"/>
          <p:cNvSpPr>
            <a:spLocks noGrp="1"/>
          </p:cNvSpPr>
          <p:nvPr>
            <p:ph idx="1"/>
          </p:nvPr>
        </p:nvSpPr>
        <p:spPr>
          <a:xfrm>
            <a:off x="0" y="1524000"/>
            <a:ext cx="9144000" cy="5334000"/>
          </a:xfrm>
        </p:spPr>
        <p:style>
          <a:lnRef idx="1">
            <a:schemeClr val="dk1"/>
          </a:lnRef>
          <a:fillRef idx="2">
            <a:schemeClr val="dk1"/>
          </a:fillRef>
          <a:effectRef idx="1">
            <a:schemeClr val="dk1"/>
          </a:effectRef>
          <a:fontRef idx="minor">
            <a:schemeClr val="dk1"/>
          </a:fontRef>
        </p:style>
        <p:txBody>
          <a:bodyPr>
            <a:normAutofit/>
          </a:bodyPr>
          <a:lstStyle/>
          <a:p>
            <a:pPr marL="514350" indent="-514350">
              <a:buFont typeface="+mj-lt"/>
              <a:buAutoNum type="arabicPeriod" startAt="9"/>
            </a:pPr>
            <a:r>
              <a:rPr lang="en-US" dirty="0" smtClean="0"/>
              <a:t>Encouraged the people to maintain hope in the coming Kingdom of God (3:1-4)</a:t>
            </a:r>
          </a:p>
          <a:p>
            <a:pPr marL="514350" indent="-514350">
              <a:buFont typeface="+mj-lt"/>
              <a:buAutoNum type="arabicPeriod" startAt="9"/>
            </a:pPr>
            <a:r>
              <a:rPr lang="en-US" dirty="0" smtClean="0"/>
              <a:t>Asked for them to turn from their sins (3:5) and return to Him (3:6-7)</a:t>
            </a:r>
          </a:p>
          <a:p>
            <a:pPr marL="514350" indent="-514350">
              <a:buFont typeface="+mj-lt"/>
              <a:buAutoNum type="arabicPeriod" startAt="9"/>
            </a:pPr>
            <a:r>
              <a:rPr lang="en-US" dirty="0" smtClean="0"/>
              <a:t> There are natural blessing associated with following God’s commandments (3:10)</a:t>
            </a:r>
          </a:p>
          <a:p>
            <a:pPr marL="514350" indent="-514350">
              <a:buFont typeface="+mj-lt"/>
              <a:buAutoNum type="arabicPeriod" startAt="9"/>
            </a:pPr>
            <a:endParaRPr lang="en-US" dirty="0" smtClean="0"/>
          </a:p>
          <a:p>
            <a:pPr marL="514350" indent="-514350">
              <a:buFont typeface="+mj-lt"/>
              <a:buAutoNum type="arabicPeriod" startAt="9"/>
            </a:pPr>
            <a:endParaRPr lang="en-US" dirty="0"/>
          </a:p>
        </p:txBody>
      </p:sp>
      <p:sp>
        <p:nvSpPr>
          <p:cNvPr id="4" name="Slide Number Placeholder 3"/>
          <p:cNvSpPr>
            <a:spLocks noGrp="1"/>
          </p:cNvSpPr>
          <p:nvPr>
            <p:ph type="sldNum" sz="quarter" idx="12"/>
          </p:nvPr>
        </p:nvSpPr>
        <p:spPr/>
        <p:txBody>
          <a:bodyPr/>
          <a:lstStyle/>
          <a:p>
            <a:fld id="{1EBCACB4-7BB8-4A74-83A5-C12FBFC35A77}" type="slidenum">
              <a:rPr lang="en-US" smtClean="0"/>
              <a:pPr/>
              <a:t>32</a:t>
            </a:fld>
            <a:endParaRPr lang="en-US"/>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LXX (Septuagint)</a:t>
            </a:r>
            <a:endParaRPr lang="en-US" dirty="0"/>
          </a:p>
        </p:txBody>
      </p:sp>
      <p:sp>
        <p:nvSpPr>
          <p:cNvPr id="3" name="Content Placeholder 2"/>
          <p:cNvSpPr>
            <a:spLocks noGrp="1"/>
          </p:cNvSpPr>
          <p:nvPr>
            <p:ph idx="1"/>
          </p:nvPr>
        </p:nvSpPr>
        <p:spPr/>
        <p:txBody>
          <a:bodyPr/>
          <a:lstStyle/>
          <a:p>
            <a:r>
              <a:rPr lang="en-US" dirty="0" smtClean="0"/>
              <a:t>The burden of the word of the Lord to Israel by the hand of his messenger. Take this to heart, I pray. </a:t>
            </a:r>
            <a:br>
              <a:rPr lang="en-US" dirty="0" smtClean="0"/>
            </a:br>
            <a:r>
              <a:rPr lang="en-US" dirty="0" smtClean="0"/>
              <a:t>Mal 1:1</a:t>
            </a:r>
            <a:endParaRPr lang="en-US" dirty="0"/>
          </a:p>
        </p:txBody>
      </p:sp>
      <p:sp>
        <p:nvSpPr>
          <p:cNvPr id="4" name="Slide Number Placeholder 3"/>
          <p:cNvSpPr>
            <a:spLocks noGrp="1"/>
          </p:cNvSpPr>
          <p:nvPr>
            <p:ph type="sldNum" sz="quarter" idx="12"/>
          </p:nvPr>
        </p:nvSpPr>
        <p:spPr/>
        <p:txBody>
          <a:bodyPr/>
          <a:lstStyle/>
          <a:p>
            <a:fld id="{1EBCACB4-7BB8-4A74-83A5-C12FBFC35A77}" type="slidenum">
              <a:rPr lang="en-US" smtClean="0"/>
              <a:pPr/>
              <a:t>33</a:t>
            </a:fld>
            <a:endParaRPr lang="en-US"/>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rmAutofit fontScale="90000"/>
          </a:bodyPr>
          <a:lstStyle/>
          <a:p>
            <a:r>
              <a:rPr lang="en-US" dirty="0" smtClean="0"/>
              <a:t>Why is Malachi considered a Prophet?</a:t>
            </a:r>
            <a:endParaRPr lang="en-US" dirty="0"/>
          </a:p>
        </p:txBody>
      </p:sp>
      <p:sp>
        <p:nvSpPr>
          <p:cNvPr id="3" name="Content Placeholder 2"/>
          <p:cNvSpPr>
            <a:spLocks noGrp="1"/>
          </p:cNvSpPr>
          <p:nvPr>
            <p:ph idx="1"/>
          </p:nvPr>
        </p:nvSpPr>
        <p:spPr/>
        <p:txBody>
          <a:bodyPr/>
          <a:lstStyle/>
          <a:p>
            <a:pPr>
              <a:buNone/>
            </a:pPr>
            <a:r>
              <a:rPr lang="en-US" dirty="0" smtClean="0"/>
              <a:t>	</a:t>
            </a:r>
          </a:p>
          <a:p>
            <a:pPr>
              <a:buNone/>
            </a:pPr>
            <a:endParaRPr lang="en-US" dirty="0" smtClean="0"/>
          </a:p>
        </p:txBody>
      </p:sp>
      <p:sp>
        <p:nvSpPr>
          <p:cNvPr id="4" name="Slide Number Placeholder 3"/>
          <p:cNvSpPr>
            <a:spLocks noGrp="1"/>
          </p:cNvSpPr>
          <p:nvPr>
            <p:ph type="sldNum" sz="quarter" idx="12"/>
          </p:nvPr>
        </p:nvSpPr>
        <p:spPr/>
        <p:txBody>
          <a:bodyPr/>
          <a:lstStyle/>
          <a:p>
            <a:fld id="{1EBCACB4-7BB8-4A74-83A5-C12FBFC35A77}" type="slidenum">
              <a:rPr lang="en-US" smtClean="0"/>
              <a:pPr/>
              <a:t>34</a:t>
            </a:fld>
            <a:endParaRPr lang="en-US"/>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pPr algn="l"/>
            <a:r>
              <a:rPr lang="en-US" dirty="0" smtClean="0"/>
              <a:t>Purpose of the Class:</a:t>
            </a:r>
            <a:endParaRPr lang="en-US" dirty="0"/>
          </a:p>
        </p:txBody>
      </p:sp>
      <p:sp>
        <p:nvSpPr>
          <p:cNvPr id="7" name="Content Placeholder 6"/>
          <p:cNvSpPr>
            <a:spLocks noGrp="1"/>
          </p:cNvSpPr>
          <p:nvPr>
            <p:ph idx="1"/>
          </p:nvPr>
        </p:nvSpPr>
        <p:spPr/>
        <p:txBody>
          <a:bodyPr>
            <a:normAutofit fontScale="92500" lnSpcReduction="20000"/>
          </a:bodyPr>
          <a:lstStyle/>
          <a:p>
            <a:r>
              <a:rPr lang="en-US" dirty="0" smtClean="0"/>
              <a:t>Simple but lofty –</a:t>
            </a:r>
          </a:p>
          <a:p>
            <a:pPr lvl="1">
              <a:buNone/>
            </a:pPr>
            <a:r>
              <a:rPr lang="en-US" dirty="0" smtClean="0"/>
              <a:t>	For all who hear this class, may you focus on personal preparation for Christ’s return to the point where the result, for you, is life everlasting through the grace of Christ at his return. </a:t>
            </a:r>
          </a:p>
          <a:p>
            <a:r>
              <a:rPr lang="en-US" dirty="0" smtClean="0"/>
              <a:t>The only thing that we can truly control is our own action, belief and faith.  (And even this is helped by God).</a:t>
            </a:r>
          </a:p>
          <a:p>
            <a:r>
              <a:rPr lang="en-US" dirty="0" smtClean="0"/>
              <a:t>There are so many factors that we cannot control.  What we do want to focus on is what God has called us to focus on, ourselves!</a:t>
            </a:r>
          </a:p>
        </p:txBody>
      </p:sp>
      <p:sp>
        <p:nvSpPr>
          <p:cNvPr id="5" name="Slide Number Placeholder 4"/>
          <p:cNvSpPr>
            <a:spLocks noGrp="1"/>
          </p:cNvSpPr>
          <p:nvPr>
            <p:ph type="sldNum" sz="quarter" idx="12"/>
          </p:nvPr>
        </p:nvSpPr>
        <p:spPr/>
        <p:txBody>
          <a:bodyPr/>
          <a:lstStyle/>
          <a:p>
            <a:fld id="{1EBCACB4-7BB8-4A74-83A5-C12FBFC35A77}" type="slidenum">
              <a:rPr lang="en-US" smtClean="0"/>
              <a:pPr/>
              <a:t>4</a:t>
            </a:fld>
            <a:endParaRPr lang="en-US"/>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xEl>
                                              <p:pRg st="1" end="1"/>
                                            </p:txEl>
                                          </p:spTgt>
                                        </p:tgtEl>
                                        <p:attrNameLst>
                                          <p:attrName>style.visibility</p:attrName>
                                        </p:attrNameLst>
                                      </p:cBhvr>
                                      <p:to>
                                        <p:strVal val="visible"/>
                                      </p:to>
                                    </p:set>
                                    <p:animEffect transition="in" filter="fade">
                                      <p:cBhvr>
                                        <p:cTn id="10" dur="1000"/>
                                        <p:tgtEl>
                                          <p:spTgt spid="7">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fade">
                                      <p:cBhvr>
                                        <p:cTn id="15" dur="1000"/>
                                        <p:tgtEl>
                                          <p:spTgt spid="7">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7">
                                            <p:txEl>
                                              <p:pRg st="3" end="3"/>
                                            </p:txEl>
                                          </p:spTgt>
                                        </p:tgtEl>
                                        <p:attrNameLst>
                                          <p:attrName>style.visibility</p:attrName>
                                        </p:attrNameLst>
                                      </p:cBhvr>
                                      <p:to>
                                        <p:strVal val="visible"/>
                                      </p:to>
                                    </p:set>
                                    <p:animEffect transition="in" filter="fade">
                                      <p:cBhvr>
                                        <p:cTn id="20" dur="10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2 Tim 4:7-8</a:t>
            </a:r>
            <a:endParaRPr lang="en-US" dirty="0"/>
          </a:p>
        </p:txBody>
      </p:sp>
      <p:sp>
        <p:nvSpPr>
          <p:cNvPr id="3" name="Content Placeholder 2"/>
          <p:cNvSpPr>
            <a:spLocks noGrp="1"/>
          </p:cNvSpPr>
          <p:nvPr>
            <p:ph idx="1"/>
          </p:nvPr>
        </p:nvSpPr>
        <p:spPr/>
        <p:txBody>
          <a:bodyPr/>
          <a:lstStyle/>
          <a:p>
            <a:r>
              <a:rPr lang="en-US" dirty="0" smtClean="0"/>
              <a:t>I have fought a good fight, I have finished my course, I have kept the faith: Henceforth there is laid up for me a crown of righteousness, which the Lord, the righteous judge, shall give me at that day: and not to me only, but unto all them also that love his appearing. </a:t>
            </a:r>
          </a:p>
          <a:p>
            <a:endParaRPr lang="en-US" dirty="0"/>
          </a:p>
        </p:txBody>
      </p:sp>
      <p:sp>
        <p:nvSpPr>
          <p:cNvPr id="4" name="Slide Number Placeholder 3"/>
          <p:cNvSpPr>
            <a:spLocks noGrp="1"/>
          </p:cNvSpPr>
          <p:nvPr>
            <p:ph type="sldNum" sz="quarter" idx="12"/>
          </p:nvPr>
        </p:nvSpPr>
        <p:spPr/>
        <p:txBody>
          <a:bodyPr/>
          <a:lstStyle/>
          <a:p>
            <a:fld id="{1EBCACB4-7BB8-4A74-83A5-C12FBFC35A77}" type="slidenum">
              <a:rPr lang="en-US" smtClean="0"/>
              <a:pPr/>
              <a:t>5</a:t>
            </a:fld>
            <a:endParaRPr lang="en-US"/>
          </a:p>
        </p:txBody>
      </p:sp>
      <p:cxnSp>
        <p:nvCxnSpPr>
          <p:cNvPr id="6" name="Straight Connector 5"/>
          <p:cNvCxnSpPr/>
          <p:nvPr/>
        </p:nvCxnSpPr>
        <p:spPr>
          <a:xfrm rot="10800000">
            <a:off x="3810000" y="4572000"/>
            <a:ext cx="3124200"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style>
          <a:lnRef idx="1">
            <a:schemeClr val="dk1"/>
          </a:lnRef>
          <a:fillRef idx="3">
            <a:schemeClr val="dk1"/>
          </a:fillRef>
          <a:effectRef idx="2">
            <a:schemeClr val="dk1"/>
          </a:effectRef>
          <a:fontRef idx="minor">
            <a:schemeClr val="lt1"/>
          </a:fontRef>
        </p:style>
        <p:txBody>
          <a:bodyPr>
            <a:normAutofit/>
          </a:bodyPr>
          <a:lstStyle/>
          <a:p>
            <a:r>
              <a:rPr lang="en-US" dirty="0" smtClean="0"/>
              <a:t>How to get the most from this class:</a:t>
            </a:r>
            <a:endParaRPr lang="en-US" dirty="0"/>
          </a:p>
        </p:txBody>
      </p:sp>
      <p:sp>
        <p:nvSpPr>
          <p:cNvPr id="3" name="Content Placeholder 2"/>
          <p:cNvSpPr>
            <a:spLocks noGrp="1"/>
          </p:cNvSpPr>
          <p:nvPr>
            <p:ph idx="1"/>
          </p:nvPr>
        </p:nvSpPr>
        <p:spPr>
          <a:xfrm>
            <a:off x="457200" y="1600200"/>
            <a:ext cx="8458200" cy="4525963"/>
          </a:xfrm>
        </p:spPr>
        <p:txBody>
          <a:bodyPr>
            <a:normAutofit fontScale="85000" lnSpcReduction="10000"/>
          </a:bodyPr>
          <a:lstStyle/>
          <a:p>
            <a:r>
              <a:rPr lang="en-US" dirty="0" smtClean="0"/>
              <a:t>This class is mostly designed to be one of </a:t>
            </a:r>
            <a:r>
              <a:rPr lang="en-US" dirty="0" smtClean="0">
                <a:hlinkClick r:id="rId2" action="ppaction://hlinksldjump"/>
              </a:rPr>
              <a:t>self-examination</a:t>
            </a:r>
            <a:r>
              <a:rPr lang="en-US" dirty="0" smtClean="0"/>
              <a:t> based on the example left to us from the book of Malachi.</a:t>
            </a:r>
          </a:p>
          <a:p>
            <a:r>
              <a:rPr lang="en-US" dirty="0" smtClean="0"/>
              <a:t>This class is not aimed at anyone or any controversial topic.</a:t>
            </a:r>
          </a:p>
          <a:p>
            <a:r>
              <a:rPr lang="en-US" dirty="0" smtClean="0"/>
              <a:t>If this class ever seems uncomfortable, that may be the Word of God at work on your heart – please listen to it. </a:t>
            </a:r>
          </a:p>
          <a:p>
            <a:r>
              <a:rPr lang="en-US" dirty="0" smtClean="0"/>
              <a:t>Don’t think: “O, it would be great for brother or sister so &amp; so to hear that.”  These words need to work on each of us individually for any hope of true benefit.</a:t>
            </a:r>
            <a:endParaRPr lang="en-US" dirty="0"/>
          </a:p>
        </p:txBody>
      </p:sp>
      <p:sp>
        <p:nvSpPr>
          <p:cNvPr id="4" name="Slide Number Placeholder 3"/>
          <p:cNvSpPr>
            <a:spLocks noGrp="1"/>
          </p:cNvSpPr>
          <p:nvPr>
            <p:ph type="sldNum" sz="quarter" idx="12"/>
          </p:nvPr>
        </p:nvSpPr>
        <p:spPr/>
        <p:txBody>
          <a:bodyPr/>
          <a:lstStyle/>
          <a:p>
            <a:fld id="{1EBCACB4-7BB8-4A74-83A5-C12FBFC35A77}" type="slidenum">
              <a:rPr lang="en-US" smtClean="0"/>
              <a:pPr/>
              <a:t>6</a:t>
            </a:fld>
            <a:endParaRPr lang="en-US"/>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Guiding Principle</a:t>
            </a:r>
            <a:endParaRPr lang="en-US" dirty="0"/>
          </a:p>
        </p:txBody>
      </p:sp>
      <p:sp>
        <p:nvSpPr>
          <p:cNvPr id="9" name="Content Placeholder 8"/>
          <p:cNvSpPr>
            <a:spLocks noGrp="1"/>
          </p:cNvSpPr>
          <p:nvPr>
            <p:ph idx="1"/>
          </p:nvPr>
        </p:nvSpPr>
        <p:spPr/>
        <p:txBody>
          <a:bodyPr/>
          <a:lstStyle/>
          <a:p>
            <a:r>
              <a:rPr lang="en-US" dirty="0" smtClean="0"/>
              <a:t>But the wisdom that is from above is first pure, then peaceable, gentle, and easy to be </a:t>
            </a:r>
            <a:r>
              <a:rPr lang="en-US" dirty="0" err="1" smtClean="0"/>
              <a:t>intreated</a:t>
            </a:r>
            <a:r>
              <a:rPr lang="en-US" dirty="0" smtClean="0"/>
              <a:t>, full of mercy and good fruits, without partiality, and without hypocrisy.    (Jas 3:17)</a:t>
            </a:r>
          </a:p>
          <a:p>
            <a:endParaRPr lang="en-US" dirty="0" smtClean="0"/>
          </a:p>
          <a:p>
            <a:endParaRPr lang="en-US" dirty="0"/>
          </a:p>
        </p:txBody>
      </p:sp>
      <p:sp>
        <p:nvSpPr>
          <p:cNvPr id="7" name="Slide Number Placeholder 6"/>
          <p:cNvSpPr>
            <a:spLocks noGrp="1"/>
          </p:cNvSpPr>
          <p:nvPr>
            <p:ph type="sldNum" sz="quarter" idx="12"/>
          </p:nvPr>
        </p:nvSpPr>
        <p:spPr/>
        <p:txBody>
          <a:bodyPr/>
          <a:lstStyle/>
          <a:p>
            <a:fld id="{1EBCACB4-7BB8-4A74-83A5-C12FBFC35A77}" type="slidenum">
              <a:rPr lang="en-US" smtClean="0"/>
              <a:pPr/>
              <a:t>7</a:t>
            </a:fld>
            <a:endParaRPr lang="en-US"/>
          </a:p>
        </p:txBody>
      </p:sp>
      <p:sp>
        <p:nvSpPr>
          <p:cNvPr id="10" name="Action Button: Back or Previous 9">
            <a:hlinkClick r:id="rId2" action="ppaction://hlinksldjump" highlightClick="1"/>
          </p:cNvPr>
          <p:cNvSpPr/>
          <p:nvPr/>
        </p:nvSpPr>
        <p:spPr>
          <a:xfrm>
            <a:off x="7848600" y="6400800"/>
            <a:ext cx="228600" cy="2286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990600"/>
          </a:xfrm>
          <a:solidFill>
            <a:schemeClr val="tx1"/>
          </a:solidFill>
        </p:spPr>
        <p:style>
          <a:lnRef idx="0">
            <a:schemeClr val="accent3"/>
          </a:lnRef>
          <a:fillRef idx="3">
            <a:schemeClr val="accent3"/>
          </a:fillRef>
          <a:effectRef idx="3">
            <a:schemeClr val="accent3"/>
          </a:effectRef>
          <a:fontRef idx="minor">
            <a:schemeClr val="lt1"/>
          </a:fontRef>
        </p:style>
        <p:txBody>
          <a:bodyPr>
            <a:normAutofit/>
          </a:bodyPr>
          <a:lstStyle/>
          <a:p>
            <a:r>
              <a:rPr lang="en-US" dirty="0" smtClean="0"/>
              <a:t>Why should we study Malachi? </a:t>
            </a:r>
            <a:endParaRPr lang="en-US" dirty="0"/>
          </a:p>
        </p:txBody>
      </p:sp>
      <p:sp>
        <p:nvSpPr>
          <p:cNvPr id="7" name="Slide Number Placeholder 6"/>
          <p:cNvSpPr>
            <a:spLocks noGrp="1"/>
          </p:cNvSpPr>
          <p:nvPr>
            <p:ph type="sldNum" sz="quarter" idx="12"/>
          </p:nvPr>
        </p:nvSpPr>
        <p:spPr/>
        <p:txBody>
          <a:bodyPr/>
          <a:lstStyle/>
          <a:p>
            <a:fld id="{1EBCACB4-7BB8-4A74-83A5-C12FBFC35A77}" type="slidenum">
              <a:rPr lang="en-US" smtClean="0"/>
              <a:pPr/>
              <a:t>8</a:t>
            </a:fld>
            <a:endParaRPr lang="en-US" dirty="0"/>
          </a:p>
        </p:txBody>
      </p:sp>
      <p:sp>
        <p:nvSpPr>
          <p:cNvPr id="9" name="Content Placeholder 8"/>
          <p:cNvSpPr>
            <a:spLocks noGrp="1"/>
          </p:cNvSpPr>
          <p:nvPr>
            <p:ph sz="half" idx="1"/>
          </p:nvPr>
        </p:nvSpPr>
        <p:spPr>
          <a:xfrm>
            <a:off x="152400" y="1828800"/>
            <a:ext cx="4343400" cy="4572000"/>
          </a:xfrm>
          <a:ln>
            <a:solidFill>
              <a:schemeClr val="accent1"/>
            </a:solidFill>
          </a:ln>
        </p:spPr>
        <p:txBody>
          <a:bodyPr/>
          <a:lstStyle/>
          <a:p>
            <a:r>
              <a:rPr lang="en-US" dirty="0" smtClean="0"/>
              <a:t>Written to the Jews that had returned from Babylonian captivity.</a:t>
            </a:r>
          </a:p>
          <a:p>
            <a:r>
              <a:rPr lang="en-US" dirty="0" smtClean="0"/>
              <a:t>This was a witness to fulfilled prophecy of </a:t>
            </a:r>
            <a:r>
              <a:rPr lang="en-US" dirty="0" smtClean="0">
                <a:solidFill>
                  <a:schemeClr val="accent1">
                    <a:lumMod val="75000"/>
                  </a:schemeClr>
                </a:solidFill>
                <a:hlinkClick r:id="rId2" action="ppaction://hlinksldjump"/>
              </a:rPr>
              <a:t>Jeremiah</a:t>
            </a:r>
            <a:r>
              <a:rPr lang="en-US" dirty="0" smtClean="0"/>
              <a:t>.</a:t>
            </a:r>
          </a:p>
          <a:p>
            <a:r>
              <a:rPr lang="en-US" dirty="0" smtClean="0"/>
              <a:t>This was later confirmed to </a:t>
            </a:r>
            <a:r>
              <a:rPr lang="en-US" dirty="0" smtClean="0">
                <a:hlinkClick r:id="rId3" action="ppaction://hlinksldjump"/>
              </a:rPr>
              <a:t>Daniel</a:t>
            </a:r>
            <a:r>
              <a:rPr lang="en-US" dirty="0" smtClean="0"/>
              <a:t>.</a:t>
            </a:r>
          </a:p>
          <a:p>
            <a:pPr>
              <a:buNone/>
            </a:pPr>
            <a:endParaRPr lang="en-US" dirty="0" smtClean="0"/>
          </a:p>
        </p:txBody>
      </p:sp>
      <p:sp>
        <p:nvSpPr>
          <p:cNvPr id="10" name="Content Placeholder 9"/>
          <p:cNvSpPr>
            <a:spLocks noGrp="1"/>
          </p:cNvSpPr>
          <p:nvPr>
            <p:ph sz="half" idx="2"/>
          </p:nvPr>
        </p:nvSpPr>
        <p:spPr>
          <a:xfrm>
            <a:off x="4648200" y="1828800"/>
            <a:ext cx="4343400" cy="4572000"/>
          </a:xfrm>
          <a:ln>
            <a:solidFill>
              <a:schemeClr val="accent1"/>
            </a:solidFill>
          </a:ln>
        </p:spPr>
        <p:txBody>
          <a:bodyPr/>
          <a:lstStyle/>
          <a:p>
            <a:r>
              <a:rPr lang="en-US" dirty="0" smtClean="0"/>
              <a:t>We have seen natural Israel return to their land in witness of fulfilled </a:t>
            </a:r>
            <a:r>
              <a:rPr lang="en-US" dirty="0" smtClean="0">
                <a:solidFill>
                  <a:schemeClr val="tx2"/>
                </a:solidFill>
                <a:hlinkClick r:id="rId4" action="ppaction://hlinksldjump"/>
              </a:rPr>
              <a:t>prophecy</a:t>
            </a:r>
            <a:r>
              <a:rPr lang="en-US" dirty="0" smtClean="0"/>
              <a:t>.  This should be a engine of faith to each of us.</a:t>
            </a:r>
            <a:endParaRPr lang="en-US" dirty="0"/>
          </a:p>
        </p:txBody>
      </p:sp>
      <p:sp>
        <p:nvSpPr>
          <p:cNvPr id="6" name="TextBox 5"/>
          <p:cNvSpPr txBox="1"/>
          <p:nvPr/>
        </p:nvSpPr>
        <p:spPr>
          <a:xfrm>
            <a:off x="228600" y="1295400"/>
            <a:ext cx="4191000" cy="523220"/>
          </a:xfrm>
          <a:prstGeom prst="rect">
            <a:avLst/>
          </a:prstGeom>
          <a:noFill/>
        </p:spPr>
        <p:txBody>
          <a:bodyPr wrap="square" rtlCol="0">
            <a:spAutoFit/>
          </a:bodyPr>
          <a:lstStyle/>
          <a:p>
            <a:r>
              <a:rPr lang="en-US" sz="2800" b="1" dirty="0" smtClean="0"/>
              <a:t>Malachi’s Day</a:t>
            </a:r>
            <a:endParaRPr lang="en-US" sz="2800" b="1" dirty="0"/>
          </a:p>
        </p:txBody>
      </p:sp>
      <p:sp>
        <p:nvSpPr>
          <p:cNvPr id="8" name="TextBox 7"/>
          <p:cNvSpPr txBox="1"/>
          <p:nvPr/>
        </p:nvSpPr>
        <p:spPr>
          <a:xfrm>
            <a:off x="4648200" y="1295400"/>
            <a:ext cx="4191000" cy="523220"/>
          </a:xfrm>
          <a:prstGeom prst="rect">
            <a:avLst/>
          </a:prstGeom>
          <a:noFill/>
        </p:spPr>
        <p:txBody>
          <a:bodyPr wrap="square" rtlCol="0">
            <a:spAutoFit/>
          </a:bodyPr>
          <a:lstStyle/>
          <a:p>
            <a:r>
              <a:rPr lang="en-US" sz="2800" b="1" dirty="0" smtClean="0"/>
              <a:t>Our Day</a:t>
            </a:r>
            <a:endParaRPr lang="en-US" sz="2800" b="1" dirty="0"/>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10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10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xEl>
                                              <p:pRg st="0" end="0"/>
                                            </p:txEl>
                                          </p:spTgt>
                                        </p:tgtEl>
                                        <p:attrNameLst>
                                          <p:attrName>style.visibility</p:attrName>
                                        </p:attrNameLst>
                                      </p:cBhvr>
                                      <p:to>
                                        <p:strVal val="visible"/>
                                      </p:to>
                                    </p:set>
                                    <p:animEffect transition="in" filter="fade">
                                      <p:cBhvr>
                                        <p:cTn id="22" dur="1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Fulfillment of Prophecy</a:t>
            </a:r>
            <a:endParaRPr lang="en-US" dirty="0"/>
          </a:p>
        </p:txBody>
      </p:sp>
      <p:sp>
        <p:nvSpPr>
          <p:cNvPr id="3" name="Text Placeholder 2"/>
          <p:cNvSpPr>
            <a:spLocks noGrp="1"/>
          </p:cNvSpPr>
          <p:nvPr>
            <p:ph type="body" idx="1"/>
          </p:nvPr>
        </p:nvSpPr>
        <p:spPr>
          <a:solidFill>
            <a:schemeClr val="tx1"/>
          </a:solidFill>
        </p:spPr>
        <p:txBody>
          <a:bodyPr>
            <a:normAutofit/>
          </a:bodyPr>
          <a:lstStyle/>
          <a:p>
            <a:r>
              <a:rPr lang="en-US" sz="3200" dirty="0" smtClean="0">
                <a:solidFill>
                  <a:schemeClr val="bg1"/>
                </a:solidFill>
              </a:rPr>
              <a:t>Jeremiah 25:11-12</a:t>
            </a:r>
            <a:endParaRPr lang="en-US" sz="3200" dirty="0"/>
          </a:p>
        </p:txBody>
      </p:sp>
      <p:sp>
        <p:nvSpPr>
          <p:cNvPr id="4" name="Content Placeholder 3"/>
          <p:cNvSpPr>
            <a:spLocks noGrp="1"/>
          </p:cNvSpPr>
          <p:nvPr>
            <p:ph sz="half" idx="2"/>
          </p:nvPr>
        </p:nvSpPr>
        <p:spPr>
          <a:xfrm>
            <a:off x="457200" y="2174874"/>
            <a:ext cx="4040188" cy="4530725"/>
          </a:xfrm>
          <a:solidFill>
            <a:schemeClr val="bg1">
              <a:lumMod val="85000"/>
            </a:schemeClr>
          </a:solidFill>
        </p:spPr>
        <p:txBody>
          <a:bodyPr>
            <a:normAutofit fontScale="92500" lnSpcReduction="10000"/>
          </a:bodyPr>
          <a:lstStyle/>
          <a:p>
            <a:pPr lvl="0"/>
            <a:r>
              <a:rPr lang="en-US" dirty="0" smtClean="0"/>
              <a:t>And this whole land shall be a desolation, and an astonishment; and these nations shall serve the king of Babylon seventy years. And it shall come to pass, when seventy years are accomplished, that I will punish the king of Babylon, and that nation, </a:t>
            </a:r>
            <a:r>
              <a:rPr lang="en-US" dirty="0" err="1" smtClean="0"/>
              <a:t>saith</a:t>
            </a:r>
            <a:r>
              <a:rPr lang="en-US" dirty="0" smtClean="0"/>
              <a:t> the LORD, for their iniquity, and the land of the Chaldeans, and will make it perpetual desolations. </a:t>
            </a:r>
          </a:p>
          <a:p>
            <a:endParaRPr lang="en-US" dirty="0"/>
          </a:p>
        </p:txBody>
      </p:sp>
      <p:sp>
        <p:nvSpPr>
          <p:cNvPr id="5" name="Text Placeholder 4"/>
          <p:cNvSpPr>
            <a:spLocks noGrp="1"/>
          </p:cNvSpPr>
          <p:nvPr>
            <p:ph type="body" sz="quarter" idx="3"/>
          </p:nvPr>
        </p:nvSpPr>
        <p:spPr>
          <a:solidFill>
            <a:schemeClr val="tx1"/>
          </a:solidFill>
        </p:spPr>
        <p:txBody>
          <a:bodyPr>
            <a:normAutofit/>
          </a:bodyPr>
          <a:lstStyle/>
          <a:p>
            <a:pPr lvl="0"/>
            <a:r>
              <a:rPr lang="en-US" sz="3200" dirty="0" smtClean="0">
                <a:solidFill>
                  <a:schemeClr val="bg1"/>
                </a:solidFill>
              </a:rPr>
              <a:t>Jeremiah 29:10</a:t>
            </a:r>
          </a:p>
        </p:txBody>
      </p:sp>
      <p:sp>
        <p:nvSpPr>
          <p:cNvPr id="6" name="Content Placeholder 5"/>
          <p:cNvSpPr>
            <a:spLocks noGrp="1"/>
          </p:cNvSpPr>
          <p:nvPr>
            <p:ph sz="quarter" idx="4"/>
          </p:nvPr>
        </p:nvSpPr>
        <p:spPr>
          <a:xfrm>
            <a:off x="4648200" y="2209800"/>
            <a:ext cx="4041775" cy="4454526"/>
          </a:xfrm>
          <a:solidFill>
            <a:schemeClr val="bg1">
              <a:lumMod val="85000"/>
            </a:schemeClr>
          </a:solidFill>
        </p:spPr>
        <p:txBody>
          <a:bodyPr/>
          <a:lstStyle/>
          <a:p>
            <a:r>
              <a:rPr lang="en-US" dirty="0" smtClean="0"/>
              <a:t>For thus </a:t>
            </a:r>
            <a:r>
              <a:rPr lang="en-US" dirty="0" err="1" smtClean="0"/>
              <a:t>saith</a:t>
            </a:r>
            <a:r>
              <a:rPr lang="en-US" dirty="0" smtClean="0"/>
              <a:t> the LORD, That after seventy years be accomplished at Babylon I will visit you, and perform my good word toward you, in causing you to return to this place. </a:t>
            </a:r>
          </a:p>
          <a:p>
            <a:endParaRPr lang="en-US" dirty="0"/>
          </a:p>
        </p:txBody>
      </p:sp>
      <p:sp>
        <p:nvSpPr>
          <p:cNvPr id="7" name="Slide Number Placeholder 6"/>
          <p:cNvSpPr>
            <a:spLocks noGrp="1"/>
          </p:cNvSpPr>
          <p:nvPr>
            <p:ph type="sldNum" sz="quarter" idx="12"/>
          </p:nvPr>
        </p:nvSpPr>
        <p:spPr/>
        <p:txBody>
          <a:bodyPr/>
          <a:lstStyle/>
          <a:p>
            <a:fld id="{1EBCACB4-7BB8-4A74-83A5-C12FBFC35A77}" type="slidenum">
              <a:rPr lang="en-US" smtClean="0"/>
              <a:pPr/>
              <a:t>9</a:t>
            </a:fld>
            <a:endParaRPr lang="en-US"/>
          </a:p>
        </p:txBody>
      </p:sp>
      <p:sp>
        <p:nvSpPr>
          <p:cNvPr id="8" name="Action Button: Back or Previous 7">
            <a:hlinkClick r:id="rId2" action="ppaction://hlinksldjump" highlightClick="1"/>
          </p:cNvPr>
          <p:cNvSpPr/>
          <p:nvPr/>
        </p:nvSpPr>
        <p:spPr>
          <a:xfrm>
            <a:off x="7848600" y="6400800"/>
            <a:ext cx="228600" cy="2286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xmlns:p14="http://schemas.microsoft.com/office/powerpoint/2010/main" spd="med">
    <p:wipe dir="d"/>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2395</TotalTime>
  <Words>2784</Words>
  <Application>Microsoft Macintosh PowerPoint</Application>
  <PresentationFormat>On-screen Show (4:3)</PresentationFormat>
  <Paragraphs>254</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“Who May Abide The Day of His Coming?...”</vt:lpstr>
      <vt:lpstr>PowerPoint Presentation</vt:lpstr>
      <vt:lpstr>In what way do you view  “Day of the Lord”?</vt:lpstr>
      <vt:lpstr>Purpose of the Class:</vt:lpstr>
      <vt:lpstr>2 Tim 4:7-8</vt:lpstr>
      <vt:lpstr>How to get the most from this class:</vt:lpstr>
      <vt:lpstr>Guiding Principle</vt:lpstr>
      <vt:lpstr>Why should we study Malachi? </vt:lpstr>
      <vt:lpstr>Fulfillment of Prophecy</vt:lpstr>
      <vt:lpstr>Fulfillment of Prophecy</vt:lpstr>
      <vt:lpstr>Fulfillment of Prophecy</vt:lpstr>
      <vt:lpstr>Why should we study Malachi? </vt:lpstr>
      <vt:lpstr>Why should we study Malachi? </vt:lpstr>
      <vt:lpstr>Why should we study Malachi? </vt:lpstr>
      <vt:lpstr>Why should we study Malachi? </vt:lpstr>
      <vt:lpstr>PowerPoint Presentation</vt:lpstr>
      <vt:lpstr>PowerPoint Presentation</vt:lpstr>
      <vt:lpstr>PowerPoint Presentation</vt:lpstr>
      <vt:lpstr>Comparable conditions present:</vt:lpstr>
      <vt:lpstr>Comparable conditions present:</vt:lpstr>
      <vt:lpstr>Comparable conditions present:</vt:lpstr>
      <vt:lpstr>Comparable conditions present:</vt:lpstr>
      <vt:lpstr>Comparable conditions present:</vt:lpstr>
      <vt:lpstr>5 similar situations in Nehemiah’s day</vt:lpstr>
      <vt:lpstr>John Ulman writes:</vt:lpstr>
      <vt:lpstr>What were the main problems these people faced, according to God?</vt:lpstr>
      <vt:lpstr>8 Questions of Malachi</vt:lpstr>
      <vt:lpstr>Outline of the Book of Malachi</vt:lpstr>
      <vt:lpstr>Outline of the Book of Malachi</vt:lpstr>
      <vt:lpstr>Themes of Malachi</vt:lpstr>
      <vt:lpstr>Overview of the Book of Malachi</vt:lpstr>
      <vt:lpstr>Overview of the Book of Malachi</vt:lpstr>
      <vt:lpstr>LXX (Septuagint)</vt:lpstr>
      <vt:lpstr>Why is Malachi considered a Prophet?</vt:lpstr>
    </vt:vector>
  </TitlesOfParts>
  <Company>In Touch Therapy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David Love</dc:creator>
  <cp:lastModifiedBy>David Love</cp:lastModifiedBy>
  <cp:revision>214</cp:revision>
  <dcterms:created xsi:type="dcterms:W3CDTF">2009-07-03T23:03:10Z</dcterms:created>
  <dcterms:modified xsi:type="dcterms:W3CDTF">2015-06-29T11:17:57Z</dcterms:modified>
</cp:coreProperties>
</file>