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00"/>
  </p:notesMasterIdLst>
  <p:handoutMasterIdLst>
    <p:handoutMasterId r:id="rId101"/>
  </p:handoutMasterIdLst>
  <p:sldIdLst>
    <p:sldId id="376" r:id="rId2"/>
    <p:sldId id="377" r:id="rId3"/>
    <p:sldId id="379" r:id="rId4"/>
    <p:sldId id="378" r:id="rId5"/>
    <p:sldId id="380" r:id="rId6"/>
    <p:sldId id="381" r:id="rId7"/>
    <p:sldId id="383" r:id="rId8"/>
    <p:sldId id="256" r:id="rId9"/>
    <p:sldId id="372" r:id="rId10"/>
    <p:sldId id="373" r:id="rId11"/>
    <p:sldId id="343" r:id="rId12"/>
    <p:sldId id="341" r:id="rId13"/>
    <p:sldId id="344" r:id="rId14"/>
    <p:sldId id="358" r:id="rId15"/>
    <p:sldId id="342" r:id="rId16"/>
    <p:sldId id="297" r:id="rId17"/>
    <p:sldId id="268" r:id="rId18"/>
    <p:sldId id="270" r:id="rId19"/>
    <p:sldId id="271" r:id="rId20"/>
    <p:sldId id="272" r:id="rId21"/>
    <p:sldId id="273" r:id="rId22"/>
    <p:sldId id="277" r:id="rId23"/>
    <p:sldId id="274" r:id="rId24"/>
    <p:sldId id="359" r:id="rId25"/>
    <p:sldId id="279" r:id="rId26"/>
    <p:sldId id="384" r:id="rId27"/>
    <p:sldId id="280" r:id="rId28"/>
    <p:sldId id="281" r:id="rId29"/>
    <p:sldId id="385" r:id="rId30"/>
    <p:sldId id="286" r:id="rId31"/>
    <p:sldId id="300" r:id="rId32"/>
    <p:sldId id="301" r:id="rId33"/>
    <p:sldId id="302" r:id="rId34"/>
    <p:sldId id="345" r:id="rId35"/>
    <p:sldId id="360" r:id="rId36"/>
    <p:sldId id="352" r:id="rId37"/>
    <p:sldId id="361" r:id="rId38"/>
    <p:sldId id="289" r:id="rId39"/>
    <p:sldId id="346" r:id="rId40"/>
    <p:sldId id="347" r:id="rId41"/>
    <p:sldId id="290" r:id="rId42"/>
    <p:sldId id="291" r:id="rId43"/>
    <p:sldId id="292" r:id="rId44"/>
    <p:sldId id="293" r:id="rId45"/>
    <p:sldId id="294" r:id="rId46"/>
    <p:sldId id="296" r:id="rId47"/>
    <p:sldId id="365" r:id="rId48"/>
    <p:sldId id="389" r:id="rId49"/>
    <p:sldId id="305" r:id="rId50"/>
    <p:sldId id="306" r:id="rId51"/>
    <p:sldId id="307" r:id="rId52"/>
    <p:sldId id="308" r:id="rId53"/>
    <p:sldId id="309" r:id="rId54"/>
    <p:sldId id="311" r:id="rId55"/>
    <p:sldId id="312" r:id="rId56"/>
    <p:sldId id="313" r:id="rId57"/>
    <p:sldId id="314" r:id="rId58"/>
    <p:sldId id="315" r:id="rId59"/>
    <p:sldId id="316" r:id="rId60"/>
    <p:sldId id="317" r:id="rId61"/>
    <p:sldId id="321" r:id="rId62"/>
    <p:sldId id="322" r:id="rId63"/>
    <p:sldId id="318" r:id="rId64"/>
    <p:sldId id="319" r:id="rId65"/>
    <p:sldId id="323" r:id="rId66"/>
    <p:sldId id="320" r:id="rId67"/>
    <p:sldId id="367" r:id="rId68"/>
    <p:sldId id="368" r:id="rId69"/>
    <p:sldId id="388" r:id="rId70"/>
    <p:sldId id="386" r:id="rId71"/>
    <p:sldId id="326" r:id="rId72"/>
    <p:sldId id="324" r:id="rId73"/>
    <p:sldId id="325" r:id="rId74"/>
    <p:sldId id="327" r:id="rId75"/>
    <p:sldId id="328" r:id="rId76"/>
    <p:sldId id="329" r:id="rId77"/>
    <p:sldId id="330" r:id="rId78"/>
    <p:sldId id="331" r:id="rId79"/>
    <p:sldId id="333" r:id="rId80"/>
    <p:sldId id="369" r:id="rId81"/>
    <p:sldId id="371" r:id="rId82"/>
    <p:sldId id="335" r:id="rId83"/>
    <p:sldId id="339" r:id="rId84"/>
    <p:sldId id="370" r:id="rId85"/>
    <p:sldId id="390" r:id="rId86"/>
    <p:sldId id="348" r:id="rId87"/>
    <p:sldId id="349" r:id="rId88"/>
    <p:sldId id="350" r:id="rId89"/>
    <p:sldId id="353" r:id="rId90"/>
    <p:sldId id="351" r:id="rId91"/>
    <p:sldId id="354" r:id="rId92"/>
    <p:sldId id="355" r:id="rId93"/>
    <p:sldId id="356" r:id="rId94"/>
    <p:sldId id="375" r:id="rId95"/>
    <p:sldId id="357" r:id="rId96"/>
    <p:sldId id="362" r:id="rId97"/>
    <p:sldId id="364" r:id="rId98"/>
    <p:sldId id="374" r:id="rId99"/>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4" autoAdjust="0"/>
    <p:restoredTop sz="83108" autoAdjust="0"/>
  </p:normalViewPr>
  <p:slideViewPr>
    <p:cSldViewPr>
      <p:cViewPr varScale="1">
        <p:scale>
          <a:sx n="96" d="100"/>
          <a:sy n="96" d="100"/>
        </p:scale>
        <p:origin x="-18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handoutMaster" Target="handoutMasters/handout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4160739" cy="366424"/>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5718" eaLnBrk="1" hangingPunct="1">
              <a:defRPr sz="1200">
                <a:latin typeface="Arial" charset="0"/>
              </a:defRPr>
            </a:lvl1pPr>
          </a:lstStyle>
          <a:p>
            <a:endParaRPr lang="en-US"/>
          </a:p>
        </p:txBody>
      </p:sp>
      <p:sp>
        <p:nvSpPr>
          <p:cNvPr id="158723" name="Rectangle 3"/>
          <p:cNvSpPr>
            <a:spLocks noGrp="1" noChangeArrowheads="1"/>
          </p:cNvSpPr>
          <p:nvPr>
            <p:ph type="dt" sz="quarter" idx="1"/>
          </p:nvPr>
        </p:nvSpPr>
        <p:spPr bwMode="auto">
          <a:xfrm>
            <a:off x="5438821" y="0"/>
            <a:ext cx="4160739" cy="366424"/>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5718" eaLnBrk="1" hangingPunct="1">
              <a:defRPr sz="1200">
                <a:latin typeface="Arial" charset="0"/>
              </a:defRPr>
            </a:lvl1pPr>
          </a:lstStyle>
          <a:p>
            <a:endParaRPr lang="en-US"/>
          </a:p>
        </p:txBody>
      </p:sp>
      <p:sp>
        <p:nvSpPr>
          <p:cNvPr id="158724" name="Rectangle 4"/>
          <p:cNvSpPr>
            <a:spLocks noGrp="1" noChangeArrowheads="1"/>
          </p:cNvSpPr>
          <p:nvPr>
            <p:ph type="ftr" sz="quarter" idx="2"/>
          </p:nvPr>
        </p:nvSpPr>
        <p:spPr bwMode="auto">
          <a:xfrm>
            <a:off x="0" y="6947119"/>
            <a:ext cx="4160739" cy="3664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5718" eaLnBrk="1" hangingPunct="1">
              <a:defRPr sz="1200">
                <a:latin typeface="Arial" charset="0"/>
              </a:defRPr>
            </a:lvl1pPr>
          </a:lstStyle>
          <a:p>
            <a:endParaRPr lang="en-US"/>
          </a:p>
        </p:txBody>
      </p:sp>
      <p:sp>
        <p:nvSpPr>
          <p:cNvPr id="158725" name="Rectangle 5"/>
          <p:cNvSpPr>
            <a:spLocks noGrp="1" noChangeArrowheads="1"/>
          </p:cNvSpPr>
          <p:nvPr>
            <p:ph type="sldNum" sz="quarter" idx="3"/>
          </p:nvPr>
        </p:nvSpPr>
        <p:spPr bwMode="auto">
          <a:xfrm>
            <a:off x="5438821" y="6947119"/>
            <a:ext cx="4160739" cy="3664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5718" eaLnBrk="1" hangingPunct="1">
              <a:defRPr sz="1200">
                <a:latin typeface="Arial" charset="0"/>
              </a:defRPr>
            </a:lvl1pPr>
          </a:lstStyle>
          <a:p>
            <a:fld id="{69088B69-0BFB-404A-A3B3-2DBDB1C9413B}" type="slidenum">
              <a:rPr lang="en-US"/>
              <a:pPr/>
              <a:t>‹#›</a:t>
            </a:fld>
            <a:endParaRPr lang="en-US"/>
          </a:p>
        </p:txBody>
      </p:sp>
    </p:spTree>
    <p:extLst>
      <p:ext uri="{BB962C8B-B14F-4D97-AF65-F5344CB8AC3E}">
        <p14:creationId xmlns:p14="http://schemas.microsoft.com/office/powerpoint/2010/main" val="65572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4160739" cy="366424"/>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5718" eaLnBrk="1" hangingPunct="1">
              <a:defRPr sz="1200">
                <a:latin typeface="Arial" charset="0"/>
              </a:defRPr>
            </a:lvl1pPr>
          </a:lstStyle>
          <a:p>
            <a:endParaRPr lang="en-US"/>
          </a:p>
        </p:txBody>
      </p:sp>
      <p:sp>
        <p:nvSpPr>
          <p:cNvPr id="73731" name="Rectangle 3"/>
          <p:cNvSpPr>
            <a:spLocks noGrp="1" noChangeArrowheads="1"/>
          </p:cNvSpPr>
          <p:nvPr>
            <p:ph type="dt" idx="1"/>
          </p:nvPr>
        </p:nvSpPr>
        <p:spPr bwMode="auto">
          <a:xfrm>
            <a:off x="5438821" y="0"/>
            <a:ext cx="4160739" cy="366424"/>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5718" eaLnBrk="1" hangingPunct="1">
              <a:defRPr sz="1200">
                <a:latin typeface="Arial" charset="0"/>
              </a:defRPr>
            </a:lvl1pPr>
          </a:lstStyle>
          <a:p>
            <a:endParaRPr lang="en-US"/>
          </a:p>
        </p:txBody>
      </p:sp>
      <p:sp>
        <p:nvSpPr>
          <p:cNvPr id="73732" name="Rectangle 4"/>
          <p:cNvSpPr>
            <a:spLocks noGrp="1" noRot="1" noChangeAspect="1" noChangeArrowheads="1" noTextEdit="1"/>
          </p:cNvSpPr>
          <p:nvPr>
            <p:ph type="sldImg" idx="2"/>
          </p:nvPr>
        </p:nvSpPr>
        <p:spPr bwMode="auto">
          <a:xfrm>
            <a:off x="2973388" y="549275"/>
            <a:ext cx="3654425" cy="2741613"/>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959793" y="3475218"/>
            <a:ext cx="7681616" cy="329117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4" name="Rectangle 6"/>
          <p:cNvSpPr>
            <a:spLocks noGrp="1" noChangeArrowheads="1"/>
          </p:cNvSpPr>
          <p:nvPr>
            <p:ph type="ftr" sz="quarter" idx="4"/>
          </p:nvPr>
        </p:nvSpPr>
        <p:spPr bwMode="auto">
          <a:xfrm>
            <a:off x="0" y="6947119"/>
            <a:ext cx="4160739" cy="3664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5718" eaLnBrk="1" hangingPunct="1">
              <a:defRPr sz="1200">
                <a:latin typeface="Arial" charset="0"/>
              </a:defRPr>
            </a:lvl1pPr>
          </a:lstStyle>
          <a:p>
            <a:endParaRPr lang="en-US"/>
          </a:p>
        </p:txBody>
      </p:sp>
      <p:sp>
        <p:nvSpPr>
          <p:cNvPr id="73735" name="Rectangle 7"/>
          <p:cNvSpPr>
            <a:spLocks noGrp="1" noChangeArrowheads="1"/>
          </p:cNvSpPr>
          <p:nvPr>
            <p:ph type="sldNum" sz="quarter" idx="5"/>
          </p:nvPr>
        </p:nvSpPr>
        <p:spPr bwMode="auto">
          <a:xfrm>
            <a:off x="5438821" y="6947119"/>
            <a:ext cx="4160739" cy="3664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5718" eaLnBrk="1" hangingPunct="1">
              <a:defRPr sz="1200">
                <a:latin typeface="Arial" charset="0"/>
              </a:defRPr>
            </a:lvl1pPr>
          </a:lstStyle>
          <a:p>
            <a:fld id="{35CFC05C-A351-4553-883E-AF011A663715}" type="slidenum">
              <a:rPr lang="en-US"/>
              <a:pPr/>
              <a:t>‹#›</a:t>
            </a:fld>
            <a:endParaRPr lang="en-US"/>
          </a:p>
        </p:txBody>
      </p:sp>
    </p:spTree>
    <p:extLst>
      <p:ext uri="{BB962C8B-B14F-4D97-AF65-F5344CB8AC3E}">
        <p14:creationId xmlns:p14="http://schemas.microsoft.com/office/powerpoint/2010/main" val="28426724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also: </a:t>
            </a:r>
            <a:r>
              <a:rPr lang="en-US" dirty="0" err="1" smtClean="0"/>
              <a:t>Psa</a:t>
            </a:r>
            <a:r>
              <a:rPr lang="en-US" baseline="0" dirty="0" smtClean="0"/>
              <a:t> 24:10; Hag 2:7;Zech 14:16</a:t>
            </a:r>
            <a:endParaRPr lang="en-US" dirty="0"/>
          </a:p>
        </p:txBody>
      </p:sp>
      <p:sp>
        <p:nvSpPr>
          <p:cNvPr id="4" name="Slide Number Placeholder 3"/>
          <p:cNvSpPr>
            <a:spLocks noGrp="1"/>
          </p:cNvSpPr>
          <p:nvPr>
            <p:ph type="sldNum" sz="quarter" idx="10"/>
          </p:nvPr>
        </p:nvSpPr>
        <p:spPr/>
        <p:txBody>
          <a:bodyPr/>
          <a:lstStyle/>
          <a:p>
            <a:fld id="{362189A9-D91D-4D70-824D-3AF1A97CBE03}"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85554-CA81-487F-80B5-AF077AA7865F}" type="slidenum">
              <a:rPr lang="en-US"/>
              <a:pPr/>
              <a:t>83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Heb 9:5 is the same word hear as propitiation.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CFC05C-A351-4553-883E-AF011A663715}"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Placed</a:t>
            </a:r>
            <a:r>
              <a:rPr lang="en-US" baseline="0" dirty="0" smtClean="0"/>
              <a:t> could be ‘caused to dwell’.</a:t>
            </a:r>
            <a:endParaRPr lang="en-US" dirty="0"/>
          </a:p>
        </p:txBody>
      </p:sp>
      <p:sp>
        <p:nvSpPr>
          <p:cNvPr id="4" name="Slide Number Placeholder 3"/>
          <p:cNvSpPr>
            <a:spLocks noGrp="1"/>
          </p:cNvSpPr>
          <p:nvPr>
            <p:ph type="sldNum" sz="quarter" idx="10"/>
          </p:nvPr>
        </p:nvSpPr>
        <p:spPr/>
        <p:txBody>
          <a:bodyPr/>
          <a:lstStyle/>
          <a:p>
            <a:fld id="{35CFC05C-A351-4553-883E-AF011A66371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a:t>
            </a:r>
            <a:r>
              <a:rPr lang="en-US" baseline="0" dirty="0" smtClean="0"/>
              <a:t> is most likely not correct.  This is for several reasons that we will try to show throughout this class.</a:t>
            </a:r>
            <a:endParaRPr lang="en-US" dirty="0"/>
          </a:p>
        </p:txBody>
      </p:sp>
      <p:sp>
        <p:nvSpPr>
          <p:cNvPr id="4" name="Slide Number Placeholder 3"/>
          <p:cNvSpPr>
            <a:spLocks noGrp="1"/>
          </p:cNvSpPr>
          <p:nvPr>
            <p:ph type="sldNum" sz="quarter" idx="10"/>
          </p:nvPr>
        </p:nvSpPr>
        <p:spPr/>
        <p:txBody>
          <a:bodyPr/>
          <a:lstStyle/>
          <a:p>
            <a:fld id="{35CFC05C-A351-4553-883E-AF011A66371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A21B38-483F-49DD-A4D0-2F8844C8DA3C}" type="slidenum">
              <a:rPr lang="en-US"/>
              <a:pPr/>
              <a:t>17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CF954-4FD1-47A7-AF03-A078B35CCAED}" type="slidenum">
              <a:rPr lang="en-US"/>
              <a:pPr/>
              <a:t>18</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In Ezekiel’s vision language is wanting for him to describe what it is that he has seen, ‘the likeness of…”</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E9131-D31C-455E-BA5E-F73B0E01F03F}" type="slidenum">
              <a:rPr lang="en-US"/>
              <a:pPr/>
              <a:t>42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Stand still and see the salvation of the Lord.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A8881-B974-4657-A1E3-6B36A120C443}" type="slidenum">
              <a:rPr lang="en-US"/>
              <a:pPr/>
              <a:t>63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The Latin is calvaria meaning skull, therefore the two different terms for the same thing, one Aramaic and the other Latin.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24EE1-C0F3-4340-917E-9A034D8552F8}" type="slidenum">
              <a:rPr lang="en-US"/>
              <a:pPr/>
              <a:t>70</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b="1"/>
              <a:t>The Cherubim are always associated with the throne of God. </a:t>
            </a:r>
          </a:p>
          <a:p>
            <a:r>
              <a:rPr lang="en-US" b="1"/>
              <a:t>Luke 7:40-43,47</a:t>
            </a:r>
          </a:p>
          <a:p>
            <a:r>
              <a:rPr lang="en-US" b="1"/>
              <a:t>Darkness to Egyptians fill out.</a:t>
            </a:r>
          </a:p>
          <a:p>
            <a:r>
              <a:rPr lang="en-US" b="1"/>
              <a:t>John 8 – seeking to the Jewish leaders.</a:t>
            </a:r>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E8610C-D93E-4DDE-8325-690F473F9FEB}" type="datetime1">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52CB2-8819-4C48-B92C-578972A70525}" type="datetime1">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1406F-CBDE-4D90-AC06-A742DC8F6023}" type="datetime1">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lvl1pPr>
            <a:lvl2pPr>
              <a:buNone/>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0B3651D-DD9D-4DE6-B70F-D181C0580B3E}" type="datetime1">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3A8E9-C49B-4846-A19E-ACE178C8DA64}" type="datetime1">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70CC4-9F0A-4B34-88F0-BE282F0158CE}" type="datetime1">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FD30E-B278-40D9-9AAA-A7053ED3BD11}" type="datetime1">
              <a:rPr lang="en-US" smtClean="0"/>
              <a:pPr/>
              <a:t>6/29/15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1D5E1A-86E6-41AE-A974-EE36694D7341}" type="datetime1">
              <a:rPr lang="en-US" smtClean="0"/>
              <a:pPr/>
              <a:t>6/29/15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89AA4-83A9-4431-8BC6-0E6BF5CB8A39}" type="datetime1">
              <a:rPr lang="en-US" smtClean="0"/>
              <a:pPr/>
              <a:t>6/29/15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2008D-635D-4810-9ABC-8364E663687D}" type="datetime1">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79552-0BD6-4E94-895E-85FE78185F08}" type="datetime1">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9AB28-44CC-4EB0-8BA4-C4ECBA5492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C4416-827B-4320-8B71-49B0FD5CEBDC}" type="datetime1">
              <a:rPr lang="en-US" smtClean="0"/>
              <a:pPr/>
              <a:t>6/29/15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9AB28-44CC-4EB0-8BA4-C4ECBA54925A}" type="slidenum">
              <a:rPr lang="en-US" smtClean="0"/>
              <a:pPr/>
              <a:t>‹#›</a:t>
            </a:fld>
            <a:endParaRPr lang="en-US"/>
          </a:p>
        </p:txBody>
      </p:sp>
      <p:sp>
        <p:nvSpPr>
          <p:cNvPr id="7" name="Rectangle 6"/>
          <p:cNvSpPr/>
          <p:nvPr userDrawn="1"/>
        </p:nvSpPr>
        <p:spPr>
          <a:xfrm>
            <a:off x="152400" y="152400"/>
            <a:ext cx="8869680" cy="6583680"/>
          </a:xfrm>
          <a:prstGeom prst="rect">
            <a:avLst/>
          </a:prstGeom>
          <a:solidFill>
            <a:schemeClr val="tx1">
              <a:alpha val="0"/>
            </a:schemeClr>
          </a:solidFill>
          <a:ln w="101600" cap="sq" cmpd="thinThick">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81251"/>
          </a:xfrm>
        </p:spPr>
        <p:style>
          <a:lnRef idx="0">
            <a:schemeClr val="dk1"/>
          </a:lnRef>
          <a:fillRef idx="3">
            <a:schemeClr val="dk1"/>
          </a:fillRef>
          <a:effectRef idx="3">
            <a:schemeClr val="dk1"/>
          </a:effectRef>
          <a:fontRef idx="minor">
            <a:schemeClr val="lt1"/>
          </a:fontRef>
        </p:style>
        <p:txBody>
          <a:bodyPr/>
          <a:lstStyle/>
          <a:p>
            <a:r>
              <a:rPr lang="en-US" dirty="0" smtClean="0"/>
              <a:t>“Who May Abide The Day of His Coming?...”</a:t>
            </a:r>
            <a:endParaRPr lang="en-US" dirty="0"/>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endParaRPr lang="en-US" dirty="0" smtClean="0">
              <a:solidFill>
                <a:schemeClr val="tx1"/>
              </a:solidFill>
            </a:endParaRPr>
          </a:p>
          <a:p>
            <a:r>
              <a:rPr lang="en-US" dirty="0" smtClean="0">
                <a:solidFill>
                  <a:schemeClr val="tx1"/>
                </a:solidFill>
              </a:rPr>
              <a:t>Malachi 3:2</a:t>
            </a:r>
          </a:p>
          <a:p>
            <a:endParaRPr lang="en-US" sz="2400" dirty="0" smtClean="0">
              <a:solidFill>
                <a:schemeClr val="tx1"/>
              </a:solidFill>
            </a:endParaRPr>
          </a:p>
          <a:p>
            <a:r>
              <a:rPr lang="en-US" sz="3000" dirty="0" smtClean="0">
                <a:solidFill>
                  <a:schemeClr val="tx1"/>
                </a:solidFill>
              </a:rPr>
              <a:t>Class 3</a:t>
            </a:r>
          </a:p>
          <a:p>
            <a:endParaRPr lang="en-US" dirty="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am_and_Eve expelled.jpg"/>
          <p:cNvPicPr>
            <a:picLocks noGrp="1" noChangeAspect="1"/>
          </p:cNvPicPr>
          <p:nvPr>
            <p:ph idx="1"/>
          </p:nvPr>
        </p:nvPicPr>
        <p:blipFill>
          <a:blip r:embed="rId3"/>
          <a:stretch>
            <a:fillRect/>
          </a:stretch>
        </p:blipFill>
        <p:spPr>
          <a:xfrm>
            <a:off x="1143000" y="0"/>
            <a:ext cx="6934200" cy="6830118"/>
          </a:xfrm>
        </p:spPr>
      </p:pic>
      <p:sp>
        <p:nvSpPr>
          <p:cNvPr id="5" name="Slide Number Placeholder 4"/>
          <p:cNvSpPr>
            <a:spLocks noGrp="1"/>
          </p:cNvSpPr>
          <p:nvPr>
            <p:ph type="sldNum" sz="quarter" idx="12"/>
          </p:nvPr>
        </p:nvSpPr>
        <p:spPr/>
        <p:txBody>
          <a:bodyPr/>
          <a:lstStyle/>
          <a:p>
            <a:fld id="{D749AB28-44CC-4EB0-8BA4-C4ECBA54925A}"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Should we study the Cherubim?</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dirty="0" smtClean="0"/>
              <a:t>You might say…</a:t>
            </a:r>
          </a:p>
          <a:p>
            <a:pPr marL="914400" lvl="1" indent="-514350">
              <a:buFont typeface="+mj-lt"/>
              <a:buAutoNum type="arabicPeriod"/>
            </a:pPr>
            <a:r>
              <a:rPr lang="en-US" dirty="0" smtClean="0"/>
              <a:t>Too academic.</a:t>
            </a:r>
          </a:p>
          <a:p>
            <a:pPr marL="914400" lvl="1" indent="-514350">
              <a:buFont typeface="+mj-lt"/>
              <a:buAutoNum type="arabicPeriod"/>
            </a:pPr>
            <a:r>
              <a:rPr lang="en-US" dirty="0" smtClean="0"/>
              <a:t>There is not that much to know about them.</a:t>
            </a:r>
          </a:p>
          <a:p>
            <a:pPr marL="914400" lvl="1" indent="-514350">
              <a:buFont typeface="+mj-lt"/>
              <a:buAutoNum type="arabicPeriod"/>
            </a:pPr>
            <a:r>
              <a:rPr lang="en-US" dirty="0" smtClean="0"/>
              <a:t>Most references to the Cherubim are in the OT. </a:t>
            </a:r>
          </a:p>
          <a:p>
            <a:pPr marL="914400" lvl="1" indent="-514350">
              <a:buFont typeface="+mj-lt"/>
              <a:buAutoNum type="arabicPeriod"/>
            </a:pPr>
            <a:r>
              <a:rPr lang="en-US" dirty="0" smtClean="0"/>
              <a:t>The only specific reference to them in the NT is to say that the writer could not speak about them particularly right then.</a:t>
            </a:r>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we study the Cherubim?</a:t>
            </a:r>
            <a:endParaRPr lang="en-US" dirty="0"/>
          </a:p>
        </p:txBody>
      </p:sp>
      <p:sp>
        <p:nvSpPr>
          <p:cNvPr id="3" name="Content Placeholder 2"/>
          <p:cNvSpPr>
            <a:spLocks noGrp="1"/>
          </p:cNvSpPr>
          <p:nvPr>
            <p:ph idx="1"/>
          </p:nvPr>
        </p:nvSpPr>
        <p:spPr/>
        <p:txBody>
          <a:bodyPr/>
          <a:lstStyle/>
          <a:p>
            <a:r>
              <a:rPr lang="en-US" dirty="0" smtClean="0"/>
              <a:t>	The word ‘</a:t>
            </a:r>
            <a:r>
              <a:rPr lang="en-US" dirty="0" err="1" smtClean="0"/>
              <a:t>Cherubims</a:t>
            </a:r>
            <a:r>
              <a:rPr lang="en-US" dirty="0" smtClean="0"/>
              <a:t>’ occurs 65 times in 57 verses.  Only one time is the word used in the NT (Heb 9:5).  It does not occur in singular form, always plural.</a:t>
            </a:r>
          </a:p>
          <a:p>
            <a:r>
              <a:rPr lang="en-US" dirty="0" smtClean="0"/>
              <a:t>	</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we hope to cover: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Cherubim?</a:t>
            </a:r>
          </a:p>
          <a:p>
            <a:pPr marL="514350" indent="-514350">
              <a:buFont typeface="+mj-lt"/>
              <a:buAutoNum type="arabicPeriod"/>
            </a:pPr>
            <a:r>
              <a:rPr lang="en-US" dirty="0" smtClean="0"/>
              <a:t>What is the role and importance of the Cherubim in God’s plan?</a:t>
            </a:r>
          </a:p>
          <a:p>
            <a:pPr marL="514350" indent="-514350">
              <a:buFont typeface="+mj-lt"/>
              <a:buAutoNum type="arabicPeriod"/>
            </a:pPr>
            <a:r>
              <a:rPr lang="en-US" dirty="0" smtClean="0"/>
              <a:t>What are some of the lessons I should see in Cherubim?</a:t>
            </a:r>
          </a:p>
          <a:p>
            <a:pPr marL="514350" indent="-514350">
              <a:buFont typeface="+mj-lt"/>
              <a:buAutoNum type="arabicPeriod"/>
            </a:pPr>
            <a:r>
              <a:rPr lang="en-US" dirty="0" smtClean="0"/>
              <a:t>How does the Cherubim relate to Christ?</a:t>
            </a:r>
          </a:p>
          <a:p>
            <a:pPr marL="514350" indent="-514350">
              <a:buFont typeface="+mj-lt"/>
              <a:buAutoNum type="arabicPeriod"/>
            </a:pPr>
            <a:r>
              <a:rPr lang="en-US" dirty="0" smtClean="0"/>
              <a:t>How does the Cherubim relate to you?</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What ideas do you have about the Cherubim?</a:t>
            </a:r>
          </a:p>
          <a:p>
            <a:pPr>
              <a:buFont typeface="Arial" pitchFamily="34" charset="0"/>
              <a:buChar char="•"/>
            </a:pPr>
            <a:r>
              <a:rPr lang="en-US" dirty="0" smtClean="0"/>
              <a:t>What would you say to someone else about this subject/idea?</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Generally accepted places where the Cherubim occur in the scriptures:</a:t>
            </a:r>
            <a:endParaRPr lang="en-US" dirty="0"/>
          </a:p>
        </p:txBody>
      </p:sp>
      <p:sp>
        <p:nvSpPr>
          <p:cNvPr id="3" name="Content Placeholder 2"/>
          <p:cNvSpPr>
            <a:spLocks noGrp="1"/>
          </p:cNvSpPr>
          <p:nvPr>
            <p:ph idx="1"/>
          </p:nvPr>
        </p:nvSpPr>
        <p:spPr>
          <a:xfrm>
            <a:off x="457200" y="1905000"/>
            <a:ext cx="8229600" cy="4221163"/>
          </a:xfrm>
        </p:spPr>
        <p:txBody>
          <a:bodyPr/>
          <a:lstStyle/>
          <a:p>
            <a:pPr marL="914400" lvl="1" indent="-514350">
              <a:buFont typeface="+mj-lt"/>
              <a:buAutoNum type="arabicPeriod"/>
            </a:pPr>
            <a:r>
              <a:rPr lang="en-US" dirty="0" smtClean="0"/>
              <a:t>Gen. 3:24 - Cherubim and a flaming sword</a:t>
            </a:r>
          </a:p>
          <a:p>
            <a:pPr marL="914400" lvl="1" indent="-514350">
              <a:buFont typeface="+mj-lt"/>
              <a:buAutoNum type="arabicPeriod"/>
            </a:pPr>
            <a:r>
              <a:rPr lang="en-US" dirty="0" smtClean="0"/>
              <a:t>Isa 6 – Referred to as ‘seraphim’ there.</a:t>
            </a:r>
          </a:p>
          <a:p>
            <a:pPr marL="914400" lvl="1" indent="-514350">
              <a:buFont typeface="+mj-lt"/>
              <a:buAutoNum type="arabicPeriod"/>
            </a:pPr>
            <a:r>
              <a:rPr lang="en-US" dirty="0" smtClean="0"/>
              <a:t>Ezek 1 &amp; 10 – summary in a moment…</a:t>
            </a:r>
          </a:p>
          <a:p>
            <a:pPr marL="914400" lvl="1" indent="-514350">
              <a:buFont typeface="+mj-lt"/>
              <a:buAutoNum type="arabicPeriod"/>
            </a:pPr>
            <a:r>
              <a:rPr lang="en-US" dirty="0" smtClean="0"/>
              <a:t>Rev 4 – 4 beasts</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a:t>The Cherubim – Ezekiel 1 Summary</a:t>
            </a:r>
          </a:p>
        </p:txBody>
      </p:sp>
      <p:sp>
        <p:nvSpPr>
          <p:cNvPr id="109571" name="Rectangle 3"/>
          <p:cNvSpPr>
            <a:spLocks noGrp="1" noChangeArrowheads="1"/>
          </p:cNvSpPr>
          <p:nvPr>
            <p:ph idx="1"/>
          </p:nvPr>
        </p:nvSpPr>
        <p:spPr/>
        <p:txBody>
          <a:bodyPr/>
          <a:lstStyle/>
          <a:p>
            <a:pPr marL="609600" indent="-609600">
              <a:buFont typeface="Wingdings" pitchFamily="2" charset="2"/>
              <a:buAutoNum type="arabicPeriod"/>
            </a:pPr>
            <a:r>
              <a:rPr lang="en-US" dirty="0" smtClean="0"/>
              <a:t>Whirlwind</a:t>
            </a:r>
          </a:p>
          <a:p>
            <a:pPr marL="609600" indent="-609600">
              <a:buFont typeface="Wingdings" pitchFamily="2" charset="2"/>
              <a:buAutoNum type="arabicPeriod"/>
            </a:pPr>
            <a:r>
              <a:rPr lang="en-US" dirty="0" smtClean="0"/>
              <a:t>Appearance of a flash of lightning.</a:t>
            </a:r>
            <a:endParaRPr lang="en-US" dirty="0"/>
          </a:p>
          <a:p>
            <a:pPr marL="609600" indent="-609600">
              <a:buFont typeface="Wingdings" pitchFamily="2" charset="2"/>
              <a:buAutoNum type="arabicPeriod"/>
            </a:pPr>
            <a:r>
              <a:rPr lang="en-US" dirty="0"/>
              <a:t>Clouds that are bright and flashing with </a:t>
            </a:r>
            <a:r>
              <a:rPr lang="en-US" dirty="0" smtClean="0"/>
              <a:t>fire</a:t>
            </a:r>
          </a:p>
          <a:p>
            <a:pPr marL="609600" indent="-609600">
              <a:buFont typeface="Wingdings" pitchFamily="2" charset="2"/>
              <a:buAutoNum type="arabicPeriod"/>
            </a:pPr>
            <a:r>
              <a:rPr lang="en-US" dirty="0" smtClean="0"/>
              <a:t>Great noise, voice (&amp; thundering?)</a:t>
            </a:r>
            <a:endParaRPr lang="en-US" dirty="0"/>
          </a:p>
          <a:p>
            <a:pPr marL="609600" indent="-609600">
              <a:buFont typeface="Wingdings" pitchFamily="2" charset="2"/>
              <a:buAutoNum type="arabicPeriod"/>
            </a:pPr>
            <a:r>
              <a:rPr lang="en-US" dirty="0"/>
              <a:t>4 fold chariot</a:t>
            </a:r>
          </a:p>
          <a:p>
            <a:pPr marL="609600" indent="-609600">
              <a:buFont typeface="Wingdings" pitchFamily="2" charset="2"/>
              <a:buAutoNum type="arabicPeriod"/>
            </a:pPr>
            <a:r>
              <a:rPr lang="en-US" dirty="0"/>
              <a:t>Oxen in form</a:t>
            </a:r>
          </a:p>
          <a:p>
            <a:pPr marL="609600" indent="-609600">
              <a:buFont typeface="Wingdings" pitchFamily="2" charset="2"/>
              <a:buAutoNum type="arabicPeriod"/>
            </a:pPr>
            <a:r>
              <a:rPr lang="en-US" dirty="0"/>
              <a:t>4 faces – Man, lion, eagle, ox</a:t>
            </a:r>
          </a:p>
          <a:p>
            <a:pPr marL="609600" indent="-609600"/>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a:t>The Cherubim – Ezekiel 1 Summary</a:t>
            </a:r>
          </a:p>
        </p:txBody>
      </p:sp>
      <p:sp>
        <p:nvSpPr>
          <p:cNvPr id="79875" name="Rectangle 3"/>
          <p:cNvSpPr>
            <a:spLocks noGrp="1" noChangeArrowheads="1"/>
          </p:cNvSpPr>
          <p:nvPr>
            <p:ph idx="1"/>
          </p:nvPr>
        </p:nvSpPr>
        <p:spPr/>
        <p:txBody>
          <a:bodyPr>
            <a:normAutofit/>
          </a:bodyPr>
          <a:lstStyle/>
          <a:p>
            <a:pPr marL="609600" indent="-609600">
              <a:lnSpc>
                <a:spcPct val="90000"/>
              </a:lnSpc>
              <a:buFont typeface="+mj-lt"/>
              <a:buAutoNum type="arabicPeriod" startAt="8"/>
            </a:pPr>
            <a:r>
              <a:rPr lang="en-US" dirty="0" smtClean="0"/>
              <a:t>Six wings to each Cherubim</a:t>
            </a:r>
          </a:p>
          <a:p>
            <a:pPr marL="609600" indent="-609600">
              <a:lnSpc>
                <a:spcPct val="90000"/>
              </a:lnSpc>
              <a:buFont typeface="+mj-lt"/>
              <a:buAutoNum type="arabicPeriod" startAt="8"/>
            </a:pPr>
            <a:r>
              <a:rPr lang="en-US" dirty="0" smtClean="0"/>
              <a:t>Hands </a:t>
            </a:r>
            <a:r>
              <a:rPr lang="en-US" dirty="0"/>
              <a:t>were under the wings</a:t>
            </a:r>
          </a:p>
          <a:p>
            <a:pPr marL="609600" indent="-609600">
              <a:lnSpc>
                <a:spcPct val="90000"/>
              </a:lnSpc>
              <a:buFont typeface="+mj-lt"/>
              <a:buAutoNum type="arabicPeriod" startAt="8"/>
            </a:pPr>
            <a:r>
              <a:rPr lang="en-US" dirty="0" smtClean="0"/>
              <a:t>Wheels </a:t>
            </a:r>
            <a:r>
              <a:rPr lang="en-US" dirty="0"/>
              <a:t>were full of eyes</a:t>
            </a:r>
          </a:p>
          <a:p>
            <a:pPr marL="609600" indent="-609600">
              <a:lnSpc>
                <a:spcPct val="90000"/>
              </a:lnSpc>
              <a:buFont typeface="+mj-lt"/>
              <a:buAutoNum type="arabicPeriod" startAt="8"/>
            </a:pPr>
            <a:r>
              <a:rPr lang="en-US" dirty="0" smtClean="0"/>
              <a:t>Above </a:t>
            </a:r>
            <a:r>
              <a:rPr lang="en-US" dirty="0"/>
              <a:t>the firmament was the Almighty </a:t>
            </a:r>
            <a:r>
              <a:rPr lang="en-US" dirty="0" smtClean="0"/>
              <a:t>Himself seated </a:t>
            </a:r>
            <a:r>
              <a:rPr lang="en-US" dirty="0"/>
              <a:t>on a glorious throne</a:t>
            </a:r>
          </a:p>
          <a:p>
            <a:pPr marL="609600" indent="-609600">
              <a:lnSpc>
                <a:spcPct val="90000"/>
              </a:lnSpc>
              <a:buFont typeface="+mj-lt"/>
              <a:buAutoNum type="arabicPeriod" startAt="8"/>
            </a:pPr>
            <a:r>
              <a:rPr lang="en-US" dirty="0" smtClean="0"/>
              <a:t>Above </a:t>
            </a:r>
            <a:r>
              <a:rPr lang="en-US" dirty="0"/>
              <a:t>the throne was a great bow radiant with glory</a:t>
            </a:r>
          </a:p>
          <a:p>
            <a:pPr marL="609600" indent="-609600">
              <a:lnSpc>
                <a:spcPct val="90000"/>
              </a:lnSpc>
              <a:buFont typeface="Wingdings" pitchFamily="2" charset="2"/>
              <a:buNone/>
            </a:pP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3"/>
          <a:srcRect/>
          <a:stretch>
            <a:fillRect/>
          </a:stretch>
        </p:blipFill>
        <p:spPr bwMode="auto">
          <a:xfrm>
            <a:off x="1600200" y="0"/>
            <a:ext cx="6019800" cy="6858000"/>
          </a:xfrm>
          <a:prstGeom prst="rect">
            <a:avLst/>
          </a:prstGeom>
          <a:noFill/>
          <a:ln w="12700" cap="sq">
            <a:noFill/>
            <a:miter lim="800000"/>
            <a:headEnd type="none" w="sm" len="sm"/>
            <a:tailEnd type="none" w="sm" len="sm"/>
          </a:ln>
          <a:effectLst/>
        </p:spPr>
      </p:pic>
      <p:sp>
        <p:nvSpPr>
          <p:cNvPr id="3" name="Slide Number Placeholder 2"/>
          <p:cNvSpPr>
            <a:spLocks noGrp="1"/>
          </p:cNvSpPr>
          <p:nvPr>
            <p:ph type="sldNum" sz="quarter" idx="12"/>
          </p:nvPr>
        </p:nvSpPr>
        <p:spPr/>
        <p:txBody>
          <a:bodyPr/>
          <a:lstStyle/>
          <a:p>
            <a:fld id="{D749AB28-44CC-4EB0-8BA4-C4ECBA54925A}"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The Cherubim</a:t>
            </a:r>
          </a:p>
        </p:txBody>
      </p:sp>
      <p:sp>
        <p:nvSpPr>
          <p:cNvPr id="82947" name="Rectangle 3"/>
          <p:cNvSpPr>
            <a:spLocks noGrp="1" noChangeArrowheads="1"/>
          </p:cNvSpPr>
          <p:nvPr>
            <p:ph idx="1"/>
          </p:nvPr>
        </p:nvSpPr>
        <p:spPr/>
        <p:txBody>
          <a:bodyPr/>
          <a:lstStyle/>
          <a:p>
            <a:r>
              <a:rPr lang="en-US" dirty="0" smtClean="0"/>
              <a:t>	“</a:t>
            </a:r>
            <a:r>
              <a:rPr lang="en-US" dirty="0"/>
              <a:t>As the Serpent in the scriptures is the synonym for sin and everything that is opposed to God and therefore doomed to ultimate complete destruction, so the Cherubim stand for all that is pleasing and acceptable to God, and that which is destined to be eternally perpetuated on this planet.”</a:t>
            </a:r>
          </a:p>
        </p:txBody>
      </p:sp>
      <p:sp>
        <p:nvSpPr>
          <p:cNvPr id="4" name="Slide Number Placeholder 3"/>
          <p:cNvSpPr>
            <a:spLocks noGrp="1"/>
          </p:cNvSpPr>
          <p:nvPr>
            <p:ph type="sldNum" sz="quarter" idx="12"/>
          </p:nvPr>
        </p:nvSpPr>
        <p:spPr/>
        <p:txBody>
          <a:bodyPr/>
          <a:lstStyle/>
          <a:p>
            <a:fld id="{D749AB28-44CC-4EB0-8BA4-C4ECBA54925A}"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“Lord of Hosts”</a:t>
            </a:r>
            <a:endParaRPr lang="en-US" dirty="0"/>
          </a:p>
        </p:txBody>
      </p:sp>
      <p:sp>
        <p:nvSpPr>
          <p:cNvPr id="3" name="Content Placeholder 2"/>
          <p:cNvSpPr>
            <a:spLocks noGrp="1"/>
          </p:cNvSpPr>
          <p:nvPr>
            <p:ph idx="1"/>
          </p:nvPr>
        </p:nvSpPr>
        <p:spPr>
          <a:xfrm>
            <a:off x="457200" y="1600201"/>
            <a:ext cx="8229600" cy="4031873"/>
          </a:xfrm>
        </p:spPr>
        <p:txBody>
          <a:bodyPr>
            <a:spAutoFit/>
          </a:bodyPr>
          <a:lstStyle/>
          <a:p>
            <a:r>
              <a:rPr lang="da-DK" dirty="0" smtClean="0"/>
              <a:t>Found 273 times in the OT.  </a:t>
            </a:r>
          </a:p>
          <a:p>
            <a:r>
              <a:rPr lang="da-DK" dirty="0" smtClean="0"/>
              <a:t>This phrase occurs 24 times in the book of Malachi.</a:t>
            </a:r>
          </a:p>
          <a:p>
            <a:pPr>
              <a:buNone/>
            </a:pPr>
            <a:endParaRPr lang="da-DK" dirty="0" smtClean="0"/>
          </a:p>
          <a:p>
            <a:pPr>
              <a:buNone/>
            </a:pPr>
            <a:r>
              <a:rPr lang="da-DK"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2</a:t>
            </a:fld>
            <a:endParaRPr lang="en-US"/>
          </a:p>
        </p:txBody>
      </p:sp>
      <p:sp>
        <p:nvSpPr>
          <p:cNvPr id="5" name="TextBox 4"/>
          <p:cNvSpPr txBox="1"/>
          <p:nvPr/>
        </p:nvSpPr>
        <p:spPr>
          <a:xfrm>
            <a:off x="838200" y="3810000"/>
            <a:ext cx="6934200" cy="2862322"/>
          </a:xfrm>
          <a:prstGeom prst="rect">
            <a:avLst/>
          </a:prstGeom>
          <a:solidFill>
            <a:srgbClr val="FFFF00"/>
          </a:solidFill>
        </p:spPr>
        <p:txBody>
          <a:bodyPr wrap="square" rtlCol="0">
            <a:spAutoFit/>
          </a:bodyPr>
          <a:lstStyle/>
          <a:p>
            <a:r>
              <a:rPr lang="en-US" sz="2000" b="1" dirty="0" smtClean="0"/>
              <a:t>H6635</a:t>
            </a:r>
          </a:p>
          <a:p>
            <a:r>
              <a:rPr lang="he-IL" sz="2000" dirty="0" smtClean="0"/>
              <a:t>צבאה    צבא</a:t>
            </a:r>
            <a:endParaRPr lang="en-US" sz="2000" dirty="0" smtClean="0"/>
          </a:p>
          <a:p>
            <a:r>
              <a:rPr lang="en-US" sz="2000" dirty="0" err="1" smtClean="0"/>
              <a:t>tsâba</a:t>
            </a:r>
            <a:r>
              <a:rPr lang="en-US" sz="2000" dirty="0" smtClean="0"/>
              <a:t>̂'  </a:t>
            </a:r>
            <a:r>
              <a:rPr lang="en-US" sz="2000" dirty="0" err="1" smtClean="0"/>
              <a:t>tsebâ'âh</a:t>
            </a:r>
            <a:endParaRPr lang="en-US" sz="2000" dirty="0" smtClean="0"/>
          </a:p>
          <a:p>
            <a:r>
              <a:rPr lang="en-US" sz="2000" i="1" dirty="0" err="1" smtClean="0"/>
              <a:t>tsaw-baw</a:t>
            </a:r>
            <a:r>
              <a:rPr lang="en-US" sz="2000" i="1" dirty="0" smtClean="0"/>
              <a:t>', </a:t>
            </a:r>
            <a:r>
              <a:rPr lang="en-US" sz="2000" i="1" dirty="0" err="1" smtClean="0"/>
              <a:t>tseb</a:t>
            </a:r>
            <a:r>
              <a:rPr lang="en-US" sz="2000" i="1" dirty="0" smtClean="0"/>
              <a:t>-aw-aw'</a:t>
            </a:r>
          </a:p>
          <a:p>
            <a:r>
              <a:rPr lang="en-US" sz="2000" dirty="0" smtClean="0"/>
              <a:t>From </a:t>
            </a:r>
            <a:r>
              <a:rPr lang="en-US" sz="2000" u="sng" dirty="0" smtClean="0"/>
              <a:t>H6633; a </a:t>
            </a:r>
            <a:r>
              <a:rPr lang="en-US" sz="2000" i="1" u="sng" dirty="0" smtClean="0"/>
              <a:t>mass of persons (or figurative things), especially regularly organized for war (an army); by implication a campaign, literally or figuratively (specifically hardship, worship): - appointed time, (+) army, (+) battle, company, host, service, soldiers, waiting upon, war (-fare).</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The Cherubim</a:t>
            </a:r>
          </a:p>
        </p:txBody>
      </p:sp>
      <p:sp>
        <p:nvSpPr>
          <p:cNvPr id="83971" name="Rectangle 3"/>
          <p:cNvSpPr>
            <a:spLocks noGrp="1" noChangeArrowheads="1"/>
          </p:cNvSpPr>
          <p:nvPr>
            <p:ph idx="1"/>
          </p:nvPr>
        </p:nvSpPr>
        <p:spPr/>
        <p:txBody>
          <a:bodyPr/>
          <a:lstStyle/>
          <a:p>
            <a:r>
              <a:rPr lang="en-US" dirty="0" smtClean="0"/>
              <a:t>	“</a:t>
            </a:r>
            <a:r>
              <a:rPr lang="en-US" dirty="0"/>
              <a:t>At the outset of God’s operations upon the earth we are introduced to these two opposing forces – the Serpent, the embodiment of that which leads men away from God to utter extinction: the Cherubim, the embodiment of those things which direct the sinner back to God’s favor, forgiveness and ultimate </a:t>
            </a:r>
            <a:r>
              <a:rPr lang="en-US" dirty="0" smtClean="0"/>
              <a:t>salvation”.</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The Cherubim</a:t>
            </a:r>
          </a:p>
        </p:txBody>
      </p:sp>
      <p:sp>
        <p:nvSpPr>
          <p:cNvPr id="84995" name="Rectangle 3"/>
          <p:cNvSpPr>
            <a:spLocks noGrp="1" noChangeArrowheads="1"/>
          </p:cNvSpPr>
          <p:nvPr>
            <p:ph idx="1"/>
          </p:nvPr>
        </p:nvSpPr>
        <p:spPr/>
        <p:txBody>
          <a:bodyPr/>
          <a:lstStyle/>
          <a:p>
            <a:r>
              <a:rPr lang="en-US" dirty="0" smtClean="0"/>
              <a:t>	“</a:t>
            </a:r>
            <a:r>
              <a:rPr lang="en-US" dirty="0"/>
              <a:t>The Cherubim represent principles upon compliance with which man may return to God;”</a:t>
            </a:r>
          </a:p>
          <a:p>
            <a:pPr>
              <a:buFont typeface="Wingdings" pitchFamily="2" charset="2"/>
              <a:buNone/>
            </a:pPr>
            <a:r>
              <a:rPr lang="en-US" dirty="0"/>
              <a:t> – H. </a:t>
            </a:r>
            <a:r>
              <a:rPr lang="en-US" dirty="0" err="1"/>
              <a:t>Madeley</a:t>
            </a:r>
            <a:r>
              <a:rPr lang="en-US" dirty="0"/>
              <a:t>, The Cherubim</a:t>
            </a:r>
          </a:p>
          <a:p>
            <a:endParaRPr lang="en-US" dirty="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a:xfrm>
            <a:off x="304800" y="1447800"/>
            <a:ext cx="8534400" cy="4114800"/>
          </a:xfrm>
        </p:spPr>
        <p:txBody>
          <a:bodyPr/>
          <a:lstStyle/>
          <a:p>
            <a:r>
              <a:rPr lang="en-US" dirty="0" smtClean="0"/>
              <a:t>The </a:t>
            </a:r>
            <a:r>
              <a:rPr lang="en-US" dirty="0"/>
              <a:t>Cherubim is a symbol of God’s power, presence, might and ultimately his work in Christ.  They are </a:t>
            </a:r>
            <a:r>
              <a:rPr lang="en-US" dirty="0" smtClean="0"/>
              <a:t>angelic activity particularly </a:t>
            </a:r>
            <a:r>
              <a:rPr lang="en-US" dirty="0"/>
              <a:t>with the chariot of the Lord.</a:t>
            </a:r>
          </a:p>
        </p:txBody>
      </p:sp>
      <p:sp>
        <p:nvSpPr>
          <p:cNvPr id="3" name="Slide Number Placeholder 2"/>
          <p:cNvSpPr>
            <a:spLocks noGrp="1"/>
          </p:cNvSpPr>
          <p:nvPr>
            <p:ph type="sldNum" sz="quarter" idx="12"/>
          </p:nvPr>
        </p:nvSpPr>
        <p:spPr/>
        <p:txBody>
          <a:bodyPr/>
          <a:lstStyle/>
          <a:p>
            <a:fld id="{D749AB28-44CC-4EB0-8BA4-C4ECBA54925A}"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381000" y="609600"/>
            <a:ext cx="8229600" cy="5562600"/>
          </a:xfrm>
        </p:spPr>
        <p:txBody>
          <a:bodyPr/>
          <a:lstStyle/>
          <a:p>
            <a:r>
              <a:rPr lang="en-US" dirty="0"/>
              <a:t>The Cherubim should be understood then as keeping way of life open rather than the way closed.</a:t>
            </a:r>
          </a:p>
          <a:p>
            <a:r>
              <a:rPr lang="en-US" dirty="0"/>
              <a:t>The Cherubim keep the way of life open to the obedient and bars the disobedient.  God has left open a way to return to fellowship with him without compromising His Holiness and righteousness.</a:t>
            </a:r>
          </a:p>
        </p:txBody>
      </p:sp>
      <p:sp>
        <p:nvSpPr>
          <p:cNvPr id="3" name="Slide Number Placeholder 2"/>
          <p:cNvSpPr>
            <a:spLocks noGrp="1"/>
          </p:cNvSpPr>
          <p:nvPr>
            <p:ph type="sldNum" sz="quarter" idx="12"/>
          </p:nvPr>
        </p:nvSpPr>
        <p:spPr/>
        <p:txBody>
          <a:bodyPr/>
          <a:lstStyle/>
          <a:p>
            <a:fld id="{D749AB28-44CC-4EB0-8BA4-C4ECBA54925A}" type="slidenum">
              <a:rPr lang="en-US" smtClean="0"/>
              <a:pPr/>
              <a:t>23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6019">
                                            <p:txEl>
                                              <p:pRg st="1" end="1"/>
                                            </p:txEl>
                                          </p:spTgt>
                                        </p:tgtEl>
                                        <p:attrNameLst>
                                          <p:attrName>style.color</p:attrName>
                                        </p:attrNameLst>
                                      </p:cBhvr>
                                      <p:to>
                                        <p:clrVal>
                                          <a:schemeClr val="hlink"/>
                                        </p:clrVal>
                                      </p:to>
                                    </p:set>
                                    <p:set>
                                      <p:cBhvr>
                                        <p:cTn id="7" dur="500" fill="hold"/>
                                        <p:tgtEl>
                                          <p:spTgt spid="86019">
                                            <p:txEl>
                                              <p:pRg st="1" end="1"/>
                                            </p:txEl>
                                          </p:spTgt>
                                        </p:tgtEl>
                                        <p:attrNameLst>
                                          <p:attrName>fillcolor</p:attrName>
                                        </p:attrNameLst>
                                      </p:cBhvr>
                                      <p:to>
                                        <p:clrVal>
                                          <a:schemeClr val="hlink"/>
                                        </p:clrVal>
                                      </p:to>
                                    </p:set>
                                    <p:set>
                                      <p:cBhvr>
                                        <p:cTn id="8" dur="500" fill="hold"/>
                                        <p:tgtEl>
                                          <p:spTgt spid="86019">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nodeType="clickEffect">
                                  <p:stCondLst>
                                    <p:cond delay="0"/>
                                  </p:stCondLst>
                                  <p:iterate type="lt">
                                    <p:tmPct val="4000"/>
                                  </p:iterate>
                                  <p:childTnLst>
                                    <p:set>
                                      <p:cBhvr override="childStyle">
                                        <p:cTn id="12" dur="500" fill="hold"/>
                                        <p:tgtEl>
                                          <p:spTgt spid="86019">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t>	</a:t>
            </a:r>
            <a:r>
              <a:rPr lang="en-US" sz="3600" dirty="0" smtClean="0"/>
              <a:t>Let’s start by pulling out some of the more explicit things that the scriptures tell us about the cherubim and the importance attached to it.</a:t>
            </a:r>
            <a:endParaRPr lang="en-US" sz="3600"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4294967295"/>
          </p:nvPr>
        </p:nvSpPr>
        <p:spPr>
          <a:xfrm>
            <a:off x="609600" y="533400"/>
            <a:ext cx="8077200" cy="5867400"/>
          </a:xfrm>
        </p:spPr>
        <p:txBody>
          <a:bodyPr>
            <a:normAutofit fontScale="92500" lnSpcReduction="10000"/>
          </a:bodyPr>
          <a:lstStyle/>
          <a:p>
            <a:pPr>
              <a:buFont typeface="Wingdings" pitchFamily="2" charset="2"/>
              <a:buNone/>
            </a:pPr>
            <a:r>
              <a:rPr lang="en-US" b="1" dirty="0"/>
              <a:t>Exodus 25:18-20</a:t>
            </a:r>
            <a:br>
              <a:rPr lang="en-US" b="1" dirty="0"/>
            </a:br>
            <a:r>
              <a:rPr lang="en-US" dirty="0"/>
              <a:t>18And thou shalt make two </a:t>
            </a:r>
            <a:r>
              <a:rPr lang="en-US" dirty="0" err="1"/>
              <a:t>cherubims</a:t>
            </a:r>
            <a:r>
              <a:rPr lang="en-US" dirty="0"/>
              <a:t> </a:t>
            </a:r>
            <a:r>
              <a:rPr lang="en-US" i="1" dirty="0"/>
              <a:t>of</a:t>
            </a:r>
            <a:r>
              <a:rPr lang="en-US" dirty="0"/>
              <a:t> gold, </a:t>
            </a:r>
            <a:r>
              <a:rPr lang="en-US" i="1" dirty="0"/>
              <a:t>of</a:t>
            </a:r>
            <a:r>
              <a:rPr lang="en-US" dirty="0"/>
              <a:t> beaten work shalt thou make them, in the two ends of the mercy seat. 19And make one cherub on the one end, and the other cherub on the other end: </a:t>
            </a:r>
            <a:r>
              <a:rPr lang="en-US" i="1" dirty="0"/>
              <a:t>even</a:t>
            </a:r>
            <a:r>
              <a:rPr lang="en-US" dirty="0"/>
              <a:t> of the mercy seat shall ye make the </a:t>
            </a:r>
            <a:r>
              <a:rPr lang="en-US" dirty="0" err="1"/>
              <a:t>cherubims</a:t>
            </a:r>
            <a:r>
              <a:rPr lang="en-US" dirty="0"/>
              <a:t> on the two ends thereof. 20And the </a:t>
            </a:r>
            <a:r>
              <a:rPr lang="en-US" dirty="0" err="1"/>
              <a:t>cherubims</a:t>
            </a:r>
            <a:r>
              <a:rPr lang="en-US" dirty="0"/>
              <a:t> shall stretch forth </a:t>
            </a:r>
            <a:r>
              <a:rPr lang="en-US" i="1" dirty="0"/>
              <a:t>their</a:t>
            </a:r>
            <a:r>
              <a:rPr lang="en-US" dirty="0"/>
              <a:t> wings on high, covering the mercy seat with their wings, and their faces </a:t>
            </a:r>
            <a:r>
              <a:rPr lang="en-US" i="1" dirty="0"/>
              <a:t>shall look</a:t>
            </a:r>
            <a:r>
              <a:rPr lang="en-US" dirty="0"/>
              <a:t> one to another; toward the mercy seat shall the faces of the </a:t>
            </a:r>
            <a:r>
              <a:rPr lang="en-US" dirty="0" err="1"/>
              <a:t>cherubims</a:t>
            </a:r>
            <a:r>
              <a:rPr lang="en-US" dirty="0"/>
              <a:t> be.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abernacle%20Ark%20of%20the%20Covenant,%20kg%20n102100_t.jpg"/>
          <p:cNvPicPr>
            <a:picLocks noGrp="1" noChangeAspect="1"/>
          </p:cNvPicPr>
          <p:nvPr>
            <p:ph idx="1"/>
          </p:nvPr>
        </p:nvPicPr>
        <p:blipFill>
          <a:blip r:embed="rId2"/>
          <a:stretch>
            <a:fillRect/>
          </a:stretch>
        </p:blipFill>
        <p:spPr>
          <a:xfrm>
            <a:off x="-152400" y="-861219"/>
            <a:ext cx="9296400" cy="88392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4294967295"/>
          </p:nvPr>
        </p:nvSpPr>
        <p:spPr>
          <a:xfrm>
            <a:off x="762000" y="609600"/>
            <a:ext cx="7772400" cy="5867400"/>
          </a:xfrm>
        </p:spPr>
        <p:txBody>
          <a:bodyPr/>
          <a:lstStyle/>
          <a:p>
            <a:pPr>
              <a:buFont typeface="Wingdings" pitchFamily="2" charset="2"/>
              <a:buNone/>
            </a:pPr>
            <a:r>
              <a:rPr lang="en-US" b="1" dirty="0"/>
              <a:t>Exodus 25:21-22</a:t>
            </a:r>
            <a:br>
              <a:rPr lang="en-US" b="1" dirty="0"/>
            </a:br>
            <a:r>
              <a:rPr lang="en-US" dirty="0"/>
              <a:t>21And thou shalt put the mercy seat above upon the ark; and in the ark thou shalt put the testimony that I shall give thee. 22 </a:t>
            </a:r>
            <a:r>
              <a:rPr lang="en-US" u="sng" dirty="0"/>
              <a:t>And there I will meet with thee, and I will commune with thee from above the mercy seat, from between the two </a:t>
            </a:r>
            <a:r>
              <a:rPr lang="en-US" u="sng" dirty="0" err="1"/>
              <a:t>cherubims</a:t>
            </a:r>
            <a:r>
              <a:rPr lang="en-US" dirty="0"/>
              <a:t> which </a:t>
            </a:r>
            <a:r>
              <a:rPr lang="en-US" i="1" dirty="0"/>
              <a:t>are</a:t>
            </a:r>
            <a:r>
              <a:rPr lang="en-US" dirty="0"/>
              <a:t> upon the ark of the testimony, of all </a:t>
            </a:r>
            <a:r>
              <a:rPr lang="en-US" i="1" dirty="0"/>
              <a:t>things</a:t>
            </a:r>
            <a:r>
              <a:rPr lang="en-US" dirty="0"/>
              <a:t> which I will give thee in commandment unto the children of Israel.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304800"/>
            <a:ext cx="8686800" cy="1431925"/>
          </a:xfrm>
        </p:spPr>
        <p:txBody>
          <a:bodyPr>
            <a:normAutofit/>
          </a:bodyPr>
          <a:lstStyle/>
          <a:p>
            <a:r>
              <a:rPr lang="en-US" dirty="0"/>
              <a:t>Cherubim representations were </a:t>
            </a:r>
            <a:r>
              <a:rPr lang="en-US" dirty="0" smtClean="0"/>
              <a:t>on</a:t>
            </a:r>
            <a:r>
              <a:rPr lang="en-US" dirty="0"/>
              <a:t>:</a:t>
            </a:r>
          </a:p>
        </p:txBody>
      </p:sp>
      <p:sp>
        <p:nvSpPr>
          <p:cNvPr id="93187" name="Rectangle 3"/>
          <p:cNvSpPr>
            <a:spLocks noGrp="1" noChangeArrowheads="1"/>
          </p:cNvSpPr>
          <p:nvPr>
            <p:ph idx="1"/>
          </p:nvPr>
        </p:nvSpPr>
        <p:spPr/>
        <p:txBody>
          <a:bodyPr/>
          <a:lstStyle/>
          <a:p>
            <a:r>
              <a:rPr lang="en-US" dirty="0"/>
              <a:t>The curtains of the tabernacle – </a:t>
            </a:r>
            <a:endParaRPr lang="en-US" b="1" dirty="0"/>
          </a:p>
          <a:p>
            <a:pPr>
              <a:buFont typeface="Wingdings" pitchFamily="2" charset="2"/>
              <a:buNone/>
            </a:pPr>
            <a:r>
              <a:rPr lang="en-US" b="1" dirty="0"/>
              <a:t>Exodus 26:1</a:t>
            </a:r>
            <a:br>
              <a:rPr lang="en-US" b="1" dirty="0"/>
            </a:br>
            <a:r>
              <a:rPr lang="en-US" dirty="0"/>
              <a:t>1Moreover thou shalt make the tabernacle </a:t>
            </a:r>
            <a:r>
              <a:rPr lang="en-US" i="1" dirty="0"/>
              <a:t>with</a:t>
            </a:r>
            <a:r>
              <a:rPr lang="en-US" dirty="0"/>
              <a:t> ten curtains </a:t>
            </a:r>
            <a:r>
              <a:rPr lang="en-US" i="1" dirty="0"/>
              <a:t>of</a:t>
            </a:r>
            <a:r>
              <a:rPr lang="en-US" dirty="0"/>
              <a:t> fine twined linen, and blue, and purple, and scarlet: </a:t>
            </a:r>
            <a:r>
              <a:rPr lang="en-US" b="1" i="1" u="sng" dirty="0"/>
              <a:t>with</a:t>
            </a:r>
            <a:r>
              <a:rPr lang="en-US" b="1" u="sng" dirty="0"/>
              <a:t> </a:t>
            </a:r>
            <a:r>
              <a:rPr lang="en-US" b="1" u="sng" dirty="0" err="1"/>
              <a:t>cherubims</a:t>
            </a:r>
            <a:r>
              <a:rPr lang="en-US" dirty="0"/>
              <a:t> of cunning work shalt thou make them.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abernacle%20tent%20fabric,%20tb%20n030301_t.jpg"/>
          <p:cNvPicPr>
            <a:picLocks noGrp="1" noChangeAspect="1"/>
          </p:cNvPicPr>
          <p:nvPr>
            <p:ph idx="1"/>
          </p:nvPr>
        </p:nvPicPr>
        <p:blipFill>
          <a:blip r:embed="rId2"/>
          <a:stretch>
            <a:fillRect/>
          </a:stretch>
        </p:blipFill>
        <p:spPr>
          <a:xfrm>
            <a:off x="0" y="-708819"/>
            <a:ext cx="9144000" cy="8610600"/>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dk1"/>
          </a:lnRef>
          <a:fillRef idx="3">
            <a:schemeClr val="dk1"/>
          </a:fillRef>
          <a:effectRef idx="2">
            <a:schemeClr val="dk1"/>
          </a:effectRef>
          <a:fontRef idx="minor">
            <a:schemeClr val="lt1"/>
          </a:fontRef>
        </p:style>
        <p:txBody>
          <a:bodyPr/>
          <a:lstStyle/>
          <a:p>
            <a:r>
              <a:rPr lang="en-US" dirty="0" smtClean="0"/>
              <a:t>“Lord of Hosts”</a:t>
            </a:r>
            <a:endParaRPr lang="en-US" dirty="0"/>
          </a:p>
        </p:txBody>
      </p:sp>
      <p:sp>
        <p:nvSpPr>
          <p:cNvPr id="3" name="Content Placeholder 2"/>
          <p:cNvSpPr>
            <a:spLocks noGrp="1"/>
          </p:cNvSpPr>
          <p:nvPr>
            <p:ph idx="1"/>
          </p:nvPr>
        </p:nvSpPr>
        <p:spPr>
          <a:xfrm>
            <a:off x="228600" y="1371600"/>
            <a:ext cx="8763000" cy="5334000"/>
          </a:xfrm>
        </p:spPr>
        <p:txBody>
          <a:bodyPr wrap="square">
            <a:normAutofit/>
          </a:bodyPr>
          <a:lstStyle/>
          <a:p>
            <a:pPr>
              <a:buNone/>
            </a:pPr>
            <a:r>
              <a:rPr lang="da-DK" dirty="0" smtClean="0"/>
              <a:t>	</a:t>
            </a:r>
            <a:r>
              <a:rPr lang="da-DK" sz="2800" dirty="0" smtClean="0"/>
              <a:t>10 times God refers the hears back to His name. He points out how:</a:t>
            </a:r>
          </a:p>
          <a:p>
            <a:pPr marL="514350" indent="-514350">
              <a:buFont typeface="+mj-lt"/>
              <a:buAutoNum type="arabicPeriod"/>
            </a:pPr>
            <a:r>
              <a:rPr lang="da-DK" sz="2800" dirty="0" smtClean="0"/>
              <a:t>His name was despised in Israel at the time.</a:t>
            </a:r>
          </a:p>
          <a:p>
            <a:pPr marL="514350" indent="-514350">
              <a:buFont typeface="+mj-lt"/>
              <a:buAutoNum type="arabicPeriod"/>
            </a:pPr>
            <a:r>
              <a:rPr lang="da-DK" sz="2800" dirty="0" smtClean="0"/>
              <a:t>His name shall be great among the Gentiles.</a:t>
            </a:r>
          </a:p>
          <a:p>
            <a:pPr marL="514350" indent="-514350">
              <a:buFont typeface="+mj-lt"/>
              <a:buAutoNum type="arabicPeriod"/>
            </a:pPr>
            <a:r>
              <a:rPr lang="da-DK" sz="2800" dirty="0" smtClean="0"/>
              <a:t>His name is dreadful among the heathen.</a:t>
            </a:r>
          </a:p>
          <a:p>
            <a:pPr marL="514350" indent="-514350">
              <a:buFont typeface="+mj-lt"/>
              <a:buAutoNum type="arabicPeriod"/>
            </a:pPr>
            <a:r>
              <a:rPr lang="da-DK" sz="2800" dirty="0" smtClean="0"/>
              <a:t>His name calls for repentance &amp; due glory.</a:t>
            </a:r>
          </a:p>
          <a:p>
            <a:pPr marL="514350" indent="-514350">
              <a:buFont typeface="+mj-lt"/>
              <a:buAutoNum type="arabicPeriod"/>
            </a:pPr>
            <a:r>
              <a:rPr lang="da-DK" sz="2800" dirty="0" smtClean="0"/>
              <a:t>His name was revered by Levi. </a:t>
            </a:r>
          </a:p>
          <a:p>
            <a:pPr marL="514350" indent="-514350">
              <a:buFont typeface="+mj-lt"/>
              <a:buAutoNum type="arabicPeriod"/>
            </a:pPr>
            <a:r>
              <a:rPr lang="da-DK" sz="2800" dirty="0" smtClean="0"/>
              <a:t>His name will be thought on and revered by the faithful resulting in ”a book of remembrance”.  </a:t>
            </a:r>
          </a:p>
          <a:p>
            <a:pPr marL="514350" indent="-514350">
              <a:buFont typeface="+mj-lt"/>
              <a:buAutoNum type="arabicPeriod"/>
            </a:pPr>
            <a:r>
              <a:rPr lang="da-DK" sz="2800" dirty="0" smtClean="0"/>
              <a:t>His name being revered will result eternal healing!</a:t>
            </a:r>
          </a:p>
        </p:txBody>
      </p:sp>
      <p:sp>
        <p:nvSpPr>
          <p:cNvPr id="4" name="Slide Number Placeholder 3"/>
          <p:cNvSpPr>
            <a:spLocks noGrp="1"/>
          </p:cNvSpPr>
          <p:nvPr>
            <p:ph type="sldNum" sz="quarter" idx="12"/>
          </p:nvPr>
        </p:nvSpPr>
        <p:spPr/>
        <p:txBody>
          <a:bodyPr/>
          <a:lstStyle/>
          <a:p>
            <a:fld id="{1EBCACB4-7BB8-4A74-83A5-C12FBFC35A77}" type="slidenum">
              <a:rPr lang="en-US" smtClean="0"/>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274638"/>
            <a:ext cx="8686800" cy="1143000"/>
          </a:xfrm>
        </p:spPr>
        <p:txBody>
          <a:bodyPr>
            <a:normAutofit/>
          </a:bodyPr>
          <a:lstStyle/>
          <a:p>
            <a:r>
              <a:rPr lang="en-US" dirty="0" smtClean="0"/>
              <a:t>Cherubim representations were on:</a:t>
            </a:r>
            <a:endParaRPr lang="en-US" dirty="0"/>
          </a:p>
        </p:txBody>
      </p:sp>
      <p:sp>
        <p:nvSpPr>
          <p:cNvPr id="98307" name="Rectangle 3"/>
          <p:cNvSpPr>
            <a:spLocks noGrp="1" noChangeArrowheads="1"/>
          </p:cNvSpPr>
          <p:nvPr>
            <p:ph idx="1"/>
          </p:nvPr>
        </p:nvSpPr>
        <p:spPr/>
        <p:txBody>
          <a:bodyPr/>
          <a:lstStyle/>
          <a:p>
            <a:r>
              <a:rPr lang="en-US" sz="2800"/>
              <a:t>The doors of the temple – </a:t>
            </a:r>
            <a:endParaRPr lang="en-US" sz="2800" b="1"/>
          </a:p>
          <a:p>
            <a:pPr>
              <a:buFont typeface="Wingdings" pitchFamily="2" charset="2"/>
              <a:buNone/>
            </a:pPr>
            <a:r>
              <a:rPr lang="en-US" sz="2800" b="1"/>
              <a:t>1 Kings 6:32-33</a:t>
            </a:r>
            <a:br>
              <a:rPr lang="en-US" sz="2800" b="1"/>
            </a:br>
            <a:r>
              <a:rPr lang="en-US" sz="2800"/>
              <a:t>32The two doors also </a:t>
            </a:r>
            <a:r>
              <a:rPr lang="en-US" sz="2800" i="1"/>
              <a:t>were of</a:t>
            </a:r>
            <a:r>
              <a:rPr lang="en-US" sz="2800"/>
              <a:t> olive tree; and he carved upon them carvings of </a:t>
            </a:r>
            <a:r>
              <a:rPr lang="en-US" sz="2800" b="1" u="sng"/>
              <a:t>cherubims</a:t>
            </a:r>
            <a:r>
              <a:rPr lang="en-US" sz="2800"/>
              <a:t> and palm trees and open flowers, and overlaid </a:t>
            </a:r>
            <a:r>
              <a:rPr lang="en-US" sz="2800" i="1"/>
              <a:t>them</a:t>
            </a:r>
            <a:r>
              <a:rPr lang="en-US" sz="2800"/>
              <a:t> with gold, and spread gold upon the </a:t>
            </a:r>
            <a:r>
              <a:rPr lang="en-US" sz="2800" b="1" u="sng"/>
              <a:t>cherubims</a:t>
            </a:r>
            <a:r>
              <a:rPr lang="en-US" sz="2800"/>
              <a:t>, and upon the palm trees. 33So also made he for the door of the temple posts </a:t>
            </a:r>
            <a:r>
              <a:rPr lang="en-US" sz="2800" i="1"/>
              <a:t>of</a:t>
            </a:r>
            <a:r>
              <a:rPr lang="en-US" sz="2800"/>
              <a:t> olive tree, a fourth part </a:t>
            </a:r>
            <a:r>
              <a:rPr lang="en-US" sz="2800" i="1"/>
              <a:t>of the wall</a:t>
            </a:r>
            <a:r>
              <a:rPr lang="en-US" sz="2800"/>
              <a:t>.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8600" y="381000"/>
            <a:ext cx="8686800" cy="1143000"/>
          </a:xfrm>
        </p:spPr>
        <p:txBody>
          <a:bodyPr>
            <a:normAutofit/>
          </a:bodyPr>
          <a:lstStyle/>
          <a:p>
            <a:r>
              <a:rPr lang="en-US" dirty="0" smtClean="0"/>
              <a:t>Cherubim representations were on:</a:t>
            </a:r>
            <a:endParaRPr lang="en-US" dirty="0"/>
          </a:p>
        </p:txBody>
      </p:sp>
      <p:sp>
        <p:nvSpPr>
          <p:cNvPr id="114691" name="Rectangle 3"/>
          <p:cNvSpPr>
            <a:spLocks noGrp="1" noChangeArrowheads="1"/>
          </p:cNvSpPr>
          <p:nvPr>
            <p:ph idx="1"/>
          </p:nvPr>
        </p:nvSpPr>
        <p:spPr/>
        <p:txBody>
          <a:bodyPr/>
          <a:lstStyle/>
          <a:p>
            <a:pPr>
              <a:buFont typeface="Wingdings" pitchFamily="2" charset="2"/>
              <a:buNone/>
            </a:pPr>
            <a:r>
              <a:rPr lang="en-US"/>
              <a:t>1 Kings 6:34-35</a:t>
            </a:r>
          </a:p>
          <a:p>
            <a:pPr>
              <a:buFont typeface="Wingdings" pitchFamily="2" charset="2"/>
              <a:buNone/>
            </a:pPr>
            <a:r>
              <a:rPr lang="en-US"/>
              <a:t>	 34And the two doors </a:t>
            </a:r>
            <a:r>
              <a:rPr lang="en-US" i="1"/>
              <a:t>were of</a:t>
            </a:r>
            <a:r>
              <a:rPr lang="en-US"/>
              <a:t> fir tree: the two leaves of the one door </a:t>
            </a:r>
            <a:r>
              <a:rPr lang="en-US" i="1"/>
              <a:t>were</a:t>
            </a:r>
            <a:r>
              <a:rPr lang="en-US"/>
              <a:t> folding, and the two leaves of the other door </a:t>
            </a:r>
            <a:r>
              <a:rPr lang="en-US" i="1"/>
              <a:t>were</a:t>
            </a:r>
            <a:r>
              <a:rPr lang="en-US"/>
              <a:t> folding. 35And he carved </a:t>
            </a:r>
            <a:r>
              <a:rPr lang="en-US" i="1"/>
              <a:t>thereon</a:t>
            </a:r>
            <a:r>
              <a:rPr lang="en-US"/>
              <a:t> </a:t>
            </a:r>
            <a:r>
              <a:rPr lang="en-US" b="1" u="sng"/>
              <a:t>cherubims</a:t>
            </a:r>
            <a:r>
              <a:rPr lang="en-US"/>
              <a:t> and palm trees and open flowers: and covered </a:t>
            </a:r>
            <a:r>
              <a:rPr lang="en-US" i="1"/>
              <a:t>them</a:t>
            </a:r>
            <a:r>
              <a:rPr lang="en-US"/>
              <a:t> with gold fitted upon the carved work.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274638"/>
            <a:ext cx="8686800" cy="1143000"/>
          </a:xfrm>
        </p:spPr>
        <p:txBody>
          <a:bodyPr>
            <a:normAutofit/>
          </a:bodyPr>
          <a:lstStyle/>
          <a:p>
            <a:r>
              <a:rPr lang="en-US" dirty="0" smtClean="0"/>
              <a:t>Cherubim representations were on:</a:t>
            </a:r>
            <a:endParaRPr lang="en-US" dirty="0"/>
          </a:p>
        </p:txBody>
      </p:sp>
      <p:sp>
        <p:nvSpPr>
          <p:cNvPr id="115715" name="Rectangle 3"/>
          <p:cNvSpPr>
            <a:spLocks noGrp="1" noChangeArrowheads="1"/>
          </p:cNvSpPr>
          <p:nvPr>
            <p:ph idx="1"/>
          </p:nvPr>
        </p:nvSpPr>
        <p:spPr/>
        <p:txBody>
          <a:bodyPr/>
          <a:lstStyle/>
          <a:p>
            <a:r>
              <a:rPr lang="en-US"/>
              <a:t>The walls of the temple</a:t>
            </a:r>
            <a:r>
              <a:rPr lang="en-US" b="1"/>
              <a:t> – </a:t>
            </a:r>
          </a:p>
          <a:p>
            <a:pPr>
              <a:buFont typeface="Wingdings" pitchFamily="2" charset="2"/>
              <a:buNone/>
            </a:pPr>
            <a:r>
              <a:rPr lang="en-US" b="1"/>
              <a:t>2 Chronicles 3:7</a:t>
            </a:r>
            <a:br>
              <a:rPr lang="en-US" b="1"/>
            </a:br>
            <a:r>
              <a:rPr lang="en-US"/>
              <a:t>7He overlaid also the house, the beams, the posts, and the walls thereof, and the doors thereof, with gold; and graved </a:t>
            </a:r>
            <a:r>
              <a:rPr lang="en-US" b="1" u="sng"/>
              <a:t>cherubims</a:t>
            </a:r>
            <a:r>
              <a:rPr lang="en-US"/>
              <a:t> on the walls.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274638"/>
            <a:ext cx="8686800" cy="1143000"/>
          </a:xfrm>
        </p:spPr>
        <p:txBody>
          <a:bodyPr>
            <a:normAutofit/>
          </a:bodyPr>
          <a:lstStyle/>
          <a:p>
            <a:r>
              <a:rPr lang="en-US" dirty="0" smtClean="0"/>
              <a:t>Cherubim representations were on:</a:t>
            </a:r>
            <a:endParaRPr lang="en-US" dirty="0"/>
          </a:p>
        </p:txBody>
      </p:sp>
      <p:sp>
        <p:nvSpPr>
          <p:cNvPr id="116739" name="Rectangle 3"/>
          <p:cNvSpPr>
            <a:spLocks noGrp="1" noChangeArrowheads="1"/>
          </p:cNvSpPr>
          <p:nvPr>
            <p:ph idx="1"/>
          </p:nvPr>
        </p:nvSpPr>
        <p:spPr/>
        <p:txBody>
          <a:bodyPr/>
          <a:lstStyle/>
          <a:p>
            <a:r>
              <a:rPr lang="en-US"/>
              <a:t>The brazen Laver – </a:t>
            </a:r>
            <a:endParaRPr lang="en-US" b="1"/>
          </a:p>
          <a:p>
            <a:pPr>
              <a:buFont typeface="Wingdings" pitchFamily="2" charset="2"/>
              <a:buNone/>
            </a:pPr>
            <a:r>
              <a:rPr lang="en-US" b="1"/>
              <a:t>1 Kings 7:29</a:t>
            </a:r>
            <a:br>
              <a:rPr lang="en-US" b="1"/>
            </a:br>
            <a:r>
              <a:rPr lang="en-US"/>
              <a:t>29And on the borders that </a:t>
            </a:r>
            <a:r>
              <a:rPr lang="en-US" i="1"/>
              <a:t>were</a:t>
            </a:r>
            <a:r>
              <a:rPr lang="en-US"/>
              <a:t> between the ledges </a:t>
            </a:r>
            <a:r>
              <a:rPr lang="en-US" i="1"/>
              <a:t>were</a:t>
            </a:r>
            <a:r>
              <a:rPr lang="en-US"/>
              <a:t> lions, oxen, and </a:t>
            </a:r>
            <a:r>
              <a:rPr lang="en-US" b="1" u="sng"/>
              <a:t>cherubims</a:t>
            </a:r>
            <a:r>
              <a:rPr lang="en-US"/>
              <a:t>: and upon the ledges </a:t>
            </a:r>
            <a:r>
              <a:rPr lang="en-US" i="1"/>
              <a:t>there was</a:t>
            </a:r>
            <a:r>
              <a:rPr lang="en-US"/>
              <a:t> a base above: and beneath the lions and oxen </a:t>
            </a:r>
            <a:r>
              <a:rPr lang="en-US" i="1"/>
              <a:t>were</a:t>
            </a:r>
            <a:r>
              <a:rPr lang="en-US"/>
              <a:t> certain additions made of thin work.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274638"/>
            <a:ext cx="8686800" cy="1143000"/>
          </a:xfrm>
        </p:spPr>
        <p:txBody>
          <a:bodyPr>
            <a:normAutofit/>
          </a:bodyPr>
          <a:lstStyle/>
          <a:p>
            <a:r>
              <a:rPr lang="en-US" dirty="0" smtClean="0"/>
              <a:t>Cherubim representations were on:</a:t>
            </a:r>
            <a:endParaRPr lang="en-US" dirty="0"/>
          </a:p>
        </p:txBody>
      </p:sp>
      <p:sp>
        <p:nvSpPr>
          <p:cNvPr id="94211" name="Rectangle 3"/>
          <p:cNvSpPr>
            <a:spLocks noGrp="1" noChangeArrowheads="1"/>
          </p:cNvSpPr>
          <p:nvPr>
            <p:ph idx="1"/>
          </p:nvPr>
        </p:nvSpPr>
        <p:spPr/>
        <p:txBody>
          <a:bodyPr/>
          <a:lstStyle/>
          <a:p>
            <a:r>
              <a:rPr lang="en-US" dirty="0"/>
              <a:t>The </a:t>
            </a:r>
            <a:r>
              <a:rPr lang="en-US" dirty="0" smtClean="0"/>
              <a:t>Veil </a:t>
            </a:r>
            <a:r>
              <a:rPr lang="en-US" dirty="0"/>
              <a:t>of the tabernacle</a:t>
            </a:r>
            <a:r>
              <a:rPr lang="en-US" b="1" dirty="0"/>
              <a:t> – </a:t>
            </a:r>
          </a:p>
          <a:p>
            <a:pPr>
              <a:buFont typeface="Wingdings" pitchFamily="2" charset="2"/>
              <a:buNone/>
            </a:pPr>
            <a:r>
              <a:rPr lang="en-US" b="1" dirty="0"/>
              <a:t>Exodus 26:31</a:t>
            </a:r>
            <a:br>
              <a:rPr lang="en-US" b="1" dirty="0"/>
            </a:br>
            <a:r>
              <a:rPr lang="en-US" dirty="0"/>
              <a:t>31And thou shalt make a veil </a:t>
            </a:r>
            <a:r>
              <a:rPr lang="en-US" i="1" dirty="0"/>
              <a:t>of</a:t>
            </a:r>
            <a:r>
              <a:rPr lang="en-US" dirty="0"/>
              <a:t> blue, and purple, and scarlet, and fine twined linen of cunning work: </a:t>
            </a:r>
            <a:r>
              <a:rPr lang="en-US" b="1" u="sng" dirty="0"/>
              <a:t>with </a:t>
            </a:r>
            <a:r>
              <a:rPr lang="en-US" b="1" u="sng" dirty="0" err="1"/>
              <a:t>cherubims</a:t>
            </a:r>
            <a:r>
              <a:rPr lang="en-US" dirty="0"/>
              <a:t> shall it be made: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34</a:t>
            </a:fld>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smtClean="0"/>
              <a:t>What else do we know about the veil?</a:t>
            </a:r>
            <a:endParaRPr lang="en-US" dirty="0"/>
          </a:p>
        </p:txBody>
      </p:sp>
      <p:sp>
        <p:nvSpPr>
          <p:cNvPr id="3" name="Content Placeholder 2"/>
          <p:cNvSpPr>
            <a:spLocks noGrp="1"/>
          </p:cNvSpPr>
          <p:nvPr>
            <p:ph idx="1"/>
          </p:nvPr>
        </p:nvSpPr>
        <p:spPr/>
        <p:txBody>
          <a:bodyPr/>
          <a:lstStyle/>
          <a:p>
            <a:r>
              <a:rPr lang="en-US" dirty="0" smtClean="0"/>
              <a:t>	By a new and living way, which he hath consecrated for us, through the veil, that is to say, his flesh; </a:t>
            </a:r>
          </a:p>
          <a:p>
            <a:r>
              <a:rPr lang="en-US" dirty="0" smtClean="0"/>
              <a:t>	</a:t>
            </a:r>
            <a:r>
              <a:rPr lang="en-US" b="1" dirty="0" smtClean="0"/>
              <a:t>Heb 10:20</a:t>
            </a:r>
          </a:p>
          <a:p>
            <a:r>
              <a:rPr lang="en-US" dirty="0" smtClean="0"/>
              <a:t>	</a:t>
            </a:r>
          </a:p>
          <a:p>
            <a:r>
              <a:rPr lang="en-US" dirty="0" smtClean="0"/>
              <a:t>	And the sun was darkened, and the veil of the temple was rent in the midst. </a:t>
            </a:r>
          </a:p>
          <a:p>
            <a:r>
              <a:rPr lang="en-US" dirty="0" smtClean="0"/>
              <a:t>	</a:t>
            </a:r>
            <a:r>
              <a:rPr lang="en-US" b="1" dirty="0" smtClean="0"/>
              <a:t>Luke 23:45</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35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10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t>How did Hezekiah address God when he was terribly afraid of the potential destruction of Sennacherib’s army?</a:t>
            </a:r>
            <a:endParaRPr lang="en-US" dirty="0"/>
          </a:p>
        </p:txBody>
      </p:sp>
      <p:sp>
        <p:nvSpPr>
          <p:cNvPr id="3" name="Content Placeholder 2"/>
          <p:cNvSpPr>
            <a:spLocks noGrp="1"/>
          </p:cNvSpPr>
          <p:nvPr>
            <p:ph idx="1"/>
          </p:nvPr>
        </p:nvSpPr>
        <p:spPr>
          <a:xfrm>
            <a:off x="457200" y="2438400"/>
            <a:ext cx="8229600" cy="3687763"/>
          </a:xfrm>
        </p:spPr>
        <p:txBody>
          <a:bodyPr/>
          <a:lstStyle/>
          <a:p>
            <a:r>
              <a:rPr lang="en-US" dirty="0" smtClean="0"/>
              <a:t>	And Hezekiah prayed before the LORD, and said, O LORD God of Israel, which </a:t>
            </a:r>
            <a:r>
              <a:rPr lang="en-US" dirty="0" err="1" smtClean="0"/>
              <a:t>dwellest</a:t>
            </a:r>
            <a:r>
              <a:rPr lang="en-US" dirty="0" smtClean="0"/>
              <a:t> between the </a:t>
            </a:r>
            <a:r>
              <a:rPr lang="en-US" dirty="0" err="1" smtClean="0"/>
              <a:t>cherubims</a:t>
            </a:r>
            <a:r>
              <a:rPr lang="en-US" dirty="0" smtClean="0"/>
              <a:t>, thou art the God, even thou alone, of all the kingdoms of the earth; thou hast made heaven and earth. </a:t>
            </a:r>
          </a:p>
          <a:p>
            <a:r>
              <a:rPr lang="en-US" dirty="0" smtClean="0"/>
              <a:t>	</a:t>
            </a:r>
            <a:r>
              <a:rPr lang="en-US" b="1" dirty="0" smtClean="0"/>
              <a:t>2Ki 19:15</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36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t>Is that all we know about Cherubim?</a:t>
            </a:r>
            <a:endParaRPr lang="en-US" dirty="0"/>
          </a:p>
        </p:txBody>
      </p:sp>
      <p:sp>
        <p:nvSpPr>
          <p:cNvPr id="3" name="Content Placeholder 2"/>
          <p:cNvSpPr>
            <a:spLocks noGrp="1"/>
          </p:cNvSpPr>
          <p:nvPr>
            <p:ph idx="1"/>
          </p:nvPr>
        </p:nvSpPr>
        <p:spPr/>
        <p:txBody>
          <a:bodyPr/>
          <a:lstStyle/>
          <a:p>
            <a:r>
              <a:rPr lang="en-US" dirty="0" smtClean="0"/>
              <a:t>	Do we see the evidence of the Cherubim in other places in the scripture?</a:t>
            </a:r>
          </a:p>
          <a:p>
            <a:endParaRPr lang="en-US" dirty="0" smtClean="0"/>
          </a:p>
          <a:p>
            <a:r>
              <a:rPr lang="en-US" dirty="0" smtClean="0"/>
              <a:t>	If we do, what does it matter?</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37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n-US" sz="3200" dirty="0"/>
              <a:t>We see the evidence of the Cherubim throughout the major points in redemptive history.</a:t>
            </a:r>
          </a:p>
        </p:txBody>
      </p:sp>
      <p:sp>
        <p:nvSpPr>
          <p:cNvPr id="101379" name="Rectangle 3"/>
          <p:cNvSpPr>
            <a:spLocks noGrp="1" noChangeArrowheads="1"/>
          </p:cNvSpPr>
          <p:nvPr>
            <p:ph idx="1"/>
          </p:nvPr>
        </p:nvSpPr>
        <p:spPr/>
        <p:txBody>
          <a:bodyPr>
            <a:normAutofit fontScale="92500" lnSpcReduction="10000"/>
          </a:bodyPr>
          <a:lstStyle/>
          <a:p>
            <a:r>
              <a:rPr lang="en-US" dirty="0"/>
              <a:t>We find the Cherubim in the garden of </a:t>
            </a:r>
            <a:r>
              <a:rPr lang="en-US" dirty="0" smtClean="0"/>
              <a:t>Eden </a:t>
            </a:r>
            <a:r>
              <a:rPr lang="en-US" dirty="0"/>
              <a:t>– </a:t>
            </a:r>
            <a:endParaRPr lang="en-US" b="1" dirty="0"/>
          </a:p>
          <a:p>
            <a:pPr>
              <a:buFont typeface="Wingdings" pitchFamily="2" charset="2"/>
              <a:buNone/>
            </a:pPr>
            <a:r>
              <a:rPr lang="en-US" b="1" dirty="0"/>
              <a:t>Genesis 3:24</a:t>
            </a:r>
            <a:br>
              <a:rPr lang="en-US" b="1" dirty="0"/>
            </a:br>
            <a:r>
              <a:rPr lang="en-US" dirty="0"/>
              <a:t>24So he drove out the man; and he placed at the east of the garden of Eden </a:t>
            </a:r>
            <a:r>
              <a:rPr lang="en-US" dirty="0" err="1"/>
              <a:t>Cherubims</a:t>
            </a:r>
            <a:r>
              <a:rPr lang="en-US" dirty="0"/>
              <a:t>, and a flaming sword which turned every way, to keep the way of the tree of life</a:t>
            </a:r>
            <a:r>
              <a:rPr lang="en-US" dirty="0" smtClean="0"/>
              <a:t>.</a:t>
            </a:r>
          </a:p>
          <a:p>
            <a:pPr>
              <a:buFont typeface="Wingdings" pitchFamily="2" charset="2"/>
              <a:buNone/>
            </a:pPr>
            <a:endParaRPr lang="en-US" dirty="0" smtClean="0"/>
          </a:p>
          <a:p>
            <a:r>
              <a:rPr lang="en-US" dirty="0" smtClean="0"/>
              <a:t>	As we will see, the Cherubim are a symbol of the Divine presence, power to fulfill his will in the earth.</a:t>
            </a:r>
          </a:p>
          <a:p>
            <a:pPr>
              <a:buFont typeface="Wingdings" pitchFamily="2" charset="2"/>
              <a:buNone/>
            </a:pP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38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see the evidence of the Cherubim in the Covenant with Noah</a:t>
            </a:r>
            <a:endParaRPr lang="en-US" dirty="0"/>
          </a:p>
        </p:txBody>
      </p:sp>
      <p:sp>
        <p:nvSpPr>
          <p:cNvPr id="3" name="Content Placeholder 2"/>
          <p:cNvSpPr>
            <a:spLocks noGrp="1"/>
          </p:cNvSpPr>
          <p:nvPr>
            <p:ph idx="1"/>
          </p:nvPr>
        </p:nvSpPr>
        <p:spPr/>
        <p:txBody>
          <a:bodyPr>
            <a:normAutofit/>
          </a:bodyPr>
          <a:lstStyle/>
          <a:p>
            <a:r>
              <a:rPr lang="en-US" b="1" dirty="0" smtClean="0"/>
              <a:t>Gen 9:8-10</a:t>
            </a:r>
          </a:p>
          <a:p>
            <a:r>
              <a:rPr lang="en-US" dirty="0" smtClean="0"/>
              <a:t>	And God </a:t>
            </a:r>
            <a:r>
              <a:rPr lang="en-US" dirty="0" err="1" smtClean="0"/>
              <a:t>spake</a:t>
            </a:r>
            <a:r>
              <a:rPr lang="en-US" dirty="0" smtClean="0"/>
              <a:t> unto Noah, and to his sons with him, saying, And I, behold, I establish my covenant with you, and with your seed after you; And with every living creature that is with you, of the fowl, of the cattle, and of every beast of the earth with you; from all that go out of the ark, to every beast of the earth.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“Lord of Hosts”</a:t>
            </a:r>
            <a:endParaRPr lang="en-US" dirty="0"/>
          </a:p>
        </p:txBody>
      </p:sp>
      <p:sp>
        <p:nvSpPr>
          <p:cNvPr id="3" name="Content Placeholder 2"/>
          <p:cNvSpPr>
            <a:spLocks noGrp="1"/>
          </p:cNvSpPr>
          <p:nvPr>
            <p:ph idx="1"/>
          </p:nvPr>
        </p:nvSpPr>
        <p:spPr>
          <a:xfrm>
            <a:off x="457200" y="1600200"/>
            <a:ext cx="8229600" cy="5139869"/>
          </a:xfrm>
        </p:spPr>
        <p:txBody>
          <a:bodyPr wrap="square">
            <a:spAutoFit/>
          </a:bodyPr>
          <a:lstStyle/>
          <a:p>
            <a:r>
              <a:rPr lang="da-DK" dirty="0" smtClean="0"/>
              <a:t>Why is this important?</a:t>
            </a:r>
          </a:p>
          <a:p>
            <a:r>
              <a:rPr lang="da-DK" dirty="0" smtClean="0"/>
              <a:t>Because God placed this emphasis on His name in the book of Malachi!</a:t>
            </a:r>
          </a:p>
          <a:p>
            <a:pPr lvl="1"/>
            <a:r>
              <a:rPr lang="da-DK" dirty="0" smtClean="0"/>
              <a:t>Mal 1:6 (2x); 1:11 (3x); 1:14; 2:2; 2:5; 3:16; 4:2.</a:t>
            </a:r>
          </a:p>
          <a:p>
            <a:pPr>
              <a:buNone/>
            </a:pPr>
            <a:endParaRPr lang="da-DK" dirty="0" smtClean="0"/>
          </a:p>
          <a:p>
            <a:pPr>
              <a:buNone/>
            </a:pPr>
            <a:endParaRPr lang="da-DK" dirty="0" smtClean="0"/>
          </a:p>
          <a:p>
            <a:pPr>
              <a:buNone/>
            </a:pPr>
            <a:r>
              <a:rPr lang="da-DK"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see the evidence of the Cherubim in the Covenant with Noah</a:t>
            </a:r>
            <a:endParaRPr lang="en-US" dirty="0"/>
          </a:p>
        </p:txBody>
      </p:sp>
      <p:sp>
        <p:nvSpPr>
          <p:cNvPr id="3" name="Content Placeholder 2"/>
          <p:cNvSpPr>
            <a:spLocks noGrp="1"/>
          </p:cNvSpPr>
          <p:nvPr>
            <p:ph idx="1"/>
          </p:nvPr>
        </p:nvSpPr>
        <p:spPr/>
        <p:txBody>
          <a:bodyPr/>
          <a:lstStyle/>
          <a:p>
            <a:r>
              <a:rPr lang="en-US" dirty="0" smtClean="0"/>
              <a:t>	God mentions each aspect of creation that is specifically present in the Cherubim.</a:t>
            </a:r>
          </a:p>
          <a:p>
            <a:pPr marL="914400" lvl="1" indent="-514350">
              <a:buFont typeface="+mj-lt"/>
              <a:buAutoNum type="arabicPeriod"/>
            </a:pPr>
            <a:r>
              <a:rPr lang="en-US" dirty="0" smtClean="0"/>
              <a:t>With you (Noah) 	= Man</a:t>
            </a:r>
          </a:p>
          <a:p>
            <a:pPr marL="914400" lvl="1" indent="-514350">
              <a:buFont typeface="+mj-lt"/>
              <a:buAutoNum type="arabicPeriod"/>
            </a:pPr>
            <a:r>
              <a:rPr lang="en-US" dirty="0" smtClean="0"/>
              <a:t>The fowl 			= Eagle</a:t>
            </a:r>
          </a:p>
          <a:p>
            <a:pPr marL="914400" lvl="1" indent="-514350">
              <a:buFont typeface="+mj-lt"/>
              <a:buAutoNum type="arabicPeriod"/>
            </a:pPr>
            <a:r>
              <a:rPr lang="en-US" dirty="0" smtClean="0"/>
              <a:t>The cattle 			= Ox</a:t>
            </a:r>
          </a:p>
          <a:p>
            <a:pPr marL="914400" lvl="1" indent="-514350">
              <a:buFont typeface="+mj-lt"/>
              <a:buAutoNum type="arabicPeriod"/>
            </a:pPr>
            <a:r>
              <a:rPr lang="en-US" dirty="0" smtClean="0"/>
              <a:t>Beast of the earth 	= Lion</a:t>
            </a:r>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381000"/>
            <a:ext cx="8610600" cy="1524000"/>
          </a:xfrm>
        </p:spPr>
        <p:txBody>
          <a:bodyPr>
            <a:normAutofit/>
          </a:bodyPr>
          <a:lstStyle/>
          <a:p>
            <a:r>
              <a:rPr lang="en-US" sz="3600" dirty="0" smtClean="0"/>
              <a:t>We see the evidence of the Cherubim </a:t>
            </a:r>
            <a:br>
              <a:rPr lang="en-US" sz="3600" dirty="0" smtClean="0"/>
            </a:br>
            <a:r>
              <a:rPr lang="en-US" sz="3600" dirty="0" smtClean="0"/>
              <a:t>in the covenant with Abraham</a:t>
            </a:r>
            <a:endParaRPr lang="en-US" sz="3600" dirty="0"/>
          </a:p>
        </p:txBody>
      </p:sp>
      <p:sp>
        <p:nvSpPr>
          <p:cNvPr id="102403" name="Rectangle 3"/>
          <p:cNvSpPr>
            <a:spLocks noGrp="1" noChangeArrowheads="1"/>
          </p:cNvSpPr>
          <p:nvPr>
            <p:ph idx="1"/>
          </p:nvPr>
        </p:nvSpPr>
        <p:spPr>
          <a:xfrm>
            <a:off x="457200" y="2362200"/>
            <a:ext cx="8229600" cy="3763963"/>
          </a:xfrm>
        </p:spPr>
        <p:txBody>
          <a:bodyPr/>
          <a:lstStyle/>
          <a:p>
            <a:pPr>
              <a:buFont typeface="Wingdings" pitchFamily="2" charset="2"/>
              <a:buNone/>
            </a:pPr>
            <a:r>
              <a:rPr lang="en-US" b="1" dirty="0"/>
              <a:t>Genesis 15:17</a:t>
            </a:r>
            <a:br>
              <a:rPr lang="en-US" b="1" dirty="0"/>
            </a:br>
            <a:r>
              <a:rPr lang="en-US" dirty="0"/>
              <a:t>17And it came to pass, that, when the sun went down, and it was dark, behold a smoking furnace, and a burning lamp that passed between those pieces.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274638"/>
            <a:ext cx="8686800" cy="1401762"/>
          </a:xfrm>
        </p:spPr>
        <p:txBody>
          <a:bodyPr>
            <a:normAutofit/>
          </a:bodyPr>
          <a:lstStyle/>
          <a:p>
            <a:r>
              <a:rPr lang="en-US" sz="3600" dirty="0"/>
              <a:t>We see the evidence of the Cherubim </a:t>
            </a:r>
            <a:r>
              <a:rPr lang="en-US" sz="3600" dirty="0" smtClean="0"/>
              <a:t/>
            </a:r>
            <a:br>
              <a:rPr lang="en-US" sz="3600" dirty="0" smtClean="0"/>
            </a:br>
            <a:r>
              <a:rPr lang="en-US" sz="3600" dirty="0" smtClean="0"/>
              <a:t>in </a:t>
            </a:r>
            <a:r>
              <a:rPr lang="en-US" sz="3600" dirty="0"/>
              <a:t>the deliverance from Egypt</a:t>
            </a:r>
            <a:r>
              <a:rPr lang="en-US" dirty="0"/>
              <a:t> </a:t>
            </a:r>
          </a:p>
        </p:txBody>
      </p:sp>
      <p:sp>
        <p:nvSpPr>
          <p:cNvPr id="103427" name="Rectangle 3"/>
          <p:cNvSpPr>
            <a:spLocks noGrp="1" noChangeArrowheads="1"/>
          </p:cNvSpPr>
          <p:nvPr>
            <p:ph idx="1"/>
          </p:nvPr>
        </p:nvSpPr>
        <p:spPr/>
        <p:txBody>
          <a:bodyPr/>
          <a:lstStyle/>
          <a:p>
            <a:pPr>
              <a:buFont typeface="Wingdings" pitchFamily="2" charset="2"/>
              <a:buNone/>
            </a:pPr>
            <a:r>
              <a:rPr lang="en-US" sz="2800" b="1" dirty="0"/>
              <a:t>Exodus 14:19-20</a:t>
            </a:r>
            <a:br>
              <a:rPr lang="en-US" sz="2800" b="1" dirty="0"/>
            </a:br>
            <a:r>
              <a:rPr lang="en-US" sz="2800" dirty="0"/>
              <a:t>19And the angel of God, which went before the camp of Israel, removed and went behind them; and the pillar of the cloud went from before their face, and stood behind them: 20And it came between the camp of the Egyptians and the camp of Israel; and </a:t>
            </a:r>
            <a:r>
              <a:rPr lang="en-US" sz="2800" u="sng" dirty="0"/>
              <a:t>it was a cloud and darkness </a:t>
            </a:r>
            <a:r>
              <a:rPr lang="en-US" sz="2800" i="1" u="sng" dirty="0"/>
              <a:t>to them</a:t>
            </a:r>
            <a:r>
              <a:rPr lang="en-US" sz="2800" u="sng" dirty="0"/>
              <a:t>, but it gave light by night </a:t>
            </a:r>
            <a:r>
              <a:rPr lang="en-US" sz="2800" i="1" u="sng" dirty="0"/>
              <a:t>to these</a:t>
            </a:r>
            <a:r>
              <a:rPr lang="en-US" sz="2800" dirty="0"/>
              <a:t>: so that the one came not near the other all the night.</a:t>
            </a:r>
          </a:p>
        </p:txBody>
      </p:sp>
      <p:sp>
        <p:nvSpPr>
          <p:cNvPr id="4" name="Slide Number Placeholder 3"/>
          <p:cNvSpPr>
            <a:spLocks noGrp="1"/>
          </p:cNvSpPr>
          <p:nvPr>
            <p:ph type="sldNum" sz="quarter" idx="12"/>
          </p:nvPr>
        </p:nvSpPr>
        <p:spPr/>
        <p:txBody>
          <a:bodyPr/>
          <a:lstStyle/>
          <a:p>
            <a:fld id="{D749AB28-44CC-4EB0-8BA4-C4ECBA54925A}" type="slidenum">
              <a:rPr lang="en-US" smtClean="0"/>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274638"/>
            <a:ext cx="8610600" cy="1249362"/>
          </a:xfrm>
        </p:spPr>
        <p:txBody>
          <a:bodyPr>
            <a:normAutofit/>
          </a:bodyPr>
          <a:lstStyle/>
          <a:p>
            <a:r>
              <a:rPr lang="en-US" sz="3600" dirty="0"/>
              <a:t>We see the evidence of the Cherubim </a:t>
            </a:r>
            <a:r>
              <a:rPr lang="en-US" sz="3600" dirty="0" smtClean="0"/>
              <a:t/>
            </a:r>
            <a:br>
              <a:rPr lang="en-US" sz="3600" dirty="0" smtClean="0"/>
            </a:br>
            <a:r>
              <a:rPr lang="en-US" sz="3600" dirty="0" smtClean="0"/>
              <a:t>in </a:t>
            </a:r>
            <a:r>
              <a:rPr lang="en-US" sz="3600" dirty="0"/>
              <a:t>the deliverance from Egypt</a:t>
            </a:r>
          </a:p>
        </p:txBody>
      </p:sp>
      <p:sp>
        <p:nvSpPr>
          <p:cNvPr id="104451" name="Rectangle 3"/>
          <p:cNvSpPr>
            <a:spLocks noGrp="1" noChangeArrowheads="1"/>
          </p:cNvSpPr>
          <p:nvPr>
            <p:ph idx="1"/>
          </p:nvPr>
        </p:nvSpPr>
        <p:spPr/>
        <p:txBody>
          <a:bodyPr/>
          <a:lstStyle/>
          <a:p>
            <a:pPr>
              <a:buFont typeface="Wingdings" pitchFamily="2" charset="2"/>
              <a:buNone/>
            </a:pPr>
            <a:r>
              <a:rPr lang="en-US" b="1" dirty="0"/>
              <a:t>1 Corinthians 10:1-2</a:t>
            </a:r>
            <a:br>
              <a:rPr lang="en-US" b="1" dirty="0"/>
            </a:br>
            <a:r>
              <a:rPr lang="en-US" dirty="0"/>
              <a:t>1Moreover, brethren, I would not that ye should be ignorant, how that all our fathers were under the cloud, and all passed through the sea; 2And were all baptized unto Moses in the cloud and in the sea;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274638"/>
            <a:ext cx="8610600" cy="1143000"/>
          </a:xfrm>
        </p:spPr>
        <p:txBody>
          <a:bodyPr>
            <a:normAutofit fontScale="90000"/>
          </a:bodyPr>
          <a:lstStyle/>
          <a:p>
            <a:r>
              <a:rPr lang="en-US" dirty="0" smtClean="0"/>
              <a:t>We see the evidence of the Cherubim at </a:t>
            </a:r>
            <a:r>
              <a:rPr lang="en-US" dirty="0"/>
              <a:t>Sinai, the first covenant </a:t>
            </a:r>
          </a:p>
        </p:txBody>
      </p:sp>
      <p:sp>
        <p:nvSpPr>
          <p:cNvPr id="105475" name="Rectangle 3"/>
          <p:cNvSpPr>
            <a:spLocks noGrp="1" noChangeArrowheads="1"/>
          </p:cNvSpPr>
          <p:nvPr>
            <p:ph idx="1"/>
          </p:nvPr>
        </p:nvSpPr>
        <p:spPr/>
        <p:txBody>
          <a:bodyPr/>
          <a:lstStyle/>
          <a:p>
            <a:pPr>
              <a:buFont typeface="Wingdings" pitchFamily="2" charset="2"/>
              <a:buNone/>
            </a:pPr>
            <a:r>
              <a:rPr lang="en-US" b="1" dirty="0"/>
              <a:t>Exodus 19:16</a:t>
            </a:r>
            <a:br>
              <a:rPr lang="en-US" b="1" dirty="0"/>
            </a:br>
            <a:r>
              <a:rPr lang="en-US" dirty="0"/>
              <a:t>16And it came to pass on the third day in the morning, that there were thunders and </a:t>
            </a:r>
            <a:r>
              <a:rPr lang="en-US" dirty="0" err="1"/>
              <a:t>lightnings</a:t>
            </a:r>
            <a:r>
              <a:rPr lang="en-US" dirty="0"/>
              <a:t>, and a thick cloud upon the mount, and the voice of the trumpet exceeding loud; so that all the people that </a:t>
            </a:r>
            <a:r>
              <a:rPr lang="en-US" i="1" dirty="0"/>
              <a:t>was</a:t>
            </a:r>
            <a:r>
              <a:rPr lang="en-US" dirty="0"/>
              <a:t> in the camp trembled. </a:t>
            </a:r>
          </a:p>
        </p:txBody>
      </p:sp>
      <p:sp>
        <p:nvSpPr>
          <p:cNvPr id="4" name="Slide Number Placeholder 3"/>
          <p:cNvSpPr>
            <a:spLocks noGrp="1"/>
          </p:cNvSpPr>
          <p:nvPr>
            <p:ph type="sldNum" sz="quarter" idx="12"/>
          </p:nvPr>
        </p:nvSpPr>
        <p:spPr/>
        <p:txBody>
          <a:bodyPr/>
          <a:lstStyle/>
          <a:p>
            <a:fld id="{D749AB28-44CC-4EB0-8BA4-C4ECBA54925A}" type="slidenum">
              <a:rPr lang="en-US" smtClean="0"/>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US" dirty="0" smtClean="0"/>
              <a:t>We see the evidence of the Cherubim in the </a:t>
            </a:r>
            <a:r>
              <a:rPr lang="en-US" dirty="0"/>
              <a:t>taking of Elijah </a:t>
            </a:r>
          </a:p>
        </p:txBody>
      </p:sp>
      <p:sp>
        <p:nvSpPr>
          <p:cNvPr id="106499" name="Rectangle 3"/>
          <p:cNvSpPr>
            <a:spLocks noGrp="1" noChangeArrowheads="1"/>
          </p:cNvSpPr>
          <p:nvPr>
            <p:ph idx="1"/>
          </p:nvPr>
        </p:nvSpPr>
        <p:spPr/>
        <p:txBody>
          <a:bodyPr/>
          <a:lstStyle/>
          <a:p>
            <a:pPr>
              <a:lnSpc>
                <a:spcPct val="90000"/>
              </a:lnSpc>
              <a:buFont typeface="Wingdings" pitchFamily="2" charset="2"/>
              <a:buNone/>
            </a:pPr>
            <a:r>
              <a:rPr lang="en-US" sz="2800" b="1"/>
              <a:t>2 Kings 2:11-12</a:t>
            </a:r>
            <a:br>
              <a:rPr lang="en-US" sz="2800" b="1"/>
            </a:br>
            <a:r>
              <a:rPr lang="en-US" sz="2800"/>
              <a:t>11And it came to pass, as they still went on, and talked, that, behold, </a:t>
            </a:r>
            <a:r>
              <a:rPr lang="en-US" sz="2800" i="1"/>
              <a:t>there appeared</a:t>
            </a:r>
            <a:r>
              <a:rPr lang="en-US" sz="2800"/>
              <a:t> a </a:t>
            </a:r>
            <a:r>
              <a:rPr lang="en-US" sz="2800" u="sng"/>
              <a:t>chariot of fire</a:t>
            </a:r>
            <a:r>
              <a:rPr lang="en-US" sz="2800"/>
              <a:t>, and horses of fire, and parted them both asunder; and Elijah went up by a </a:t>
            </a:r>
            <a:r>
              <a:rPr lang="en-US" sz="2800" u="sng"/>
              <a:t>whirlwind</a:t>
            </a:r>
            <a:r>
              <a:rPr lang="en-US" sz="2800"/>
              <a:t> into heaven. 12And Elisha saw </a:t>
            </a:r>
            <a:r>
              <a:rPr lang="en-US" sz="2800" i="1"/>
              <a:t>it</a:t>
            </a:r>
            <a:r>
              <a:rPr lang="en-US" sz="2800"/>
              <a:t>, and he cried, My father, my father, the </a:t>
            </a:r>
            <a:r>
              <a:rPr lang="en-US" sz="2800" u="sng"/>
              <a:t>chariot of Israel</a:t>
            </a:r>
            <a:r>
              <a:rPr lang="en-US" sz="2800"/>
              <a:t>, and the horsemen thereof. And he saw him no more: and he took hold of his own clothes, and rent them in two pieces.</a:t>
            </a:r>
          </a:p>
        </p:txBody>
      </p:sp>
      <p:sp>
        <p:nvSpPr>
          <p:cNvPr id="4" name="Slide Number Placeholder 3"/>
          <p:cNvSpPr>
            <a:spLocks noGrp="1"/>
          </p:cNvSpPr>
          <p:nvPr>
            <p:ph type="sldNum" sz="quarter" idx="12"/>
          </p:nvPr>
        </p:nvSpPr>
        <p:spPr/>
        <p:txBody>
          <a:bodyPr/>
          <a:lstStyle/>
          <a:p>
            <a:fld id="{D749AB28-44CC-4EB0-8BA4-C4ECBA54925A}" type="slidenum">
              <a:rPr lang="en-US" smtClean="0"/>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4294967295"/>
          </p:nvPr>
        </p:nvSpPr>
        <p:spPr>
          <a:xfrm>
            <a:off x="762000" y="533400"/>
            <a:ext cx="7848600" cy="5562600"/>
          </a:xfrm>
        </p:spPr>
        <p:txBody>
          <a:bodyPr/>
          <a:lstStyle/>
          <a:p>
            <a:pPr>
              <a:buFont typeface="Wingdings" pitchFamily="2" charset="2"/>
              <a:buNone/>
            </a:pPr>
            <a:r>
              <a:rPr lang="en-US" b="1" dirty="0"/>
              <a:t>Isaiah 29:6</a:t>
            </a:r>
            <a:br>
              <a:rPr lang="en-US" b="1" dirty="0"/>
            </a:br>
            <a:r>
              <a:rPr lang="en-US" dirty="0"/>
              <a:t>6Thou shalt be visited of the LORD of hosts with </a:t>
            </a:r>
            <a:r>
              <a:rPr lang="en-US" u="sng" dirty="0"/>
              <a:t>thunder</a:t>
            </a:r>
            <a:r>
              <a:rPr lang="en-US" dirty="0"/>
              <a:t>, and with </a:t>
            </a:r>
            <a:r>
              <a:rPr lang="en-US" u="sng" dirty="0"/>
              <a:t>earthquake</a:t>
            </a:r>
            <a:r>
              <a:rPr lang="en-US" dirty="0"/>
              <a:t>, and </a:t>
            </a:r>
            <a:r>
              <a:rPr lang="en-US" u="sng" dirty="0"/>
              <a:t>great noise</a:t>
            </a:r>
            <a:r>
              <a:rPr lang="en-US" dirty="0"/>
              <a:t>, </a:t>
            </a:r>
            <a:r>
              <a:rPr lang="en-US" u="sng" dirty="0"/>
              <a:t>with storm and tempest</a:t>
            </a:r>
            <a:r>
              <a:rPr lang="en-US" dirty="0"/>
              <a:t>, and </a:t>
            </a:r>
            <a:r>
              <a:rPr lang="en-US" u="sng" dirty="0"/>
              <a:t>the flame of devouring fire</a:t>
            </a:r>
            <a:r>
              <a:rPr lang="en-US" dirty="0"/>
              <a:t>.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Those are some OT references…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What about the NT?</a:t>
            </a:r>
          </a:p>
          <a:p>
            <a:pPr>
              <a:buFont typeface="Arial" pitchFamily="34" charset="0"/>
              <a:buChar char="•"/>
            </a:pPr>
            <a:r>
              <a:rPr lang="en-US" dirty="0" smtClean="0"/>
              <a:t>If this had any real importance, surely it would relate to Christ, right?</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2:13-14</a:t>
            </a:r>
            <a:endParaRPr lang="en-US" dirty="0"/>
          </a:p>
        </p:txBody>
      </p:sp>
      <p:sp>
        <p:nvSpPr>
          <p:cNvPr id="3" name="Content Placeholder 2"/>
          <p:cNvSpPr>
            <a:spLocks noGrp="1"/>
          </p:cNvSpPr>
          <p:nvPr>
            <p:ph idx="1"/>
          </p:nvPr>
        </p:nvSpPr>
        <p:spPr/>
        <p:txBody>
          <a:bodyPr/>
          <a:lstStyle/>
          <a:p>
            <a:r>
              <a:rPr lang="en-US" dirty="0" smtClean="0"/>
              <a:t>	And suddenly there was with the angel a multitude of the heavenly host praising God, and saying, Glory to God in the highest, and on earth peace, good will toward men.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How does this relate to Christ?</a:t>
            </a:r>
          </a:p>
        </p:txBody>
      </p:sp>
      <p:sp>
        <p:nvSpPr>
          <p:cNvPr id="119811" name="Rectangle 3"/>
          <p:cNvSpPr>
            <a:spLocks noGrp="1" noChangeArrowheads="1"/>
          </p:cNvSpPr>
          <p:nvPr>
            <p:ph idx="1"/>
          </p:nvPr>
        </p:nvSpPr>
        <p:spPr/>
        <p:txBody>
          <a:bodyPr/>
          <a:lstStyle/>
          <a:p>
            <a:pPr>
              <a:buFont typeface="Wingdings" pitchFamily="2" charset="2"/>
              <a:buNone/>
            </a:pPr>
            <a:r>
              <a:rPr lang="en-US" b="1" dirty="0"/>
              <a:t>Matthew 27:45</a:t>
            </a:r>
            <a:br>
              <a:rPr lang="en-US" b="1" dirty="0"/>
            </a:br>
            <a:r>
              <a:rPr lang="en-US" dirty="0"/>
              <a:t>45Now from the sixth hour there was </a:t>
            </a:r>
            <a:r>
              <a:rPr lang="en-US" u="sng" dirty="0"/>
              <a:t>darkness over all the land</a:t>
            </a:r>
            <a:r>
              <a:rPr lang="en-US" dirty="0"/>
              <a:t> unto the ninth hour.</a:t>
            </a:r>
          </a:p>
        </p:txBody>
      </p:sp>
      <p:sp>
        <p:nvSpPr>
          <p:cNvPr id="4" name="Slide Number Placeholder 3"/>
          <p:cNvSpPr>
            <a:spLocks noGrp="1"/>
          </p:cNvSpPr>
          <p:nvPr>
            <p:ph type="sldNum" sz="quarter" idx="12"/>
          </p:nvPr>
        </p:nvSpPr>
        <p:spPr/>
        <p:txBody>
          <a:bodyPr/>
          <a:lstStyle/>
          <a:p>
            <a:fld id="{D749AB28-44CC-4EB0-8BA4-C4ECBA54925A}" type="slidenum">
              <a:rPr lang="en-US" smtClean="0"/>
              <a:pPr/>
              <a:t>49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20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14400"/>
          </a:xfrm>
        </p:spPr>
        <p:style>
          <a:lnRef idx="1">
            <a:schemeClr val="dk1"/>
          </a:lnRef>
          <a:fillRef idx="3">
            <a:schemeClr val="dk1"/>
          </a:fillRef>
          <a:effectRef idx="2">
            <a:schemeClr val="dk1"/>
          </a:effectRef>
          <a:fontRef idx="minor">
            <a:schemeClr val="lt1"/>
          </a:fontRef>
        </p:style>
        <p:txBody>
          <a:bodyPr>
            <a:normAutofit fontScale="90000"/>
          </a:bodyPr>
          <a:lstStyle/>
          <a:p>
            <a:r>
              <a:rPr lang="en-US" dirty="0" smtClean="0"/>
              <a:t>Scriptural Definition of “Lord of Hosts”</a:t>
            </a:r>
            <a:endParaRPr lang="en-US" dirty="0"/>
          </a:p>
        </p:txBody>
      </p:sp>
      <p:sp>
        <p:nvSpPr>
          <p:cNvPr id="3" name="Content Placeholder 2"/>
          <p:cNvSpPr>
            <a:spLocks noGrp="1"/>
          </p:cNvSpPr>
          <p:nvPr>
            <p:ph idx="1"/>
          </p:nvPr>
        </p:nvSpPr>
        <p:spPr>
          <a:xfrm>
            <a:off x="304800" y="1143000"/>
            <a:ext cx="8534400" cy="5486400"/>
          </a:xfrm>
        </p:spPr>
        <p:txBody>
          <a:bodyPr>
            <a:normAutofit/>
          </a:bodyPr>
          <a:lstStyle/>
          <a:p>
            <a:pPr>
              <a:buFont typeface="+mj-lt"/>
              <a:buAutoNum type="arabicPeriod"/>
            </a:pPr>
            <a:r>
              <a:rPr lang="en-US" sz="1800" dirty="0" smtClean="0"/>
              <a:t>So the people sent to Shiloh, that they might bring from thence the ark of the covenant of the </a:t>
            </a:r>
            <a:r>
              <a:rPr lang="en-US" sz="1800" b="1" dirty="0" smtClean="0">
                <a:solidFill>
                  <a:srgbClr val="FF0000"/>
                </a:solidFill>
              </a:rPr>
              <a:t>LORD of hosts</a:t>
            </a:r>
            <a:r>
              <a:rPr lang="en-US" sz="1800" dirty="0" smtClean="0"/>
              <a:t>, which </a:t>
            </a:r>
            <a:r>
              <a:rPr lang="en-US" sz="1800" dirty="0" err="1" smtClean="0"/>
              <a:t>dwelleth</a:t>
            </a:r>
            <a:r>
              <a:rPr lang="en-US" sz="1800" dirty="0" smtClean="0"/>
              <a:t> between the </a:t>
            </a:r>
            <a:r>
              <a:rPr lang="en-US" sz="1800" dirty="0" err="1" smtClean="0"/>
              <a:t>cherubims</a:t>
            </a:r>
            <a:r>
              <a:rPr lang="en-US" sz="1800" dirty="0" smtClean="0"/>
              <a:t>: and the two sons of Eli, </a:t>
            </a:r>
            <a:r>
              <a:rPr lang="en-US" sz="1800" dirty="0" err="1" smtClean="0"/>
              <a:t>Hophni</a:t>
            </a:r>
            <a:r>
              <a:rPr lang="en-US" sz="1800" dirty="0" smtClean="0"/>
              <a:t> and </a:t>
            </a:r>
            <a:r>
              <a:rPr lang="en-US" sz="1800" dirty="0" err="1" smtClean="0"/>
              <a:t>Phinehas</a:t>
            </a:r>
            <a:r>
              <a:rPr lang="en-US" sz="1800" dirty="0" smtClean="0"/>
              <a:t>, were there with the ark of the covenant of God.     (</a:t>
            </a:r>
            <a:r>
              <a:rPr lang="en-US" sz="1800" b="1" dirty="0" smtClean="0"/>
              <a:t>1 Sam 4:4)</a:t>
            </a:r>
          </a:p>
          <a:p>
            <a:pPr>
              <a:buAutoNum type="arabicPeriod" startAt="2"/>
            </a:pPr>
            <a:r>
              <a:rPr lang="en-US" sz="1800" dirty="0" smtClean="0"/>
              <a:t>And David arose, and went with all the people that were with him from </a:t>
            </a:r>
            <a:r>
              <a:rPr lang="en-US" sz="1800" dirty="0" err="1" smtClean="0"/>
              <a:t>Baale</a:t>
            </a:r>
            <a:r>
              <a:rPr lang="en-US" sz="1800" dirty="0" smtClean="0"/>
              <a:t> of Judah, to bring up from thence the ark of God, whose name is called by the name of the </a:t>
            </a:r>
            <a:r>
              <a:rPr lang="en-US" sz="1800" b="1" dirty="0" smtClean="0">
                <a:solidFill>
                  <a:srgbClr val="FF0000"/>
                </a:solidFill>
              </a:rPr>
              <a:t>LORD of hosts </a:t>
            </a:r>
            <a:r>
              <a:rPr lang="en-US" sz="1800" dirty="0" smtClean="0"/>
              <a:t>that </a:t>
            </a:r>
            <a:r>
              <a:rPr lang="en-US" sz="1800" dirty="0" err="1" smtClean="0"/>
              <a:t>dwelleth</a:t>
            </a:r>
            <a:r>
              <a:rPr lang="en-US" sz="1800" dirty="0" smtClean="0"/>
              <a:t> between the </a:t>
            </a:r>
            <a:r>
              <a:rPr lang="en-US" sz="1800" dirty="0" err="1" smtClean="0"/>
              <a:t>cherubims</a:t>
            </a:r>
            <a:r>
              <a:rPr lang="en-US" sz="1800" dirty="0" smtClean="0"/>
              <a:t>.  </a:t>
            </a:r>
            <a:r>
              <a:rPr lang="en-US" sz="1800" b="1" dirty="0" smtClean="0"/>
              <a:t>(2 Sam 6:2)</a:t>
            </a:r>
          </a:p>
          <a:p>
            <a:pPr>
              <a:buAutoNum type="arabicPeriod" startAt="2"/>
            </a:pPr>
            <a:r>
              <a:rPr lang="en-US" sz="1800" dirty="0" smtClean="0"/>
              <a:t>In the year that king </a:t>
            </a:r>
            <a:r>
              <a:rPr lang="en-US" sz="1800" dirty="0" err="1" smtClean="0"/>
              <a:t>Uzziah</a:t>
            </a:r>
            <a:r>
              <a:rPr lang="en-US" sz="1800" dirty="0" smtClean="0"/>
              <a:t> died I saw also the Lord sitting upon a throne, high and lifted up, and his train filled the temple. Above it stood the </a:t>
            </a:r>
            <a:r>
              <a:rPr lang="en-US" sz="1800" dirty="0" err="1" smtClean="0"/>
              <a:t>seraphims</a:t>
            </a:r>
            <a:r>
              <a:rPr lang="en-US" sz="1800" dirty="0" smtClean="0"/>
              <a:t>: each one had six wings; with twain he covered his face, and with twain he covered his feet, and with twain he did fly. And one cried unto another, and said, Holy, holy, holy, is the </a:t>
            </a:r>
            <a:r>
              <a:rPr lang="en-US" sz="1800" b="1" dirty="0" smtClean="0">
                <a:solidFill>
                  <a:srgbClr val="FF0000"/>
                </a:solidFill>
              </a:rPr>
              <a:t>LORD of hosts</a:t>
            </a:r>
            <a:r>
              <a:rPr lang="en-US" sz="1800" dirty="0" smtClean="0"/>
              <a:t>: the whole earth is full of his glory. </a:t>
            </a:r>
            <a:r>
              <a:rPr lang="en-US" sz="1800" b="1" dirty="0" smtClean="0"/>
              <a:t>(Isa 6:1-3)</a:t>
            </a:r>
          </a:p>
          <a:p>
            <a:pPr>
              <a:buAutoNum type="arabicPeriod" startAt="2"/>
            </a:pPr>
            <a:r>
              <a:rPr lang="en-US" sz="1800" dirty="0" smtClean="0"/>
              <a:t>And Hezekiah prayed unto the LORD, saying, </a:t>
            </a:r>
            <a:r>
              <a:rPr lang="en-US" sz="1800" b="1" dirty="0" smtClean="0">
                <a:solidFill>
                  <a:srgbClr val="FF0000"/>
                </a:solidFill>
              </a:rPr>
              <a:t>O LORD of hosts</a:t>
            </a:r>
            <a:r>
              <a:rPr lang="en-US" sz="1800" dirty="0" smtClean="0"/>
              <a:t>, God of Israel, that </a:t>
            </a:r>
            <a:r>
              <a:rPr lang="en-US" sz="1800" dirty="0" err="1" smtClean="0"/>
              <a:t>dwellest</a:t>
            </a:r>
            <a:r>
              <a:rPr lang="en-US" sz="1800" dirty="0" smtClean="0"/>
              <a:t> between the </a:t>
            </a:r>
            <a:r>
              <a:rPr lang="en-US" sz="1800" dirty="0" err="1" smtClean="0"/>
              <a:t>cherubims</a:t>
            </a:r>
            <a:r>
              <a:rPr lang="en-US" sz="1800" dirty="0" smtClean="0"/>
              <a:t>, thou art the God, even thou alone, of all the kingdoms of the earth: thou hast made heaven and earth. </a:t>
            </a:r>
            <a:r>
              <a:rPr lang="en-US" sz="1800" b="1" dirty="0" smtClean="0"/>
              <a:t>(Isa 37:15-16)</a:t>
            </a:r>
          </a:p>
          <a:p>
            <a:pPr>
              <a:buAutoNum type="arabicPeriod" startAt="2"/>
            </a:pPr>
            <a:r>
              <a:rPr lang="en-US" sz="1800" dirty="0" smtClean="0"/>
              <a:t>Give ear, O Shepherd of Israel, thou that </a:t>
            </a:r>
            <a:r>
              <a:rPr lang="en-US" sz="1800" dirty="0" err="1" smtClean="0"/>
              <a:t>leadest</a:t>
            </a:r>
            <a:r>
              <a:rPr lang="en-US" sz="1800" dirty="0" smtClean="0"/>
              <a:t> Joseph like a flock; thou that </a:t>
            </a:r>
            <a:r>
              <a:rPr lang="en-US" sz="1800" dirty="0" err="1" smtClean="0"/>
              <a:t>dwellest</a:t>
            </a:r>
            <a:r>
              <a:rPr lang="en-US" sz="1800" dirty="0" smtClean="0"/>
              <a:t> between the </a:t>
            </a:r>
            <a:r>
              <a:rPr lang="en-US" sz="1800" dirty="0" err="1" smtClean="0"/>
              <a:t>cherubims</a:t>
            </a:r>
            <a:r>
              <a:rPr lang="en-US" sz="1800" dirty="0" smtClean="0"/>
              <a:t>, shine forth… O </a:t>
            </a:r>
            <a:r>
              <a:rPr lang="en-US" sz="1800" b="1" dirty="0" smtClean="0">
                <a:solidFill>
                  <a:srgbClr val="FF0000"/>
                </a:solidFill>
              </a:rPr>
              <a:t>LORD God of hosts</a:t>
            </a:r>
            <a:r>
              <a:rPr lang="en-US" sz="1800" dirty="0" smtClean="0"/>
              <a:t>, how long wilt thou be angry against the prayer of thy people? </a:t>
            </a:r>
            <a:r>
              <a:rPr lang="en-US" sz="1800" b="1" dirty="0" smtClean="0"/>
              <a:t>(</a:t>
            </a:r>
            <a:r>
              <a:rPr lang="en-US" sz="1800" b="1" dirty="0" err="1" smtClean="0"/>
              <a:t>Psa</a:t>
            </a:r>
            <a:r>
              <a:rPr lang="en-US" sz="1800" b="1" dirty="0" smtClean="0"/>
              <a:t> 80:1-4)</a:t>
            </a:r>
          </a:p>
          <a:p>
            <a:endParaRPr lang="en-US" sz="1800" dirty="0" smtClean="0"/>
          </a:p>
          <a:p>
            <a:pPr>
              <a:buAutoNum type="arabicPeriod" startAt="2"/>
            </a:pPr>
            <a:endParaRPr lang="en-US" sz="1800" b="1" dirty="0" smtClean="0"/>
          </a:p>
          <a:p>
            <a:endParaRPr lang="en-US" sz="1800" dirty="0" smtClean="0"/>
          </a:p>
          <a:p>
            <a:pPr>
              <a:buAutoNum type="arabicPeriod" startAt="2"/>
            </a:pPr>
            <a:endParaRPr lang="en-US" sz="1800" b="1" dirty="0" smtClean="0"/>
          </a:p>
          <a:p>
            <a:pPr>
              <a:buAutoNum type="arabicPeriod" startAt="2"/>
            </a:pPr>
            <a:endParaRPr lang="en-US" sz="1800" b="1" dirty="0" smtClean="0"/>
          </a:p>
          <a:p>
            <a:pPr>
              <a:buNone/>
            </a:pPr>
            <a:endParaRPr lang="en-US" sz="1800" dirty="0" smtClean="0"/>
          </a:p>
          <a:p>
            <a:pPr>
              <a:buAutoNum type="arabicPeriod" startAt="2"/>
            </a:pPr>
            <a:endParaRPr lang="en-US" sz="1800" dirty="0" smtClean="0"/>
          </a:p>
          <a:p>
            <a:pPr>
              <a:buAutoNum type="arabicPeriod" startAt="2"/>
            </a:pPr>
            <a:endParaRPr lang="en-US" sz="1800" dirty="0" smtClean="0"/>
          </a:p>
          <a:p>
            <a:pPr>
              <a:buNone/>
            </a:pPr>
            <a:endParaRPr lang="en-US" sz="1800" dirty="0" smtClean="0"/>
          </a:p>
          <a:p>
            <a:pPr>
              <a:buNone/>
            </a:pPr>
            <a:endParaRPr lang="en-US" sz="1800" dirty="0" smtClean="0"/>
          </a:p>
          <a:p>
            <a:endParaRPr lang="en-US"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5</a:t>
            </a:fld>
            <a:endParaRPr lang="en-US"/>
          </a:p>
        </p:txBody>
      </p:sp>
      <p:sp>
        <p:nvSpPr>
          <p:cNvPr id="5" name="Oval 4"/>
          <p:cNvSpPr/>
          <p:nvPr/>
        </p:nvSpPr>
        <p:spPr>
          <a:xfrm>
            <a:off x="4038600" y="13716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90800" y="28194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4290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 y="4800600"/>
            <a:ext cx="3352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5715000"/>
            <a:ext cx="2438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4294967295"/>
          </p:nvPr>
        </p:nvSpPr>
        <p:spPr>
          <a:xfrm>
            <a:off x="304800" y="609600"/>
            <a:ext cx="8534400" cy="5486400"/>
          </a:xfrm>
        </p:spPr>
        <p:txBody>
          <a:bodyPr/>
          <a:lstStyle/>
          <a:p>
            <a:r>
              <a:rPr lang="en-US" sz="4400" b="1" dirty="0">
                <a:latin typeface="+mj-lt"/>
              </a:rPr>
              <a:t>Psalm 18:6-14</a:t>
            </a:r>
            <a:r>
              <a:rPr lang="en-US" b="1" dirty="0"/>
              <a:t/>
            </a:r>
            <a:br>
              <a:rPr lang="en-US" b="1" dirty="0"/>
            </a:br>
            <a:r>
              <a:rPr lang="en-US" dirty="0" smtClean="0"/>
              <a:t> In my distress I called upon the LORD, and cried unto my God: he heard my voice out of his temple, and my cry came before him, even into his ears. Then the earth shook and trembled; the foundations also of the hills moved and were shaken, because he was wroth. There went up a smoke out of his nostrils, and fire out of his mouth devoured: coals were kindled by it. </a:t>
            </a:r>
          </a:p>
          <a:p>
            <a:pPr>
              <a:buNone/>
            </a:pPr>
            <a:r>
              <a:rPr lang="en-US" dirty="0" smtClean="0"/>
              <a:t>	(</a:t>
            </a:r>
            <a:r>
              <a:rPr lang="en-US" dirty="0" err="1" smtClean="0"/>
              <a:t>Psa</a:t>
            </a:r>
            <a:r>
              <a:rPr lang="en-US" dirty="0" smtClean="0"/>
              <a:t> 18:6-8)</a:t>
            </a:r>
          </a:p>
          <a:p>
            <a:endParaRPr lang="en-US" dirty="0" smtClean="0"/>
          </a:p>
          <a:p>
            <a:pPr>
              <a:lnSpc>
                <a:spcPct val="90000"/>
              </a:lnSpc>
              <a:buFont typeface="Wingdings" pitchFamily="2" charset="2"/>
              <a:buNone/>
            </a:pP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4294967295"/>
          </p:nvPr>
        </p:nvSpPr>
        <p:spPr>
          <a:xfrm>
            <a:off x="533400" y="304800"/>
            <a:ext cx="8001000" cy="5791200"/>
          </a:xfrm>
        </p:spPr>
        <p:txBody>
          <a:bodyPr>
            <a:normAutofit/>
          </a:bodyPr>
          <a:lstStyle/>
          <a:p>
            <a:pPr>
              <a:buFont typeface="Wingdings" pitchFamily="2" charset="2"/>
              <a:buNone/>
            </a:pPr>
            <a:endParaRPr lang="en-US" dirty="0"/>
          </a:p>
          <a:p>
            <a:r>
              <a:rPr lang="en-US" sz="3600" dirty="0" smtClean="0">
                <a:latin typeface="+mj-lt"/>
              </a:rPr>
              <a:t>He bowed the heavens also, and came down: and darkness was under his feet. And he rode upon a cherub, and did fly: yea, he did fly upon the wings of the wind. He made darkness his secret place; his pavilion round about him were dark waters and thick clouds of the skies. </a:t>
            </a:r>
          </a:p>
          <a:p>
            <a:pPr>
              <a:buNone/>
            </a:pPr>
            <a:r>
              <a:rPr lang="en-US" sz="3600" dirty="0" smtClean="0">
                <a:latin typeface="+mj-lt"/>
              </a:rPr>
              <a:t>	(</a:t>
            </a:r>
            <a:r>
              <a:rPr lang="en-US" sz="3600" dirty="0" err="1" smtClean="0">
                <a:latin typeface="+mj-lt"/>
              </a:rPr>
              <a:t>Psa</a:t>
            </a:r>
            <a:r>
              <a:rPr lang="en-US" sz="3600" dirty="0" smtClean="0">
                <a:latin typeface="+mj-lt"/>
              </a:rPr>
              <a:t> 18:9-11)</a:t>
            </a:r>
          </a:p>
          <a:p>
            <a:endParaRPr lang="en-US" sz="4400" dirty="0" smtClean="0"/>
          </a:p>
          <a:p>
            <a:pPr>
              <a:buFont typeface="Wingdings" pitchFamily="2" charset="2"/>
              <a:buNone/>
            </a:pP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51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457200" y="685800"/>
            <a:ext cx="8229600" cy="5440363"/>
          </a:xfrm>
        </p:spPr>
        <p:txBody>
          <a:bodyPr/>
          <a:lstStyle/>
          <a:p>
            <a:r>
              <a:rPr lang="en-US" sz="2800" dirty="0" smtClean="0"/>
              <a:t>	</a:t>
            </a:r>
            <a:r>
              <a:rPr lang="en-US" sz="3600" dirty="0" smtClean="0"/>
              <a:t>At the brightness that was before him his thick clouds passed, hail stones and coals of fire. The LORD also thundered in the heavens, and the Highest gave his voice; hail stones and coals of fire. Yea, he sent out his arrows, and scattered them; and he shot out </a:t>
            </a:r>
            <a:r>
              <a:rPr lang="en-US" sz="3600" dirty="0" err="1" smtClean="0"/>
              <a:t>lightnings</a:t>
            </a:r>
            <a:r>
              <a:rPr lang="en-US" sz="3600" dirty="0" smtClean="0"/>
              <a:t>, and discomfited them. </a:t>
            </a:r>
          </a:p>
          <a:p>
            <a:r>
              <a:rPr lang="en-US" sz="3600" dirty="0" smtClean="0"/>
              <a:t>	(</a:t>
            </a:r>
            <a:r>
              <a:rPr lang="en-US" sz="3600" dirty="0" err="1" smtClean="0"/>
              <a:t>Psa</a:t>
            </a:r>
            <a:r>
              <a:rPr lang="en-US" sz="3600" dirty="0" smtClean="0"/>
              <a:t> 18:12-14)</a:t>
            </a:r>
          </a:p>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4294967295"/>
          </p:nvPr>
        </p:nvSpPr>
        <p:spPr>
          <a:xfrm>
            <a:off x="381000" y="457200"/>
            <a:ext cx="8382000" cy="5638800"/>
          </a:xfrm>
        </p:spPr>
        <p:txBody>
          <a:bodyPr>
            <a:normAutofit fontScale="92500" lnSpcReduction="20000"/>
          </a:bodyPr>
          <a:lstStyle/>
          <a:p>
            <a:pPr>
              <a:buNone/>
            </a:pPr>
            <a:r>
              <a:rPr lang="en-US" sz="3900" b="1" dirty="0" err="1" smtClean="0"/>
              <a:t>Amo</a:t>
            </a:r>
            <a:r>
              <a:rPr lang="en-US" sz="3900" b="1" dirty="0" smtClean="0"/>
              <a:t> 8:8-10</a:t>
            </a:r>
          </a:p>
          <a:p>
            <a:pPr>
              <a:buNone/>
            </a:pPr>
            <a:r>
              <a:rPr lang="en-US" dirty="0" smtClean="0"/>
              <a:t>	Shall not the </a:t>
            </a:r>
            <a:r>
              <a:rPr lang="en-US" u="sng" dirty="0" smtClean="0"/>
              <a:t>land tremble </a:t>
            </a:r>
            <a:r>
              <a:rPr lang="en-US" dirty="0" smtClean="0"/>
              <a:t>for this, and every one mourn that </a:t>
            </a:r>
            <a:r>
              <a:rPr lang="en-US" dirty="0" err="1" smtClean="0"/>
              <a:t>dwelleth</a:t>
            </a:r>
            <a:r>
              <a:rPr lang="en-US" dirty="0" smtClean="0"/>
              <a:t> therein? and it shall rise up wholly as a flood; and it shall be cast out and drowned, as by the flood of Egypt. And it shall come to pass in that day, </a:t>
            </a:r>
            <a:r>
              <a:rPr lang="en-US" dirty="0" err="1" smtClean="0"/>
              <a:t>saith</a:t>
            </a:r>
            <a:r>
              <a:rPr lang="en-US" dirty="0" smtClean="0"/>
              <a:t> the Lord GOD, that </a:t>
            </a:r>
            <a:r>
              <a:rPr lang="en-US" u="sng" dirty="0" smtClean="0"/>
              <a:t>I will cause the sun to go down at noon, and I will darken the earth in the clear day</a:t>
            </a:r>
            <a:r>
              <a:rPr lang="en-US" dirty="0" smtClean="0"/>
              <a:t>: And I will turn your feasts into mourning, and all your songs into lamentation; and I will bring up sackcloth upon all loins, and baldness upon every head; and I will make it as the </a:t>
            </a:r>
            <a:r>
              <a:rPr lang="en-US" u="sng" dirty="0" smtClean="0"/>
              <a:t>mourning of an only son</a:t>
            </a:r>
            <a:r>
              <a:rPr lang="en-US" dirty="0" smtClean="0"/>
              <a:t>, and the end thereof as a bitter day. </a:t>
            </a:r>
          </a:p>
          <a:p>
            <a:pPr>
              <a:buNone/>
            </a:pPr>
            <a:r>
              <a:rPr lang="en-US" dirty="0" smtClean="0"/>
              <a:t>	</a:t>
            </a:r>
          </a:p>
          <a:p>
            <a:endParaRPr lang="en-US" dirty="0" smtClean="0"/>
          </a:p>
          <a:p>
            <a:pPr>
              <a:buFont typeface="Wingdings" pitchFamily="2" charset="2"/>
              <a:buNone/>
            </a:pP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53</a:t>
            </a:fld>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4294967295"/>
          </p:nvPr>
        </p:nvSpPr>
        <p:spPr>
          <a:xfrm>
            <a:off x="685800" y="533400"/>
            <a:ext cx="7696200" cy="5715000"/>
          </a:xfrm>
        </p:spPr>
        <p:txBody>
          <a:bodyPr/>
          <a:lstStyle/>
          <a:p>
            <a:pPr>
              <a:buFont typeface="Wingdings" pitchFamily="2" charset="2"/>
              <a:buNone/>
            </a:pPr>
            <a:r>
              <a:rPr lang="en-US" b="1" dirty="0"/>
              <a:t>Isaiah 59:9-10</a:t>
            </a:r>
            <a:br>
              <a:rPr lang="en-US" b="1" dirty="0"/>
            </a:br>
            <a:r>
              <a:rPr lang="en-US" dirty="0"/>
              <a:t>9Therefore is judgment far from us, neither doth justice overtake us: we wait for light, but behold obscurity; </a:t>
            </a:r>
            <a:r>
              <a:rPr lang="en-US" u="sng" dirty="0"/>
              <a:t>for brightness, </a:t>
            </a:r>
            <a:r>
              <a:rPr lang="en-US" i="1" u="sng" dirty="0"/>
              <a:t>but</a:t>
            </a:r>
            <a:r>
              <a:rPr lang="en-US" u="sng" dirty="0"/>
              <a:t> we walk in darkness</a:t>
            </a:r>
            <a:r>
              <a:rPr lang="en-US" dirty="0"/>
              <a:t>. 10We grope for the wall like the blind, and we grope as if </a:t>
            </a:r>
            <a:r>
              <a:rPr lang="en-US" i="1" dirty="0"/>
              <a:t>we had</a:t>
            </a:r>
            <a:r>
              <a:rPr lang="en-US" dirty="0"/>
              <a:t> no eyes: </a:t>
            </a:r>
            <a:r>
              <a:rPr lang="en-US" u="sng" dirty="0"/>
              <a:t>we stumble at noonday as in the night</a:t>
            </a:r>
            <a:r>
              <a:rPr lang="en-US" dirty="0"/>
              <a:t>; </a:t>
            </a:r>
            <a:r>
              <a:rPr lang="en-US" i="1" dirty="0"/>
              <a:t>we are</a:t>
            </a:r>
            <a:r>
              <a:rPr lang="en-US" dirty="0"/>
              <a:t> in desolate places as dead </a:t>
            </a:r>
            <a:r>
              <a:rPr lang="en-US" i="1" dirty="0"/>
              <a:t>men</a:t>
            </a:r>
            <a:r>
              <a:rPr lang="en-US" dirty="0"/>
              <a:t>.</a:t>
            </a:r>
          </a:p>
        </p:txBody>
      </p:sp>
      <p:sp>
        <p:nvSpPr>
          <p:cNvPr id="3" name="Slide Number Placeholder 2"/>
          <p:cNvSpPr>
            <a:spLocks noGrp="1"/>
          </p:cNvSpPr>
          <p:nvPr>
            <p:ph type="sldNum" sz="quarter" idx="12"/>
          </p:nvPr>
        </p:nvSpPr>
        <p:spPr/>
        <p:txBody>
          <a:bodyPr/>
          <a:lstStyle/>
          <a:p>
            <a:fld id="{D749AB28-44CC-4EB0-8BA4-C4ECBA54925A}" type="slidenum">
              <a:rPr lang="en-US" smtClean="0"/>
              <a:pPr/>
              <a:t>54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4294967295"/>
          </p:nvPr>
        </p:nvSpPr>
        <p:spPr>
          <a:xfrm>
            <a:off x="381000" y="762000"/>
            <a:ext cx="8305800" cy="5562600"/>
          </a:xfrm>
        </p:spPr>
        <p:txBody>
          <a:bodyPr>
            <a:normAutofit fontScale="85000" lnSpcReduction="20000"/>
          </a:bodyPr>
          <a:lstStyle/>
          <a:p>
            <a:r>
              <a:rPr lang="en-US" sz="3600" dirty="0" smtClean="0"/>
              <a:t>And it was about the sixth hour, and there was a darkness over all the earth until the ninth hour. And the sun was darkened, and the veil of the temple was rent in the midst. And when Jesus had cried with a loud voice, he said, Father, into thy hands I commend my spirit: and having said thus, he gave up the ghost. Now when the centurion saw what was done, he glorified God, saying, Certainly this was a righteous man. And all the people that came together to that sight, beholding the things which were done, smote their breasts, and returned. </a:t>
            </a:r>
          </a:p>
          <a:p>
            <a:pPr>
              <a:buNone/>
            </a:pPr>
            <a:r>
              <a:rPr lang="en-US" sz="3600" dirty="0" smtClean="0"/>
              <a:t>	(</a:t>
            </a:r>
            <a:r>
              <a:rPr lang="en-US" sz="3600" dirty="0" err="1" smtClean="0"/>
              <a:t>Luk</a:t>
            </a:r>
            <a:r>
              <a:rPr lang="en-US" sz="3600" dirty="0" smtClean="0"/>
              <a:t> 23:44-48)</a:t>
            </a:r>
          </a:p>
          <a:p>
            <a:endParaRPr lang="en-US" sz="3600" dirty="0" smtClean="0"/>
          </a:p>
          <a:p>
            <a:pPr>
              <a:buFont typeface="Wingdings" pitchFamily="2" charset="2"/>
              <a:buNone/>
            </a:pPr>
            <a:endParaRPr lang="en-US" sz="3600"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55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4294967295"/>
          </p:nvPr>
        </p:nvSpPr>
        <p:spPr>
          <a:xfrm>
            <a:off x="381000" y="762000"/>
            <a:ext cx="8382000" cy="5334000"/>
          </a:xfrm>
        </p:spPr>
        <p:txBody>
          <a:bodyPr/>
          <a:lstStyle/>
          <a:p>
            <a:pPr>
              <a:buFont typeface="Wingdings" pitchFamily="2" charset="2"/>
              <a:buNone/>
            </a:pPr>
            <a:r>
              <a:rPr lang="en-US" b="1" dirty="0"/>
              <a:t>Matthew 27:54</a:t>
            </a:r>
            <a:br>
              <a:rPr lang="en-US" b="1" dirty="0"/>
            </a:br>
            <a:r>
              <a:rPr lang="en-US" dirty="0"/>
              <a:t>54Now when the centurion, and they that were with him, watching Jesus, saw the </a:t>
            </a:r>
            <a:r>
              <a:rPr lang="en-US" u="sng" dirty="0"/>
              <a:t>earthquake, and those things that were done, they feared greatly, saying, Truly this was the Son of God.</a:t>
            </a:r>
          </a:p>
        </p:txBody>
      </p:sp>
      <p:sp>
        <p:nvSpPr>
          <p:cNvPr id="3" name="Slide Number Placeholder 2"/>
          <p:cNvSpPr>
            <a:spLocks noGrp="1"/>
          </p:cNvSpPr>
          <p:nvPr>
            <p:ph type="sldNum" sz="quarter" idx="12"/>
          </p:nvPr>
        </p:nvSpPr>
        <p:spPr/>
        <p:txBody>
          <a:bodyPr/>
          <a:lstStyle/>
          <a:p>
            <a:fld id="{D749AB28-44CC-4EB0-8BA4-C4ECBA54925A}" type="slidenum">
              <a:rPr lang="en-US" smtClean="0"/>
              <a:pPr/>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4294967295"/>
          </p:nvPr>
        </p:nvSpPr>
        <p:spPr>
          <a:xfrm>
            <a:off x="304800" y="685800"/>
            <a:ext cx="8534400" cy="5410200"/>
          </a:xfrm>
        </p:spPr>
        <p:txBody>
          <a:bodyPr/>
          <a:lstStyle/>
          <a:p>
            <a:pPr>
              <a:buFont typeface="Wingdings" pitchFamily="2" charset="2"/>
              <a:buNone/>
            </a:pPr>
            <a:r>
              <a:rPr lang="en-US" b="1" dirty="0"/>
              <a:t>John 8:28</a:t>
            </a:r>
            <a:br>
              <a:rPr lang="en-US" b="1" dirty="0"/>
            </a:br>
            <a:r>
              <a:rPr lang="en-US" dirty="0"/>
              <a:t>28Then said Jesus unto them, When ye have lifted up the Son of man, </a:t>
            </a:r>
            <a:r>
              <a:rPr lang="en-US" b="1" u="sng" dirty="0"/>
              <a:t>then</a:t>
            </a:r>
            <a:r>
              <a:rPr lang="en-US" u="sng" dirty="0"/>
              <a:t> shall ye know that I am </a:t>
            </a:r>
            <a:r>
              <a:rPr lang="en-US" i="1" u="sng" dirty="0"/>
              <a:t>he</a:t>
            </a:r>
            <a:r>
              <a:rPr lang="en-US" dirty="0"/>
              <a:t>, and </a:t>
            </a:r>
            <a:r>
              <a:rPr lang="en-US" i="1" dirty="0"/>
              <a:t>that</a:t>
            </a:r>
            <a:r>
              <a:rPr lang="en-US" dirty="0"/>
              <a:t> I do nothing of myself; but as my Father hath taught me, I speak these things.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4294967295"/>
          </p:nvPr>
        </p:nvSpPr>
        <p:spPr>
          <a:xfrm>
            <a:off x="457200" y="685800"/>
            <a:ext cx="8001000" cy="5410200"/>
          </a:xfrm>
        </p:spPr>
        <p:txBody>
          <a:bodyPr/>
          <a:lstStyle/>
          <a:p>
            <a:pPr>
              <a:buFont typeface="Wingdings" pitchFamily="2" charset="2"/>
              <a:buNone/>
            </a:pPr>
            <a:r>
              <a:rPr lang="en-US" b="1" dirty="0"/>
              <a:t>Acts 6:7</a:t>
            </a:r>
            <a:br>
              <a:rPr lang="en-US" b="1" dirty="0"/>
            </a:br>
            <a:r>
              <a:rPr lang="en-US" dirty="0"/>
              <a:t>7And the word of God increased; and the number of the disciples multiplied in Jerusalem greatly; and </a:t>
            </a:r>
            <a:r>
              <a:rPr lang="en-US" u="sng" dirty="0"/>
              <a:t>a great company of the priests were obedient to the faith</a:t>
            </a:r>
            <a:r>
              <a:rPr lang="en-US" dirty="0"/>
              <a:t>.</a:t>
            </a:r>
          </a:p>
        </p:txBody>
      </p:sp>
      <p:sp>
        <p:nvSpPr>
          <p:cNvPr id="3" name="Slide Number Placeholder 2"/>
          <p:cNvSpPr>
            <a:spLocks noGrp="1"/>
          </p:cNvSpPr>
          <p:nvPr>
            <p:ph type="sldNum" sz="quarter" idx="12"/>
          </p:nvPr>
        </p:nvSpPr>
        <p:spPr/>
        <p:txBody>
          <a:bodyPr/>
          <a:lstStyle/>
          <a:p>
            <a:fld id="{D749AB28-44CC-4EB0-8BA4-C4ECBA54925A}" type="slidenum">
              <a:rPr lang="en-US" smtClean="0"/>
              <a:pPr/>
              <a:t>58</a:t>
            </a:fld>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381000" y="609600"/>
            <a:ext cx="8229600" cy="5486400"/>
          </a:xfrm>
        </p:spPr>
        <p:txBody>
          <a:bodyPr/>
          <a:lstStyle/>
          <a:p>
            <a:pPr>
              <a:buFont typeface="Wingdings" pitchFamily="2" charset="2"/>
              <a:buNone/>
            </a:pPr>
            <a:r>
              <a:rPr lang="en-US" b="1" dirty="0"/>
              <a:t>Exodus 25:22</a:t>
            </a:r>
            <a:br>
              <a:rPr lang="en-US" b="1" dirty="0"/>
            </a:br>
            <a:r>
              <a:rPr lang="en-US" dirty="0"/>
              <a:t>22</a:t>
            </a:r>
            <a:r>
              <a:rPr lang="en-US" u="sng" dirty="0"/>
              <a:t>And there I will meet with thee, and I will commune with thee from above the mercy seat, from between the two </a:t>
            </a:r>
            <a:r>
              <a:rPr lang="en-US" u="sng" dirty="0" err="1"/>
              <a:t>cherubims</a:t>
            </a:r>
            <a:r>
              <a:rPr lang="en-US" dirty="0"/>
              <a:t> which </a:t>
            </a:r>
            <a:r>
              <a:rPr lang="en-US" i="1" dirty="0"/>
              <a:t>are</a:t>
            </a:r>
            <a:r>
              <a:rPr lang="en-US" dirty="0"/>
              <a:t> upon the ark of the testimony, of all </a:t>
            </a:r>
            <a:r>
              <a:rPr lang="en-US" i="1" dirty="0"/>
              <a:t>things</a:t>
            </a:r>
            <a:r>
              <a:rPr lang="en-US" dirty="0"/>
              <a:t> which I will give thee in commandment unto the children of Israel.</a:t>
            </a:r>
          </a:p>
        </p:txBody>
      </p:sp>
      <p:sp>
        <p:nvSpPr>
          <p:cNvPr id="3" name="Slide Number Placeholder 2"/>
          <p:cNvSpPr>
            <a:spLocks noGrp="1"/>
          </p:cNvSpPr>
          <p:nvPr>
            <p:ph type="sldNum" sz="quarter" idx="12"/>
          </p:nvPr>
        </p:nvSpPr>
        <p:spPr/>
        <p:txBody>
          <a:bodyPr/>
          <a:lstStyle/>
          <a:p>
            <a:fld id="{D749AB28-44CC-4EB0-8BA4-C4ECBA54925A}" type="slidenum">
              <a:rPr lang="en-US" smtClean="0"/>
              <a:pPr/>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029200"/>
          </a:xfrm>
        </p:spPr>
        <p:txBody>
          <a:bodyPr/>
          <a:lstStyle/>
          <a:p>
            <a:r>
              <a:rPr lang="en-US" dirty="0" smtClean="0"/>
              <a:t>It seems that the name of God specifically associated with the Cherubim of glory is “The Lord of Hosts”.</a:t>
            </a:r>
          </a:p>
          <a:p>
            <a:r>
              <a:rPr lang="en-US" dirty="0" smtClean="0"/>
              <a:t>The title “Lord of Hosts” is Yahweh </a:t>
            </a:r>
            <a:r>
              <a:rPr lang="en-US" dirty="0" err="1" smtClean="0"/>
              <a:t>Sabaoth</a:t>
            </a:r>
            <a:r>
              <a:rPr lang="en-US" dirty="0" smtClean="0"/>
              <a:t> in the Hebrew.  This phrase is “The Lord Almighty” in other translations.</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6</a:t>
            </a:fld>
            <a:endParaRPr lang="en-US"/>
          </a:p>
        </p:txBody>
      </p:sp>
      <p:sp>
        <p:nvSpPr>
          <p:cNvPr id="5" name="Title 1"/>
          <p:cNvSpPr>
            <a:spLocks noGrp="1"/>
          </p:cNvSpPr>
          <p:nvPr>
            <p:ph type="title"/>
          </p:nvPr>
        </p:nvSpPr>
        <p:spPr>
          <a:xfrm>
            <a:off x="228600" y="152400"/>
            <a:ext cx="8686800" cy="990600"/>
          </a:xfrm>
        </p:spPr>
        <p:style>
          <a:lnRef idx="1">
            <a:schemeClr val="dk1"/>
          </a:lnRef>
          <a:fillRef idx="3">
            <a:schemeClr val="dk1"/>
          </a:fillRef>
          <a:effectRef idx="2">
            <a:schemeClr val="dk1"/>
          </a:effectRef>
          <a:fontRef idx="minor">
            <a:schemeClr val="lt1"/>
          </a:fontRef>
        </p:style>
        <p:txBody>
          <a:bodyPr>
            <a:normAutofit fontScale="90000"/>
          </a:bodyPr>
          <a:lstStyle/>
          <a:p>
            <a:r>
              <a:rPr lang="en-US" dirty="0" smtClean="0"/>
              <a:t>Scriptural Definition of “Lord of Hosts”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81000" y="457200"/>
            <a:ext cx="8153400" cy="5562600"/>
          </a:xfrm>
        </p:spPr>
        <p:txBody>
          <a:bodyPr/>
          <a:lstStyle/>
          <a:p>
            <a:r>
              <a:rPr lang="en-US" dirty="0"/>
              <a:t>Here we have the one eternal sacrifice that is to take away the sins of the world having the blood shed outside of the city.  The high priest was supposed to take blood into the most holy place once a year for an offering for sins</a:t>
            </a:r>
            <a:r>
              <a:rPr lang="en-US" dirty="0" smtClean="0"/>
              <a:t>.</a:t>
            </a:r>
          </a:p>
          <a:p>
            <a:pPr>
              <a:buNone/>
            </a:pPr>
            <a:r>
              <a:rPr lang="en-US" dirty="0" smtClean="0"/>
              <a:t>  </a:t>
            </a:r>
            <a:endParaRPr lang="en-US" dirty="0"/>
          </a:p>
          <a:p>
            <a:r>
              <a:rPr lang="en-US" dirty="0"/>
              <a:t>The two things that the high priest took into the most holy were an alter of incense and blood from the slain sacrifice.  </a:t>
            </a:r>
          </a:p>
          <a:p>
            <a:pPr>
              <a:buFont typeface="Wingdings" pitchFamily="2" charset="2"/>
              <a:buNone/>
            </a:pP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60</a:t>
            </a:fld>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609600" y="685800"/>
            <a:ext cx="8077200" cy="5486400"/>
          </a:xfrm>
        </p:spPr>
        <p:txBody>
          <a:bodyPr/>
          <a:lstStyle/>
          <a:p>
            <a:pPr>
              <a:buFont typeface="Wingdings" pitchFamily="2" charset="2"/>
              <a:buNone/>
            </a:pPr>
            <a:r>
              <a:rPr lang="en-US" b="1" dirty="0"/>
              <a:t>Hebrews 13:11-12</a:t>
            </a:r>
            <a:endParaRPr lang="en-US" dirty="0"/>
          </a:p>
          <a:p>
            <a:pPr>
              <a:buFont typeface="Wingdings" pitchFamily="2" charset="2"/>
              <a:buNone/>
            </a:pPr>
            <a:r>
              <a:rPr lang="en-US" dirty="0"/>
              <a:t>	11For the bodies of those beasts, whose blood is brought into the sanctuary by the high priest for sin, are burned without the camp. 12Wherefore Jesus also, that he might sanctify the people with his own blood, suffered without the gate.</a:t>
            </a:r>
          </a:p>
        </p:txBody>
      </p:sp>
      <p:sp>
        <p:nvSpPr>
          <p:cNvPr id="3" name="Slide Number Placeholder 2"/>
          <p:cNvSpPr>
            <a:spLocks noGrp="1"/>
          </p:cNvSpPr>
          <p:nvPr>
            <p:ph type="sldNum" sz="quarter" idx="12"/>
          </p:nvPr>
        </p:nvSpPr>
        <p:spPr/>
        <p:txBody>
          <a:bodyPr/>
          <a:lstStyle/>
          <a:p>
            <a:fld id="{D749AB28-44CC-4EB0-8BA4-C4ECBA54925A}" type="slidenum">
              <a:rPr lang="en-US" smtClean="0"/>
              <a:pPr/>
              <a:t>61</a:t>
            </a:fld>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381000" y="685800"/>
            <a:ext cx="8305800" cy="5334000"/>
          </a:xfrm>
        </p:spPr>
        <p:txBody>
          <a:bodyPr/>
          <a:lstStyle/>
          <a:p>
            <a:r>
              <a:rPr lang="en-US" dirty="0"/>
              <a:t>His body was taken outside the camp, just as the burnt offering was commanded to be done. </a:t>
            </a:r>
            <a:endParaRPr lang="en-US" dirty="0" smtClean="0"/>
          </a:p>
          <a:p>
            <a:pPr>
              <a:buNone/>
            </a:pPr>
            <a:endParaRPr lang="en-US" dirty="0"/>
          </a:p>
          <a:p>
            <a:r>
              <a:rPr lang="en-US" dirty="0"/>
              <a:t> But what about the blood?  Christ’s blood was not being sprinkled in the sanctuary like the sin offering was supposed to </a:t>
            </a:r>
            <a:r>
              <a:rPr lang="en-US" dirty="0" smtClean="0"/>
              <a:t>be. (right?)</a:t>
            </a:r>
            <a:endParaRPr lang="en-US" dirty="0"/>
          </a:p>
          <a:p>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62</a:t>
            </a:fld>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4294967295"/>
          </p:nvPr>
        </p:nvSpPr>
        <p:spPr>
          <a:xfrm>
            <a:off x="533400" y="914400"/>
            <a:ext cx="7772400" cy="5334000"/>
          </a:xfrm>
        </p:spPr>
        <p:txBody>
          <a:bodyPr/>
          <a:lstStyle/>
          <a:p>
            <a:r>
              <a:rPr lang="en-US" dirty="0"/>
              <a:t>What happened to Christ’s blood?  His blood was falling down on Golgotha the place of the skull (Mark 15:22)</a:t>
            </a:r>
          </a:p>
          <a:p>
            <a:r>
              <a:rPr lang="en-US" dirty="0"/>
              <a:t>But it was not taken to the physical ark of the covenant to be sprinkled.  Christ as the high priest being hung on the cross was unable to take his own blood into the most holy.  </a:t>
            </a:r>
          </a:p>
          <a:p>
            <a:r>
              <a:rPr lang="en-US" dirty="0"/>
              <a:t>God came to him to accept his sacrifice.</a:t>
            </a:r>
          </a:p>
        </p:txBody>
      </p:sp>
      <p:sp>
        <p:nvSpPr>
          <p:cNvPr id="3" name="Slide Number Placeholder 2"/>
          <p:cNvSpPr>
            <a:spLocks noGrp="1"/>
          </p:cNvSpPr>
          <p:nvPr>
            <p:ph type="sldNum" sz="quarter" idx="12"/>
          </p:nvPr>
        </p:nvSpPr>
        <p:spPr/>
        <p:txBody>
          <a:bodyPr/>
          <a:lstStyle/>
          <a:p>
            <a:fld id="{D749AB28-44CC-4EB0-8BA4-C4ECBA54925A}" type="slidenum">
              <a:rPr lang="en-US" smtClean="0"/>
              <a:pPr/>
              <a:t>63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linds(horizontal)">
                                      <p:cBhvr>
                                        <p:cTn id="7" dur="1000"/>
                                        <p:tgtEl>
                                          <p:spTgt spid="134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blinds(horizontal)">
                                      <p:cBhvr>
                                        <p:cTn id="12" dur="1000"/>
                                        <p:tgtEl>
                                          <p:spTgt spid="134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blinds(horizontal)">
                                      <p:cBhvr>
                                        <p:cTn id="17" dur="1000"/>
                                        <p:tgtEl>
                                          <p:spTgt spid="134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4294967295"/>
          </p:nvPr>
        </p:nvSpPr>
        <p:spPr>
          <a:xfrm>
            <a:off x="381000" y="685800"/>
            <a:ext cx="8229600" cy="5257800"/>
          </a:xfrm>
        </p:spPr>
        <p:txBody>
          <a:bodyPr/>
          <a:lstStyle/>
          <a:p>
            <a:pPr>
              <a:buFont typeface="Wingdings" pitchFamily="2" charset="2"/>
              <a:buNone/>
            </a:pPr>
            <a:r>
              <a:rPr lang="en-US" sz="3600" b="1" dirty="0"/>
              <a:t>Psalm 18:6</a:t>
            </a:r>
            <a:r>
              <a:rPr lang="en-US" b="1" dirty="0"/>
              <a:t/>
            </a:r>
            <a:br>
              <a:rPr lang="en-US" b="1" dirty="0"/>
            </a:br>
            <a:r>
              <a:rPr lang="en-US" dirty="0"/>
              <a:t>6 In my distress I called upon the LORD, and cried unto my God: he heard my voice  </a:t>
            </a:r>
            <a:endParaRPr lang="en-US" u="sng" dirty="0"/>
          </a:p>
          <a:p>
            <a:pPr>
              <a:buFont typeface="Wingdings" pitchFamily="2" charset="2"/>
              <a:buNone/>
            </a:pPr>
            <a:r>
              <a:rPr lang="en-US" dirty="0"/>
              <a:t>	</a:t>
            </a:r>
            <a:r>
              <a:rPr lang="en-US" u="sng" dirty="0"/>
              <a:t>out of his temple</a:t>
            </a:r>
            <a:r>
              <a:rPr lang="en-US" dirty="0"/>
              <a:t>, and my cry came before him, </a:t>
            </a:r>
            <a:r>
              <a:rPr lang="en-US" i="1" dirty="0"/>
              <a:t>even</a:t>
            </a:r>
            <a:r>
              <a:rPr lang="en-US" dirty="0"/>
              <a:t> into his ears.</a:t>
            </a:r>
          </a:p>
          <a:p>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64</a:t>
            </a:fld>
            <a:endParaRPr lang="en-US"/>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4294967295"/>
          </p:nvPr>
        </p:nvSpPr>
        <p:spPr>
          <a:xfrm>
            <a:off x="533400" y="533400"/>
            <a:ext cx="8077200" cy="5791200"/>
          </a:xfrm>
        </p:spPr>
        <p:txBody>
          <a:bodyPr/>
          <a:lstStyle/>
          <a:p>
            <a:pPr>
              <a:buFont typeface="Wingdings" pitchFamily="2" charset="2"/>
              <a:buNone/>
            </a:pPr>
            <a:r>
              <a:rPr lang="en-US" sz="4400" b="1" dirty="0" smtClean="0"/>
              <a:t>Psalms </a:t>
            </a:r>
            <a:r>
              <a:rPr lang="en-US" sz="4400" b="1" dirty="0"/>
              <a:t>18:9-11</a:t>
            </a:r>
          </a:p>
          <a:p>
            <a:pPr>
              <a:buFont typeface="Wingdings" pitchFamily="2" charset="2"/>
              <a:buNone/>
            </a:pPr>
            <a:r>
              <a:rPr lang="en-US" u="sng" dirty="0" smtClean="0"/>
              <a:t>He </a:t>
            </a:r>
            <a:r>
              <a:rPr lang="en-US" u="sng" dirty="0"/>
              <a:t>bowed the heavens also, and came </a:t>
            </a:r>
            <a:r>
              <a:rPr lang="en-US" u="sng" dirty="0" smtClean="0"/>
              <a:t>down:</a:t>
            </a:r>
          </a:p>
          <a:p>
            <a:pPr>
              <a:buFont typeface="Wingdings" pitchFamily="2" charset="2"/>
              <a:buNone/>
            </a:pPr>
            <a:r>
              <a:rPr lang="en-US" u="sng" dirty="0" smtClean="0"/>
              <a:t>and </a:t>
            </a:r>
            <a:r>
              <a:rPr lang="en-US" u="sng" dirty="0"/>
              <a:t>darkness </a:t>
            </a:r>
            <a:r>
              <a:rPr lang="en-US" i="1" u="sng" dirty="0"/>
              <a:t>was</a:t>
            </a:r>
            <a:r>
              <a:rPr lang="en-US" u="sng" dirty="0"/>
              <a:t> under his feet.</a:t>
            </a:r>
            <a:endParaRPr lang="en-US" dirty="0"/>
          </a:p>
          <a:p>
            <a:pPr>
              <a:buFont typeface="Wingdings" pitchFamily="2" charset="2"/>
              <a:buNone/>
            </a:pPr>
            <a:r>
              <a:rPr lang="en-US" u="sng" dirty="0" smtClean="0"/>
              <a:t>And </a:t>
            </a:r>
            <a:r>
              <a:rPr lang="en-US" u="sng" dirty="0"/>
              <a:t>he rode upon a cherub, and did fly: yea, </a:t>
            </a:r>
            <a:r>
              <a:rPr lang="en-US" u="sng" dirty="0" smtClean="0"/>
              <a:t>he</a:t>
            </a:r>
          </a:p>
          <a:p>
            <a:pPr>
              <a:buFont typeface="Wingdings" pitchFamily="2" charset="2"/>
              <a:buNone/>
            </a:pPr>
            <a:r>
              <a:rPr lang="en-US" u="sng" dirty="0" smtClean="0"/>
              <a:t>did </a:t>
            </a:r>
            <a:r>
              <a:rPr lang="en-US" u="sng" dirty="0"/>
              <a:t>fly upon the wings of the wind.</a:t>
            </a:r>
            <a:endParaRPr lang="en-US" dirty="0"/>
          </a:p>
          <a:p>
            <a:pPr>
              <a:buFont typeface="Wingdings" pitchFamily="2" charset="2"/>
              <a:buNone/>
            </a:pPr>
            <a:r>
              <a:rPr lang="en-US" u="sng" dirty="0" smtClean="0"/>
              <a:t>He </a:t>
            </a:r>
            <a:r>
              <a:rPr lang="en-US" u="sng" dirty="0"/>
              <a:t>made darkness his secret place; his </a:t>
            </a:r>
            <a:r>
              <a:rPr lang="en-US" u="sng" dirty="0" smtClean="0"/>
              <a:t>pavilion</a:t>
            </a:r>
          </a:p>
          <a:p>
            <a:pPr>
              <a:buFont typeface="Wingdings" pitchFamily="2" charset="2"/>
              <a:buNone/>
            </a:pPr>
            <a:r>
              <a:rPr lang="en-US" u="sng" dirty="0" smtClean="0"/>
              <a:t>round </a:t>
            </a:r>
            <a:r>
              <a:rPr lang="en-US" u="sng" dirty="0"/>
              <a:t>about him </a:t>
            </a:r>
            <a:r>
              <a:rPr lang="en-US" i="1" u="sng" dirty="0"/>
              <a:t>were</a:t>
            </a:r>
            <a:r>
              <a:rPr lang="en-US" u="sng" dirty="0"/>
              <a:t> dark waters </a:t>
            </a:r>
            <a:r>
              <a:rPr lang="en-US" i="1" u="sng" dirty="0"/>
              <a:t>and</a:t>
            </a:r>
            <a:r>
              <a:rPr lang="en-US" u="sng" dirty="0"/>
              <a:t> </a:t>
            </a:r>
            <a:r>
              <a:rPr lang="en-US" u="sng" dirty="0" smtClean="0"/>
              <a:t>thick</a:t>
            </a:r>
          </a:p>
          <a:p>
            <a:pPr>
              <a:buFont typeface="Wingdings" pitchFamily="2" charset="2"/>
              <a:buNone/>
            </a:pPr>
            <a:r>
              <a:rPr lang="en-US" u="sng" dirty="0" smtClean="0"/>
              <a:t>clouds </a:t>
            </a:r>
            <a:r>
              <a:rPr lang="en-US" u="sng" dirty="0"/>
              <a:t>of the skies.</a:t>
            </a:r>
            <a:endParaRPr lang="en-US" dirty="0"/>
          </a:p>
          <a:p>
            <a:pPr>
              <a:buFont typeface="Wingdings" pitchFamily="2" charset="2"/>
              <a:buNone/>
            </a:pP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65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4294967295"/>
          </p:nvPr>
        </p:nvSpPr>
        <p:spPr>
          <a:xfrm>
            <a:off x="533400" y="990600"/>
            <a:ext cx="7848600" cy="4419600"/>
          </a:xfrm>
        </p:spPr>
        <p:txBody>
          <a:bodyPr/>
          <a:lstStyle/>
          <a:p>
            <a:r>
              <a:rPr lang="en-US" dirty="0"/>
              <a:t>We see quite literally the fulfillment of the types </a:t>
            </a:r>
            <a:r>
              <a:rPr lang="en-US" dirty="0" smtClean="0"/>
              <a:t>foreshadowed </a:t>
            </a:r>
            <a:r>
              <a:rPr lang="en-US" dirty="0"/>
              <a:t>in the Law.</a:t>
            </a:r>
          </a:p>
          <a:p>
            <a:endParaRPr lang="en-US" dirty="0"/>
          </a:p>
          <a:p>
            <a:r>
              <a:rPr lang="en-US" dirty="0"/>
              <a:t>God came to Christ and accepted the sacrifice!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66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4294967295"/>
          </p:nvPr>
        </p:nvSpPr>
        <p:spPr>
          <a:xfrm>
            <a:off x="685800" y="838200"/>
            <a:ext cx="7772400" cy="5334000"/>
          </a:xfrm>
        </p:spPr>
        <p:txBody>
          <a:bodyPr/>
          <a:lstStyle/>
          <a:p>
            <a:pPr>
              <a:buFont typeface="Wingdings" pitchFamily="2" charset="2"/>
              <a:buNone/>
            </a:pPr>
            <a:r>
              <a:rPr lang="en-US" dirty="0"/>
              <a:t>	God drew near to Christ and accepted the sacrificial blood that Christ was unable to take to an earthly alter.  This demonstrates how it was God working in the whole process.  His holiness and righteousness were never compromised and His grace bountifully extended to all that will avail themselves of this eternally sufficient sacrifice.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67</a:t>
            </a:fld>
            <a:endParaRPr lang="en-US"/>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4294967295"/>
          </p:nvPr>
        </p:nvSpPr>
        <p:spPr>
          <a:xfrm>
            <a:off x="838200" y="914400"/>
            <a:ext cx="7772400" cy="5105400"/>
          </a:xfrm>
        </p:spPr>
        <p:txBody>
          <a:bodyPr/>
          <a:lstStyle/>
          <a:p>
            <a:pPr>
              <a:buFont typeface="Wingdings" pitchFamily="2" charset="2"/>
              <a:buNone/>
            </a:pPr>
            <a:r>
              <a:rPr lang="en-US" dirty="0"/>
              <a:t>	We too are called to draw near and worship the Father, just as Jesus did, in spirit and in truth.  We worship on the basis of that great and eternal sacrifice that was provided for us, if we will but do so.</a:t>
            </a:r>
          </a:p>
          <a:p>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68</a:t>
            </a:fld>
            <a:endParaRPr lang="en-US"/>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20:9-12</a:t>
            </a:r>
            <a:endParaRPr lang="en-US" dirty="0"/>
          </a:p>
        </p:txBody>
      </p:sp>
      <p:sp>
        <p:nvSpPr>
          <p:cNvPr id="3" name="Content Placeholder 2"/>
          <p:cNvSpPr>
            <a:spLocks noGrp="1"/>
          </p:cNvSpPr>
          <p:nvPr>
            <p:ph idx="1"/>
          </p:nvPr>
        </p:nvSpPr>
        <p:spPr/>
        <p:txBody>
          <a:bodyPr>
            <a:normAutofit/>
          </a:bodyPr>
          <a:lstStyle/>
          <a:p>
            <a:r>
              <a:rPr lang="en-US" dirty="0" smtClean="0"/>
              <a:t>	For as yet they knew not the scripture, that he must rise again from the dead. Then the disciples went away again unto their own home. But Mary stood without at the </a:t>
            </a:r>
            <a:r>
              <a:rPr lang="en-US" dirty="0" err="1" smtClean="0"/>
              <a:t>sepulchre</a:t>
            </a:r>
            <a:r>
              <a:rPr lang="en-US" dirty="0" smtClean="0"/>
              <a:t> weeping: and as she wept, she stooped down, and looked into the </a:t>
            </a:r>
            <a:r>
              <a:rPr lang="en-US" dirty="0" err="1" smtClean="0"/>
              <a:t>sepulchre</a:t>
            </a:r>
            <a:r>
              <a:rPr lang="en-US" dirty="0" smtClean="0"/>
              <a:t>, And </a:t>
            </a:r>
            <a:r>
              <a:rPr lang="en-US" dirty="0" err="1" smtClean="0"/>
              <a:t>seeth</a:t>
            </a:r>
            <a:r>
              <a:rPr lang="en-US" dirty="0" smtClean="0"/>
              <a:t> two angels in white sitting, the one at the head, and the other at the feet, where the body of Jesus had lain.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69</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“Lord of Hosts”</a:t>
            </a:r>
            <a:endParaRPr lang="en-US" dirty="0"/>
          </a:p>
        </p:txBody>
      </p:sp>
      <p:sp>
        <p:nvSpPr>
          <p:cNvPr id="3" name="Content Placeholder 2"/>
          <p:cNvSpPr>
            <a:spLocks noGrp="1"/>
          </p:cNvSpPr>
          <p:nvPr>
            <p:ph idx="1"/>
          </p:nvPr>
        </p:nvSpPr>
        <p:spPr>
          <a:xfrm>
            <a:off x="457200" y="1600201"/>
            <a:ext cx="8229600" cy="2357568"/>
          </a:xfrm>
        </p:spPr>
        <p:txBody>
          <a:bodyPr wrap="square">
            <a:spAutoFit/>
          </a:bodyPr>
          <a:lstStyle/>
          <a:p>
            <a:r>
              <a:rPr lang="da-DK" dirty="0" smtClean="0"/>
              <a:t>James 5:4-11</a:t>
            </a:r>
          </a:p>
          <a:p>
            <a:r>
              <a:rPr lang="da-DK" dirty="0" smtClean="0"/>
              <a:t>Rom 9:29</a:t>
            </a:r>
          </a:p>
          <a:p>
            <a:r>
              <a:rPr lang="da-DK" dirty="0" smtClean="0"/>
              <a:t>Isa 1:9-18</a:t>
            </a:r>
          </a:p>
          <a:p>
            <a:r>
              <a:rPr lang="da-DK" dirty="0" smtClean="0"/>
              <a:t>Luke 2:13-14	</a:t>
            </a:r>
          </a:p>
        </p:txBody>
      </p:sp>
      <p:sp>
        <p:nvSpPr>
          <p:cNvPr id="4" name="Slide Number Placeholder 3"/>
          <p:cNvSpPr>
            <a:spLocks noGrp="1"/>
          </p:cNvSpPr>
          <p:nvPr>
            <p:ph type="sldNum" sz="quarter" idx="12"/>
          </p:nvPr>
        </p:nvSpPr>
        <p:spPr/>
        <p:txBody>
          <a:bodyPr/>
          <a:lstStyle/>
          <a:p>
            <a:fld id="{1EBCACB4-7BB8-4A74-83A5-C12FBFC35A77}" type="slidenum">
              <a:rPr lang="en-US" smtClean="0"/>
              <a:pPr/>
              <a:t>7</a:t>
            </a:fld>
            <a:endParaRPr lang="en-US"/>
          </a:p>
        </p:txBody>
      </p:sp>
      <p:sp>
        <p:nvSpPr>
          <p:cNvPr id="5" name="TextBox 4"/>
          <p:cNvSpPr txBox="1"/>
          <p:nvPr/>
        </p:nvSpPr>
        <p:spPr>
          <a:xfrm>
            <a:off x="381000" y="4191000"/>
            <a:ext cx="8458200" cy="2031325"/>
          </a:xfrm>
          <a:prstGeom prst="rect">
            <a:avLst/>
          </a:prstGeom>
          <a:solidFill>
            <a:srgbClr val="FFFF00"/>
          </a:solidFill>
        </p:spPr>
        <p:txBody>
          <a:bodyPr wrap="square" rtlCol="0">
            <a:spAutoFit/>
          </a:bodyPr>
          <a:lstStyle/>
          <a:p>
            <a:r>
              <a:rPr lang="en-US" b="1" dirty="0" smtClean="0"/>
              <a:t>G4756</a:t>
            </a:r>
          </a:p>
          <a:p>
            <a:r>
              <a:rPr lang="vi-VN" dirty="0" smtClean="0"/>
              <a:t>στρατία</a:t>
            </a:r>
          </a:p>
          <a:p>
            <a:r>
              <a:rPr lang="en-US" dirty="0" err="1" smtClean="0"/>
              <a:t>stratia</a:t>
            </a:r>
            <a:endParaRPr lang="en-US" dirty="0" smtClean="0"/>
          </a:p>
          <a:p>
            <a:r>
              <a:rPr lang="en-US" i="1" dirty="0" err="1" smtClean="0"/>
              <a:t>strat-ee</a:t>
            </a:r>
            <a:r>
              <a:rPr lang="en-US" i="1" dirty="0" smtClean="0"/>
              <a:t>'-ah</a:t>
            </a:r>
          </a:p>
          <a:p>
            <a:r>
              <a:rPr lang="en-US" dirty="0" smtClean="0"/>
              <a:t>Feminine of a derivative of </a:t>
            </a:r>
            <a:r>
              <a:rPr lang="en-US" dirty="0" err="1" smtClean="0"/>
              <a:t>στρατός</a:t>
            </a:r>
            <a:r>
              <a:rPr lang="en-US" dirty="0" smtClean="0"/>
              <a:t> </a:t>
            </a:r>
            <a:r>
              <a:rPr lang="en-US" dirty="0" err="1" smtClean="0"/>
              <a:t>stratos</a:t>
            </a:r>
            <a:r>
              <a:rPr lang="en-US" dirty="0" smtClean="0"/>
              <a:t> (an </a:t>
            </a:r>
            <a:r>
              <a:rPr lang="en-US" i="1" dirty="0" smtClean="0"/>
              <a:t>army; from the base of </a:t>
            </a:r>
            <a:r>
              <a:rPr lang="en-US" i="1" u="sng" dirty="0" smtClean="0"/>
              <a:t>G4766, as encamped); camp likeness, that is, an army, that is, (figuratively) the angels, the celestial luminaries: - host.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True Worshippers - John 4:23</a:t>
            </a:r>
          </a:p>
        </p:txBody>
      </p:sp>
      <p:pic>
        <p:nvPicPr>
          <p:cNvPr id="141314" name="Picture 2" descr="ark9.jpg (35097 byte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4294967295"/>
          </p:nvPr>
        </p:nvSpPr>
        <p:spPr>
          <a:xfrm>
            <a:off x="533400" y="533400"/>
            <a:ext cx="8001000" cy="5562600"/>
          </a:xfrm>
        </p:spPr>
        <p:txBody>
          <a:bodyPr/>
          <a:lstStyle/>
          <a:p>
            <a:pPr>
              <a:buNone/>
            </a:pPr>
            <a:r>
              <a:rPr lang="en-US" b="1" dirty="0"/>
              <a:t>Exodus 25:22</a:t>
            </a:r>
            <a:br>
              <a:rPr lang="en-US" b="1" dirty="0"/>
            </a:br>
            <a:r>
              <a:rPr lang="en-US" dirty="0"/>
              <a:t>22</a:t>
            </a:r>
            <a:r>
              <a:rPr lang="en-US" u="sng" dirty="0"/>
              <a:t>And there I will meet with thee, and I will commune with thee from above the mercy seat, from between the two </a:t>
            </a:r>
            <a:r>
              <a:rPr lang="en-US" u="sng" dirty="0" err="1"/>
              <a:t>cherubims</a:t>
            </a:r>
            <a:r>
              <a:rPr lang="en-US" dirty="0"/>
              <a:t> which </a:t>
            </a:r>
            <a:r>
              <a:rPr lang="en-US" i="1" dirty="0"/>
              <a:t>are</a:t>
            </a:r>
            <a:r>
              <a:rPr lang="en-US" dirty="0"/>
              <a:t> upon the ark of the testimony, of all </a:t>
            </a:r>
            <a:r>
              <a:rPr lang="en-US" i="1" dirty="0"/>
              <a:t>things</a:t>
            </a:r>
            <a:r>
              <a:rPr lang="en-US" dirty="0"/>
              <a:t> which I will give thee in commandment unto the children of Israel.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71</a:t>
            </a:fld>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533400" y="381000"/>
            <a:ext cx="8153400" cy="5715000"/>
          </a:xfrm>
        </p:spPr>
        <p:txBody>
          <a:bodyPr>
            <a:normAutofit lnSpcReduction="10000"/>
          </a:bodyPr>
          <a:lstStyle/>
          <a:p>
            <a:pPr>
              <a:buFont typeface="Wingdings" pitchFamily="2" charset="2"/>
              <a:buNone/>
            </a:pPr>
            <a:r>
              <a:rPr lang="en-US" b="1" dirty="0"/>
              <a:t>Hebrews 9:5-7</a:t>
            </a:r>
            <a:br>
              <a:rPr lang="en-US" b="1" dirty="0"/>
            </a:br>
            <a:r>
              <a:rPr lang="en-US" dirty="0"/>
              <a:t>5And over it the </a:t>
            </a:r>
            <a:r>
              <a:rPr lang="en-US" dirty="0" err="1"/>
              <a:t>cherubims</a:t>
            </a:r>
            <a:r>
              <a:rPr lang="en-US" dirty="0"/>
              <a:t> of glory shadowing the </a:t>
            </a:r>
            <a:r>
              <a:rPr lang="en-US" dirty="0" err="1"/>
              <a:t>mercyseat</a:t>
            </a:r>
            <a:r>
              <a:rPr lang="en-US" dirty="0"/>
              <a:t>; of which we cannot now speak particularly. 6Now when these things were thus ordained, the priests went always into the first tabernacle, accomplishing the service </a:t>
            </a:r>
            <a:r>
              <a:rPr lang="en-US" i="1" dirty="0"/>
              <a:t>of God</a:t>
            </a:r>
            <a:r>
              <a:rPr lang="en-US" dirty="0"/>
              <a:t>. 7But into the second </a:t>
            </a:r>
            <a:r>
              <a:rPr lang="en-US" i="1" dirty="0"/>
              <a:t>went</a:t>
            </a:r>
            <a:r>
              <a:rPr lang="en-US" dirty="0"/>
              <a:t> the high priest alone once every year, not without blood, which he offered for himself, and </a:t>
            </a:r>
            <a:r>
              <a:rPr lang="en-US" i="1" dirty="0"/>
              <a:t>for</a:t>
            </a:r>
            <a:r>
              <a:rPr lang="en-US" dirty="0"/>
              <a:t> the errors of the people:</a:t>
            </a:r>
          </a:p>
          <a:p>
            <a:pPr>
              <a:buFont typeface="Wingdings" pitchFamily="2" charset="2"/>
              <a:buNone/>
            </a:pPr>
            <a:r>
              <a:rPr lang="en-US" dirty="0"/>
              <a:t>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72</a:t>
            </a:fld>
            <a:endParaRPr lang="en-US"/>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4294967295"/>
          </p:nvPr>
        </p:nvSpPr>
        <p:spPr>
          <a:xfrm>
            <a:off x="457200" y="762000"/>
            <a:ext cx="8077200" cy="5410200"/>
          </a:xfrm>
        </p:spPr>
        <p:txBody>
          <a:bodyPr/>
          <a:lstStyle/>
          <a:p>
            <a:pPr>
              <a:buFont typeface="Wingdings" pitchFamily="2" charset="2"/>
              <a:buNone/>
            </a:pPr>
            <a:r>
              <a:rPr lang="en-US" b="1" dirty="0"/>
              <a:t>Hebrews 9:8-9</a:t>
            </a:r>
          </a:p>
          <a:p>
            <a:pPr>
              <a:buFont typeface="Wingdings" pitchFamily="2" charset="2"/>
              <a:buNone/>
            </a:pPr>
            <a:r>
              <a:rPr lang="en-US" dirty="0"/>
              <a:t>	8The Holy Ghost this signifying, that the way into the holiest of all was not yet made manifest, while as the first tabernacle was yet standing: 9Which </a:t>
            </a:r>
            <a:r>
              <a:rPr lang="en-US" i="1" dirty="0"/>
              <a:t>was</a:t>
            </a:r>
            <a:r>
              <a:rPr lang="en-US" dirty="0"/>
              <a:t> a figure for the time then present, in which were offered both gifts and sacrifices, that could not make him that did the service perfect, as pertaining to the </a:t>
            </a:r>
            <a:r>
              <a:rPr lang="en-US" u="sng" dirty="0"/>
              <a:t>conscience</a:t>
            </a:r>
            <a:r>
              <a:rPr lang="en-US" dirty="0"/>
              <a:t>; </a:t>
            </a:r>
          </a:p>
          <a:p>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73</a:t>
            </a:fld>
            <a:endParaRPr lang="en-US"/>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4294967295"/>
          </p:nvPr>
        </p:nvSpPr>
        <p:spPr>
          <a:xfrm>
            <a:off x="609600" y="685800"/>
            <a:ext cx="8001000" cy="5562600"/>
          </a:xfrm>
        </p:spPr>
        <p:txBody>
          <a:bodyPr/>
          <a:lstStyle/>
          <a:p>
            <a:pPr>
              <a:buFont typeface="Wingdings" pitchFamily="2" charset="2"/>
              <a:buNone/>
            </a:pPr>
            <a:r>
              <a:rPr lang="en-US" b="1" dirty="0"/>
              <a:t>Hebrews 9:24-25</a:t>
            </a:r>
            <a:r>
              <a:rPr lang="en-US" dirty="0"/>
              <a:t> </a:t>
            </a:r>
          </a:p>
          <a:p>
            <a:pPr>
              <a:buFont typeface="Wingdings" pitchFamily="2" charset="2"/>
              <a:buNone/>
            </a:pPr>
            <a:r>
              <a:rPr lang="en-US" dirty="0"/>
              <a:t>	24For Christ is not entered into the holy places made with hands, </a:t>
            </a:r>
            <a:r>
              <a:rPr lang="en-US" i="1" dirty="0"/>
              <a:t>which are</a:t>
            </a:r>
            <a:r>
              <a:rPr lang="en-US" dirty="0"/>
              <a:t> the figures of the true; but into heaven itself, now to appear in the presence of God for us: 25Nor yet that he should offer himself often, as the high priest </a:t>
            </a:r>
            <a:r>
              <a:rPr lang="en-US" dirty="0" err="1"/>
              <a:t>entereth</a:t>
            </a:r>
            <a:r>
              <a:rPr lang="en-US" dirty="0"/>
              <a:t> into the holy place every year with blood of others;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74</a:t>
            </a:fld>
            <a:endParaRPr lang="en-US"/>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4294967295"/>
          </p:nvPr>
        </p:nvSpPr>
        <p:spPr>
          <a:xfrm>
            <a:off x="762000" y="762000"/>
            <a:ext cx="7467600" cy="4800600"/>
          </a:xfrm>
        </p:spPr>
        <p:txBody>
          <a:bodyPr/>
          <a:lstStyle/>
          <a:p>
            <a:pPr>
              <a:lnSpc>
                <a:spcPct val="90000"/>
              </a:lnSpc>
              <a:buFont typeface="Wingdings" pitchFamily="2" charset="2"/>
              <a:buNone/>
            </a:pPr>
            <a:r>
              <a:rPr lang="en-US" b="1" dirty="0"/>
              <a:t>Psalm 80:1-3</a:t>
            </a:r>
            <a:endParaRPr lang="en-US" dirty="0"/>
          </a:p>
          <a:p>
            <a:pPr>
              <a:lnSpc>
                <a:spcPct val="90000"/>
              </a:lnSpc>
              <a:buFont typeface="Wingdings" pitchFamily="2" charset="2"/>
              <a:buNone/>
            </a:pPr>
            <a:r>
              <a:rPr lang="en-US" dirty="0"/>
              <a:t>	1	Give ear, O Shepherd of Israel, thou that </a:t>
            </a:r>
            <a:r>
              <a:rPr lang="en-US" dirty="0" err="1"/>
              <a:t>leadest</a:t>
            </a:r>
            <a:r>
              <a:rPr lang="en-US" dirty="0"/>
              <a:t> Joseph like a flock; thou that </a:t>
            </a:r>
            <a:r>
              <a:rPr lang="en-US" u="sng" dirty="0" err="1"/>
              <a:t>dwellest</a:t>
            </a:r>
            <a:r>
              <a:rPr lang="en-US" u="sng" dirty="0"/>
              <a:t> </a:t>
            </a:r>
            <a:r>
              <a:rPr lang="en-US" i="1" u="sng" dirty="0"/>
              <a:t>between</a:t>
            </a:r>
            <a:r>
              <a:rPr lang="en-US" u="sng" dirty="0"/>
              <a:t> the </a:t>
            </a:r>
            <a:r>
              <a:rPr lang="en-US" u="sng" dirty="0" err="1"/>
              <a:t>cherubims</a:t>
            </a:r>
            <a:r>
              <a:rPr lang="en-US" u="sng" dirty="0"/>
              <a:t>, shine forth</a:t>
            </a:r>
            <a:r>
              <a:rPr lang="en-US" dirty="0"/>
              <a:t>.</a:t>
            </a:r>
          </a:p>
          <a:p>
            <a:pPr>
              <a:lnSpc>
                <a:spcPct val="90000"/>
              </a:lnSpc>
              <a:buFont typeface="Wingdings" pitchFamily="2" charset="2"/>
              <a:buNone/>
            </a:pPr>
            <a:r>
              <a:rPr lang="en-US" dirty="0"/>
              <a:t>	2	Before Ephraim and Benjamin and Manasseh stir up thy strength, and come </a:t>
            </a:r>
            <a:r>
              <a:rPr lang="en-US" i="1" dirty="0"/>
              <a:t>and</a:t>
            </a:r>
            <a:r>
              <a:rPr lang="en-US" dirty="0"/>
              <a:t> save us.</a:t>
            </a:r>
          </a:p>
          <a:p>
            <a:pPr>
              <a:lnSpc>
                <a:spcPct val="90000"/>
              </a:lnSpc>
              <a:buFont typeface="Wingdings" pitchFamily="2" charset="2"/>
              <a:buNone/>
            </a:pPr>
            <a:r>
              <a:rPr lang="en-US" dirty="0"/>
              <a:t>	3	Turn us again, O God, and cause </a:t>
            </a:r>
            <a:r>
              <a:rPr lang="en-US" u="sng" dirty="0"/>
              <a:t>thy face to shine; and we shall be saved</a:t>
            </a:r>
            <a:r>
              <a:rPr lang="en-US" dirty="0"/>
              <a:t>.</a:t>
            </a:r>
          </a:p>
        </p:txBody>
      </p:sp>
      <p:sp>
        <p:nvSpPr>
          <p:cNvPr id="3" name="Slide Number Placeholder 2"/>
          <p:cNvSpPr>
            <a:spLocks noGrp="1"/>
          </p:cNvSpPr>
          <p:nvPr>
            <p:ph type="sldNum" sz="quarter" idx="12"/>
          </p:nvPr>
        </p:nvSpPr>
        <p:spPr/>
        <p:txBody>
          <a:bodyPr/>
          <a:lstStyle/>
          <a:p>
            <a:fld id="{D749AB28-44CC-4EB0-8BA4-C4ECBA54925A}" type="slidenum">
              <a:rPr lang="en-US" smtClean="0"/>
              <a:pPr/>
              <a:t>75</a:t>
            </a:fld>
            <a:endParaRPr lang="en-US"/>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609600" y="533400"/>
            <a:ext cx="8001000" cy="5486400"/>
          </a:xfrm>
        </p:spPr>
        <p:txBody>
          <a:bodyPr/>
          <a:lstStyle/>
          <a:p>
            <a:pPr>
              <a:buFont typeface="Wingdings" pitchFamily="2" charset="2"/>
              <a:buNone/>
            </a:pPr>
            <a:r>
              <a:rPr lang="en-US" b="1" dirty="0"/>
              <a:t>Numbers 6:22-27</a:t>
            </a:r>
            <a:br>
              <a:rPr lang="en-US" b="1" dirty="0"/>
            </a:br>
            <a:r>
              <a:rPr lang="en-US" dirty="0"/>
              <a:t>22And the LORD </a:t>
            </a:r>
            <a:r>
              <a:rPr lang="en-US" dirty="0" err="1"/>
              <a:t>spake</a:t>
            </a:r>
            <a:r>
              <a:rPr lang="en-US" dirty="0"/>
              <a:t> unto Moses, saying, 23Speak unto Aaron and unto his sons, saying, On this wise ye shall bless the children of Israel, saying unto them, 24The LORD bless thee, and keep thee: 25The LORD make his </a:t>
            </a:r>
            <a:r>
              <a:rPr lang="en-US" u="sng" dirty="0"/>
              <a:t>face shine upon thee</a:t>
            </a:r>
            <a:r>
              <a:rPr lang="en-US" dirty="0"/>
              <a:t>, and be gracious unto thee: 26The LORD lift up his countenance upon thee, and </a:t>
            </a:r>
            <a:r>
              <a:rPr lang="en-US" u="sng" dirty="0"/>
              <a:t>give thee peace</a:t>
            </a:r>
            <a:r>
              <a:rPr lang="en-US" dirty="0"/>
              <a:t>. 27And they shall put my name upon the children of Israel; and I will bless them.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76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4294967295"/>
          </p:nvPr>
        </p:nvSpPr>
        <p:spPr>
          <a:xfrm>
            <a:off x="609600" y="762000"/>
            <a:ext cx="7848600" cy="5334000"/>
          </a:xfrm>
        </p:spPr>
        <p:txBody>
          <a:bodyPr/>
          <a:lstStyle/>
          <a:p>
            <a:pPr>
              <a:buFont typeface="Wingdings" pitchFamily="2" charset="2"/>
              <a:buNone/>
            </a:pPr>
            <a:r>
              <a:rPr lang="en-US" sz="2800" b="1" dirty="0"/>
              <a:t>John 20:19-21</a:t>
            </a:r>
            <a:br>
              <a:rPr lang="en-US" sz="2800" b="1" dirty="0"/>
            </a:br>
            <a:r>
              <a:rPr lang="en-US" sz="2800" dirty="0"/>
              <a:t>19Then the same day at evening, being the first </a:t>
            </a:r>
            <a:r>
              <a:rPr lang="en-US" sz="2800" i="1" dirty="0"/>
              <a:t>day</a:t>
            </a:r>
            <a:r>
              <a:rPr lang="en-US" sz="2800" dirty="0"/>
              <a:t> of the week, when the doors were shut where the disciples were assembled for fear of the Jews, came Jesus and stood in the midst, and </a:t>
            </a:r>
            <a:r>
              <a:rPr lang="en-US" sz="2800" dirty="0" err="1"/>
              <a:t>saith</a:t>
            </a:r>
            <a:r>
              <a:rPr lang="en-US" sz="2800" dirty="0"/>
              <a:t> unto them, </a:t>
            </a:r>
            <a:r>
              <a:rPr lang="en-US" sz="2800" u="sng" dirty="0"/>
              <a:t>Peace </a:t>
            </a:r>
            <a:r>
              <a:rPr lang="en-US" sz="2800" i="1" u="sng" dirty="0"/>
              <a:t>be</a:t>
            </a:r>
            <a:r>
              <a:rPr lang="en-US" sz="2800" u="sng" dirty="0"/>
              <a:t> unto you</a:t>
            </a:r>
            <a:r>
              <a:rPr lang="en-US" sz="2800" dirty="0"/>
              <a:t>. 20And when he had so said, he showed unto them </a:t>
            </a:r>
            <a:r>
              <a:rPr lang="en-US" sz="2800" i="1" dirty="0"/>
              <a:t>his</a:t>
            </a:r>
            <a:r>
              <a:rPr lang="en-US" sz="2800" dirty="0"/>
              <a:t> hands and his side. Then were the disciples glad, when they saw the Lord. 21Then said Jesus to them again, </a:t>
            </a:r>
            <a:r>
              <a:rPr lang="en-US" sz="2800" u="sng" dirty="0"/>
              <a:t>Peace </a:t>
            </a:r>
            <a:r>
              <a:rPr lang="en-US" sz="2800" i="1" u="sng" dirty="0"/>
              <a:t>be</a:t>
            </a:r>
            <a:r>
              <a:rPr lang="en-US" sz="2800" u="sng" dirty="0"/>
              <a:t> unto you: as </a:t>
            </a:r>
            <a:r>
              <a:rPr lang="en-US" sz="2800" i="1" u="sng" dirty="0"/>
              <a:t>my</a:t>
            </a:r>
            <a:r>
              <a:rPr lang="en-US" sz="2800" u="sng" dirty="0"/>
              <a:t> Father hath sent me</a:t>
            </a:r>
            <a:r>
              <a:rPr lang="en-US" sz="2800" dirty="0"/>
              <a:t>, even so send I you.</a:t>
            </a:r>
          </a:p>
        </p:txBody>
      </p:sp>
      <p:sp>
        <p:nvSpPr>
          <p:cNvPr id="3" name="Slide Number Placeholder 2"/>
          <p:cNvSpPr>
            <a:spLocks noGrp="1"/>
          </p:cNvSpPr>
          <p:nvPr>
            <p:ph type="sldNum" sz="quarter" idx="12"/>
          </p:nvPr>
        </p:nvSpPr>
        <p:spPr/>
        <p:txBody>
          <a:bodyPr/>
          <a:lstStyle/>
          <a:p>
            <a:fld id="{D749AB28-44CC-4EB0-8BA4-C4ECBA54925A}" type="slidenum">
              <a:rPr lang="en-US" smtClean="0"/>
              <a:pPr/>
              <a:t>77</a:t>
            </a:fld>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4294967295"/>
          </p:nvPr>
        </p:nvSpPr>
        <p:spPr>
          <a:xfrm>
            <a:off x="685800" y="762000"/>
            <a:ext cx="7848600" cy="5486400"/>
          </a:xfrm>
        </p:spPr>
        <p:txBody>
          <a:bodyPr>
            <a:normAutofit fontScale="92500"/>
          </a:bodyPr>
          <a:lstStyle/>
          <a:p>
            <a:r>
              <a:rPr lang="en-US" b="1" dirty="0"/>
              <a:t>Daniel </a:t>
            </a:r>
            <a:r>
              <a:rPr lang="en-US" b="1" dirty="0" smtClean="0"/>
              <a:t>12:2-3</a:t>
            </a:r>
            <a:r>
              <a:rPr lang="en-US" b="1" dirty="0"/>
              <a:t/>
            </a:r>
            <a:br>
              <a:rPr lang="en-US" b="1" dirty="0"/>
            </a:br>
            <a:r>
              <a:rPr lang="en-US" dirty="0" smtClean="0"/>
              <a:t>And many of them that sleep in the dust of the earth shall awake, some to everlasting life, and some to shame and everlasting contempt. And they that be wise shall shine as the brightness of the firmament; and they that turn many to righteousness as the stars for ever and ever. </a:t>
            </a:r>
          </a:p>
          <a:p>
            <a:pPr>
              <a:buNone/>
            </a:pPr>
            <a:endParaRPr lang="en-US" dirty="0" smtClean="0"/>
          </a:p>
          <a:p>
            <a:pPr>
              <a:buFont typeface="Wingdings" pitchFamily="2" charset="2"/>
              <a:buNone/>
            </a:pP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78</a:t>
            </a:fld>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4294967295"/>
          </p:nvPr>
        </p:nvSpPr>
        <p:spPr>
          <a:xfrm>
            <a:off x="609600" y="685800"/>
            <a:ext cx="7924800" cy="5410200"/>
          </a:xfrm>
        </p:spPr>
        <p:txBody>
          <a:bodyPr/>
          <a:lstStyle/>
          <a:p>
            <a:pPr>
              <a:buFont typeface="Wingdings" pitchFamily="2" charset="2"/>
              <a:buNone/>
            </a:pPr>
            <a:r>
              <a:rPr lang="en-US" b="1" dirty="0"/>
              <a:t>Revelation 21:22-23</a:t>
            </a:r>
            <a:br>
              <a:rPr lang="en-US" b="1" dirty="0"/>
            </a:br>
            <a:r>
              <a:rPr lang="en-US" dirty="0"/>
              <a:t>22And I saw no temple therein: for the Lord God Almighty and the Lamb are the temple of it. 23And the city had no need of the sun, neither of the moon, to shine in it: for the glory of God did lighten it, and the Lamb </a:t>
            </a:r>
            <a:r>
              <a:rPr lang="en-US" i="1" dirty="0"/>
              <a:t>is</a:t>
            </a:r>
            <a:r>
              <a:rPr lang="en-US" dirty="0"/>
              <a:t> the light thereof.</a:t>
            </a:r>
          </a:p>
        </p:txBody>
      </p:sp>
      <p:sp>
        <p:nvSpPr>
          <p:cNvPr id="3" name="Slide Number Placeholder 2"/>
          <p:cNvSpPr>
            <a:spLocks noGrp="1"/>
          </p:cNvSpPr>
          <p:nvPr>
            <p:ph type="sldNum" sz="quarter" idx="12"/>
          </p:nvPr>
        </p:nvSpPr>
        <p:spPr/>
        <p:txBody>
          <a:bodyPr/>
          <a:lstStyle/>
          <a:p>
            <a:fld id="{D749AB28-44CC-4EB0-8BA4-C4ECBA54925A}" type="slidenum">
              <a:rPr lang="en-US" smtClean="0"/>
              <a:pPr/>
              <a:t>79</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28600" y="1447800"/>
            <a:ext cx="8686800" cy="2057400"/>
          </a:xfrm>
        </p:spPr>
        <p:txBody>
          <a:bodyPr>
            <a:noAutofit/>
          </a:bodyPr>
          <a:lstStyle/>
          <a:p>
            <a:r>
              <a:rPr lang="en-US" sz="5400" i="1" dirty="0" smtClean="0">
                <a:latin typeface="+mn-lt"/>
              </a:rPr>
              <a:t>“Footprints of the Cherubim”</a:t>
            </a:r>
            <a:endParaRPr lang="en-US" sz="5400" b="0" i="1" dirty="0" smtClean="0">
              <a:latin typeface="+mn-lt"/>
            </a:endParaRPr>
          </a:p>
        </p:txBody>
      </p:sp>
      <p:sp>
        <p:nvSpPr>
          <p:cNvPr id="2051" name="Rectangle 3"/>
          <p:cNvSpPr>
            <a:spLocks noGrp="1" noChangeArrowheads="1"/>
          </p:cNvSpPr>
          <p:nvPr>
            <p:ph type="subTitle" idx="1"/>
          </p:nvPr>
        </p:nvSpPr>
        <p:spPr>
          <a:xfrm>
            <a:off x="228600" y="2743200"/>
            <a:ext cx="8686800" cy="2514600"/>
          </a:xfrm>
        </p:spPr>
        <p:txBody>
          <a:bodyPr/>
          <a:lstStyle/>
          <a:p>
            <a:pPr algn="ctr">
              <a:lnSpc>
                <a:spcPct val="80000"/>
              </a:lnSpc>
            </a:pPr>
            <a:endParaRPr lang="en-US" sz="4000" dirty="0" smtClean="0">
              <a:latin typeface="Garamond" pitchFamily="18" charset="0"/>
            </a:endParaRPr>
          </a:p>
          <a:p>
            <a:pPr algn="ctr">
              <a:lnSpc>
                <a:spcPct val="80000"/>
              </a:lnSpc>
            </a:pPr>
            <a:endParaRPr lang="en-US" sz="4000" dirty="0" smtClean="0">
              <a:latin typeface="Garamond" pitchFamily="18" charset="0"/>
            </a:endParaRPr>
          </a:p>
          <a:p>
            <a:pPr algn="ctr">
              <a:lnSpc>
                <a:spcPct val="80000"/>
              </a:lnSpc>
            </a:pPr>
            <a:r>
              <a:rPr lang="en-US" sz="4000" b="1" dirty="0" smtClean="0">
                <a:latin typeface="+mj-lt"/>
              </a:rPr>
              <a:t>~ Gen 3:24 ~</a:t>
            </a:r>
            <a:r>
              <a:rPr lang="en-US" sz="4000" b="1" dirty="0" smtClean="0"/>
              <a:t> </a:t>
            </a:r>
            <a:endParaRPr lang="en-US" sz="4000" b="1" dirty="0"/>
          </a:p>
          <a:p>
            <a:pPr algn="ctr">
              <a:lnSpc>
                <a:spcPct val="80000"/>
              </a:lnSpc>
            </a:pP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not the end of the story:</a:t>
            </a:r>
            <a:endParaRPr lang="en-US" dirty="0"/>
          </a:p>
        </p:txBody>
      </p:sp>
      <p:sp>
        <p:nvSpPr>
          <p:cNvPr id="3" name="Content Placeholder 2"/>
          <p:cNvSpPr>
            <a:spLocks noGrp="1"/>
          </p:cNvSpPr>
          <p:nvPr>
            <p:ph idx="1"/>
          </p:nvPr>
        </p:nvSpPr>
        <p:spPr/>
        <p:txBody>
          <a:bodyPr/>
          <a:lstStyle/>
          <a:p>
            <a:r>
              <a:rPr lang="en-US" b="1" dirty="0" smtClean="0"/>
              <a:t>Acts 1:9</a:t>
            </a:r>
            <a:br>
              <a:rPr lang="en-US" b="1" dirty="0" smtClean="0"/>
            </a:br>
            <a:r>
              <a:rPr lang="en-US" dirty="0" smtClean="0"/>
              <a:t>9And when he had spoken these things, while they beheld, he was taken up; and </a:t>
            </a:r>
            <a:r>
              <a:rPr lang="en-US" u="sng" dirty="0" smtClean="0"/>
              <a:t>a cloud received him out of their sight</a:t>
            </a:r>
            <a:r>
              <a:rPr lang="en-US" dirty="0" smtClean="0"/>
              <a:t>. </a:t>
            </a:r>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80</a:t>
            </a:fld>
            <a:endParaRPr lang="en-US"/>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Which also said, Ye men of Galilee, why stand ye gazing up into heaven? this same Jesus, which is taken up from you into heaven, shall so come in like manner as ye have seen him go into heaven. </a:t>
            </a:r>
          </a:p>
          <a:p>
            <a:r>
              <a:rPr lang="en-US" dirty="0" smtClean="0"/>
              <a:t>	</a:t>
            </a:r>
            <a:r>
              <a:rPr lang="en-US" b="1" dirty="0" smtClean="0"/>
              <a:t>Act 1:11</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81</a:t>
            </a:fld>
            <a:endParaRPr lang="en-US"/>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4294967295"/>
          </p:nvPr>
        </p:nvSpPr>
        <p:spPr>
          <a:xfrm>
            <a:off x="609600" y="838200"/>
            <a:ext cx="7696200" cy="5334000"/>
          </a:xfrm>
        </p:spPr>
        <p:txBody>
          <a:bodyPr/>
          <a:lstStyle/>
          <a:p>
            <a:pPr>
              <a:buFont typeface="Wingdings" pitchFamily="2" charset="2"/>
              <a:buNone/>
            </a:pPr>
            <a:r>
              <a:rPr lang="en-US" b="1" dirty="0"/>
              <a:t>Hebrews 1:3</a:t>
            </a:r>
            <a:br>
              <a:rPr lang="en-US" b="1" dirty="0"/>
            </a:br>
            <a:r>
              <a:rPr lang="en-US" dirty="0"/>
              <a:t>3Who (Christ) being </a:t>
            </a:r>
            <a:r>
              <a:rPr lang="en-US" u="sng" dirty="0"/>
              <a:t>the brightness of </a:t>
            </a:r>
            <a:r>
              <a:rPr lang="en-US" i="1" u="sng" dirty="0"/>
              <a:t>his</a:t>
            </a:r>
            <a:r>
              <a:rPr lang="en-US" u="sng" dirty="0"/>
              <a:t> glory</a:t>
            </a:r>
            <a:r>
              <a:rPr lang="en-US" dirty="0"/>
              <a:t>, and the express image of his person, and </a:t>
            </a:r>
            <a:r>
              <a:rPr lang="en-US" u="sng" dirty="0"/>
              <a:t>upholding all things by the word of his power</a:t>
            </a:r>
            <a:r>
              <a:rPr lang="en-US" dirty="0"/>
              <a:t>, when he had by himself purged our sins, sat down on the right hand of the Majesty on high;</a:t>
            </a:r>
          </a:p>
        </p:txBody>
      </p:sp>
      <p:sp>
        <p:nvSpPr>
          <p:cNvPr id="3" name="Slide Number Placeholder 2"/>
          <p:cNvSpPr>
            <a:spLocks noGrp="1"/>
          </p:cNvSpPr>
          <p:nvPr>
            <p:ph type="sldNum" sz="quarter" idx="12"/>
          </p:nvPr>
        </p:nvSpPr>
        <p:spPr/>
        <p:txBody>
          <a:bodyPr/>
          <a:lstStyle/>
          <a:p>
            <a:fld id="{D749AB28-44CC-4EB0-8BA4-C4ECBA54925A}" type="slidenum">
              <a:rPr lang="en-US" smtClean="0"/>
              <a:pPr/>
              <a:t>82</a:t>
            </a:fld>
            <a:endParaRPr lang="en-US"/>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685800" y="457200"/>
            <a:ext cx="7924800" cy="5638800"/>
          </a:xfrm>
        </p:spPr>
        <p:txBody>
          <a:bodyPr/>
          <a:lstStyle/>
          <a:p>
            <a:pPr>
              <a:lnSpc>
                <a:spcPct val="90000"/>
              </a:lnSpc>
              <a:buFont typeface="Wingdings" pitchFamily="2" charset="2"/>
              <a:buNone/>
            </a:pPr>
            <a:r>
              <a:rPr lang="en-US" b="1" dirty="0">
                <a:effectLst/>
              </a:rPr>
              <a:t>Romans 3:23-26</a:t>
            </a:r>
            <a:br>
              <a:rPr lang="en-US" b="1" dirty="0">
                <a:effectLst/>
              </a:rPr>
            </a:br>
            <a:r>
              <a:rPr lang="en-US" dirty="0">
                <a:effectLst/>
              </a:rPr>
              <a:t>23For all have sinned, and come short of the glory of God; 24Being justified freely by his grace through the redemption that is in Christ Jesus: 25Whom God hath set forth </a:t>
            </a:r>
            <a:r>
              <a:rPr lang="en-US" i="1" dirty="0">
                <a:effectLst/>
              </a:rPr>
              <a:t>to be</a:t>
            </a:r>
            <a:r>
              <a:rPr lang="en-US" dirty="0">
                <a:effectLst/>
              </a:rPr>
              <a:t> a </a:t>
            </a:r>
            <a:r>
              <a:rPr lang="en-US" u="sng" dirty="0">
                <a:effectLst/>
              </a:rPr>
              <a:t>propitiation (mercy seat)</a:t>
            </a:r>
            <a:r>
              <a:rPr lang="en-US" dirty="0">
                <a:effectLst/>
              </a:rPr>
              <a:t> through faith in his blood, to declare his righteousness for the remission of sins that are past, through the forbearance of God; 26To declare, </a:t>
            </a:r>
            <a:r>
              <a:rPr lang="en-US" i="1" dirty="0">
                <a:effectLst/>
              </a:rPr>
              <a:t>I say</a:t>
            </a:r>
            <a:r>
              <a:rPr lang="en-US" dirty="0">
                <a:effectLst/>
              </a:rPr>
              <a:t>, at this time his righteousness: that he might be just, and the justifier of him which believeth in Jesus.</a:t>
            </a:r>
            <a:r>
              <a:rPr lang="en-US" dirty="0"/>
              <a:t> </a:t>
            </a:r>
          </a:p>
        </p:txBody>
      </p:sp>
      <p:sp>
        <p:nvSpPr>
          <p:cNvPr id="3" name="Slide Number Placeholder 2"/>
          <p:cNvSpPr>
            <a:spLocks noGrp="1"/>
          </p:cNvSpPr>
          <p:nvPr>
            <p:ph type="sldNum" sz="quarter" idx="12"/>
          </p:nvPr>
        </p:nvSpPr>
        <p:spPr/>
        <p:txBody>
          <a:bodyPr/>
          <a:lstStyle/>
          <a:p>
            <a:fld id="{D749AB28-44CC-4EB0-8BA4-C4ECBA54925A}" type="slidenum">
              <a:rPr lang="en-US" smtClean="0"/>
              <a:pPr/>
              <a:t>83</a:t>
            </a:fld>
            <a:endParaRPr lang="en-US"/>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4294967295"/>
          </p:nvPr>
        </p:nvSpPr>
        <p:spPr>
          <a:xfrm>
            <a:off x="609600" y="990600"/>
            <a:ext cx="8001000" cy="4876800"/>
          </a:xfrm>
        </p:spPr>
        <p:txBody>
          <a:bodyPr/>
          <a:lstStyle/>
          <a:p>
            <a:pPr>
              <a:buFont typeface="Wingdings" pitchFamily="2" charset="2"/>
              <a:buNone/>
            </a:pPr>
            <a:r>
              <a:rPr lang="en-US" b="1" dirty="0"/>
              <a:t>Matthew 24:30</a:t>
            </a:r>
            <a:br>
              <a:rPr lang="en-US" b="1" dirty="0"/>
            </a:br>
            <a:r>
              <a:rPr lang="en-US" dirty="0"/>
              <a:t>30And then shall appear the sign of the Son of man in heaven: and then shall all the tribes of the earth mourn, and they shall see the Son of man </a:t>
            </a:r>
            <a:r>
              <a:rPr lang="en-US" u="sng" dirty="0"/>
              <a:t>coming in the clouds of heaven with power and great glory</a:t>
            </a:r>
            <a:r>
              <a:rPr lang="en-US" dirty="0"/>
              <a:t>.   (16:27 “shall come in the glory of his Father with his angels”)</a:t>
            </a:r>
          </a:p>
        </p:txBody>
      </p:sp>
      <p:sp>
        <p:nvSpPr>
          <p:cNvPr id="3" name="Slide Number Placeholder 2"/>
          <p:cNvSpPr>
            <a:spLocks noGrp="1"/>
          </p:cNvSpPr>
          <p:nvPr>
            <p:ph type="sldNum" sz="quarter" idx="12"/>
          </p:nvPr>
        </p:nvSpPr>
        <p:spPr/>
        <p:txBody>
          <a:bodyPr/>
          <a:lstStyle/>
          <a:p>
            <a:fld id="{D749AB28-44CC-4EB0-8BA4-C4ECBA54925A}" type="slidenum">
              <a:rPr lang="en-US" smtClean="0"/>
              <a:pPr/>
              <a:t>84</a:t>
            </a:fld>
            <a:endParaRPr lang="en-US"/>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Cherubim activity in relation to Christ: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At his birth</a:t>
            </a:r>
          </a:p>
          <a:p>
            <a:pPr marL="514350" indent="-514350">
              <a:buFont typeface="+mj-lt"/>
              <a:buAutoNum type="arabicPeriod"/>
            </a:pPr>
            <a:r>
              <a:rPr lang="en-US" dirty="0" smtClean="0"/>
              <a:t>At his death</a:t>
            </a:r>
          </a:p>
          <a:p>
            <a:pPr marL="514350" indent="-514350">
              <a:buFont typeface="+mj-lt"/>
              <a:buAutoNum type="arabicPeriod"/>
            </a:pPr>
            <a:r>
              <a:rPr lang="en-US" dirty="0" smtClean="0"/>
              <a:t>At his resurrection</a:t>
            </a:r>
          </a:p>
          <a:p>
            <a:pPr marL="514350" indent="-514350">
              <a:buFont typeface="+mj-lt"/>
              <a:buAutoNum type="arabicPeriod"/>
            </a:pPr>
            <a:r>
              <a:rPr lang="en-US" dirty="0" smtClean="0"/>
              <a:t>At his ascension</a:t>
            </a:r>
          </a:p>
          <a:p>
            <a:pPr marL="514350" indent="-514350">
              <a:buFont typeface="+mj-lt"/>
              <a:buAutoNum type="arabicPeriod"/>
            </a:pPr>
            <a:r>
              <a:rPr lang="en-US" dirty="0" smtClean="0"/>
              <a:t>At his return</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85</a:t>
            </a:fld>
            <a:endParaRPr lang="en-US"/>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God, through His great love and mercy, has preserved access to the tree of life.  He has caused a perpetual watch to be over ‘the way’ throughout redemptive history.  It has been kept open to the obedient and closed to the disobedient.  He has done this in a manner that does not compromise His holiness but allows for repentance, mercy and redemption.</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86</a:t>
            </a:fld>
            <a:endParaRPr lang="en-US"/>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p:txBody>
          <a:bodyPr/>
          <a:lstStyle/>
          <a:p>
            <a:pPr marL="514350" indent="-514350">
              <a:buAutoNum type="arabicPeriod" startAt="2"/>
            </a:pPr>
            <a:r>
              <a:rPr lang="en-US" dirty="0" smtClean="0"/>
              <a:t>God is our refuge and strength, a very present help in trouble -</a:t>
            </a:r>
            <a:r>
              <a:rPr lang="en-US" dirty="0" err="1" smtClean="0"/>
              <a:t>Psa</a:t>
            </a:r>
            <a:r>
              <a:rPr lang="en-US" dirty="0" smtClean="0"/>
              <a:t> 46:1.  He is constantly on watch for His plan and people to come to the end that He has purposed.</a:t>
            </a:r>
          </a:p>
          <a:p>
            <a:pPr marL="514350" indent="-514350"/>
            <a:r>
              <a:rPr lang="en-US" dirty="0" smtClean="0"/>
              <a:t>	</a:t>
            </a:r>
          </a:p>
          <a:p>
            <a:pPr marL="514350" indent="-514350"/>
            <a:r>
              <a:rPr lang="en-US" dirty="0" smtClean="0"/>
              <a:t>	This is illustrated in no better place than in Christ’s sacrifice…</a:t>
            </a:r>
          </a:p>
          <a:p>
            <a:r>
              <a:rPr lang="en-US" dirty="0" smtClean="0"/>
              <a:t>		</a:t>
            </a:r>
          </a:p>
          <a:p>
            <a:pPr marL="514350" indent="-514350"/>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87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AutoNum type="arabicPeriod" startAt="3"/>
            </a:pPr>
            <a:r>
              <a:rPr lang="en-US" dirty="0" smtClean="0"/>
              <a:t>Christ was unable to complete the atoning work himself.  It was God riding upon the Cherubim that came and accepted Christ’s eternal sacrifice.  Without God’s action there would not have been reconciliation.  </a:t>
            </a:r>
          </a:p>
          <a:p>
            <a:pPr marL="514350" indent="-514350"/>
            <a:r>
              <a:rPr lang="en-US" dirty="0" smtClean="0"/>
              <a:t>	</a:t>
            </a:r>
          </a:p>
          <a:p>
            <a:pPr marL="514350" indent="-514350"/>
            <a:r>
              <a:rPr lang="en-US" dirty="0" smtClean="0"/>
              <a:t>	I would suggest to you that this was significant comfort to Christ during his great time of trial and need.		</a:t>
            </a:r>
          </a:p>
          <a:p>
            <a:pPr marL="514350" indent="-514350"/>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88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our Faith:</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marL="514350" indent="-514350">
              <a:buAutoNum type="arabicPeriod" startAt="4"/>
            </a:pPr>
            <a:r>
              <a:rPr lang="en-US" dirty="0" smtClean="0"/>
              <a:t>The hand of God is not reveled to the world but to His chosen people.  </a:t>
            </a:r>
          </a:p>
          <a:p>
            <a:pPr marL="514350" indent="-514350"/>
            <a:r>
              <a:rPr lang="en-US" dirty="0" smtClean="0"/>
              <a:t>	“…</a:t>
            </a:r>
            <a:r>
              <a:rPr lang="en-US" u="sng" dirty="0" smtClean="0"/>
              <a:t>it was a cloud and darkness </a:t>
            </a:r>
            <a:r>
              <a:rPr lang="en-US" i="1" u="sng" dirty="0" smtClean="0"/>
              <a:t>to them</a:t>
            </a:r>
            <a:r>
              <a:rPr lang="en-US" u="sng" dirty="0" smtClean="0"/>
              <a:t>, but it gave light by night </a:t>
            </a:r>
            <a:r>
              <a:rPr lang="en-US" i="1" u="sng" dirty="0" smtClean="0"/>
              <a:t>to these</a:t>
            </a:r>
            <a:r>
              <a:rPr lang="en-US" i="1" dirty="0" smtClean="0"/>
              <a:t>…” Ex 14:20</a:t>
            </a:r>
          </a:p>
          <a:p>
            <a:pPr marL="514350" indent="-514350"/>
            <a:endParaRPr lang="en-US" i="1" dirty="0" smtClean="0"/>
          </a:p>
          <a:p>
            <a:pPr marL="914400" lvl="1" indent="-514350">
              <a:buFont typeface="Arial" pitchFamily="34" charset="0"/>
              <a:buChar char="•"/>
            </a:pPr>
            <a:r>
              <a:rPr lang="en-US" i="1" dirty="0" smtClean="0"/>
              <a:t>Did Christ ‘see’ God upon the Cherubim in the darkness upon the world?</a:t>
            </a:r>
          </a:p>
          <a:p>
            <a:pPr marL="914400" lvl="1" indent="-514350">
              <a:buFont typeface="Arial" pitchFamily="34" charset="0"/>
              <a:buChar char="•"/>
            </a:pPr>
            <a:r>
              <a:rPr lang="en-US" i="1" dirty="0" smtClean="0"/>
              <a:t>Do we ‘see’ God upon the Cherubim in the darkness that is coming upon our world?</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89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place we find Cherubim:</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	So he drove out the man; and he placed at the east of the garden of Eden </a:t>
            </a:r>
            <a:r>
              <a:rPr lang="en-US" dirty="0" err="1" smtClean="0"/>
              <a:t>Cherubims</a:t>
            </a:r>
            <a:r>
              <a:rPr lang="en-US" dirty="0" smtClean="0"/>
              <a:t>, and a flaming sword which turned every way, to keep the way of the tree of life. </a:t>
            </a:r>
            <a:br>
              <a:rPr lang="en-US" dirty="0" smtClean="0"/>
            </a:br>
            <a:r>
              <a:rPr lang="en-US" dirty="0" smtClean="0"/>
              <a:t>Gen 3:24 (KJV)</a:t>
            </a:r>
            <a:br>
              <a:rPr lang="en-US" dirty="0" smtClean="0"/>
            </a:br>
            <a:endParaRPr lang="en-US" dirty="0" smtClean="0"/>
          </a:p>
          <a:p>
            <a:r>
              <a:rPr lang="en-US" dirty="0" smtClean="0"/>
              <a:t>	After he drove the man out, he placed on the east side of the Garden of Eden cherubim and a flaming sword flashing back and forth to guard the way to the tree of life. (NIV)</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5.  The crucifixion of Christ was the supreme illustration that we cannot approach God on our own terms.  God has given us a very gracious offer.  He has keep the way to life open but closed it to those who ignore the straight and narrow way that the Cherubim have been keeping since the garden of Eden.  Our culture is one that cheapens God’s grace and distorts God’s holiness to the point where the need for Christ’s blood can be missed. </a:t>
            </a:r>
          </a:p>
          <a:p>
            <a:pPr marL="514350" indent="-514350"/>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90</a:t>
            </a:fld>
            <a:endParaRPr lang="en-US"/>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514350" indent="-514350">
              <a:buAutoNum type="arabicPeriod" startAt="6"/>
            </a:pPr>
            <a:r>
              <a:rPr lang="en-US" dirty="0" smtClean="0"/>
              <a:t>God has not finished His work with the Cherubim.		</a:t>
            </a:r>
          </a:p>
          <a:p>
            <a:r>
              <a:rPr lang="en-US" dirty="0" smtClean="0"/>
              <a:t>	And then shall appear the sign of the Son of man in heaven: and then shall all the tribes of the earth mourn, and they shall see the Son of man coming in the clouds of heaven with power and great glory. And he shall send his angels with a great sound of a trumpet, and they shall gather together his elect from the four winds, from one end of heaven to the other. </a:t>
            </a:r>
          </a:p>
          <a:p>
            <a:r>
              <a:rPr lang="en-US" dirty="0" smtClean="0"/>
              <a:t>	</a:t>
            </a:r>
            <a:r>
              <a:rPr lang="en-US" b="1" dirty="0" smtClean="0"/>
              <a:t>Mat 24:30-31</a:t>
            </a:r>
          </a:p>
          <a:p>
            <a:endParaRPr lang="en-US" dirty="0" smtClean="0"/>
          </a:p>
          <a:p>
            <a:pPr marL="514350" indent="-514350"/>
            <a:endParaRPr lang="en-US" dirty="0" smtClean="0"/>
          </a:p>
          <a:p>
            <a:pPr marL="514350" indent="-514350"/>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91</a:t>
            </a:fld>
            <a:endParaRPr lang="en-US"/>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pPr marL="514350" indent="-514350">
              <a:buAutoNum type="arabicPeriod" startAt="6"/>
            </a:pPr>
            <a:r>
              <a:rPr lang="en-US" dirty="0" smtClean="0"/>
              <a:t>God has not finished His work with the Cherubim.		</a:t>
            </a:r>
          </a:p>
          <a:p>
            <a:r>
              <a:rPr lang="en-US" dirty="0" smtClean="0"/>
              <a:t>	For the Lord himself shall descend from heaven with a shout, with the voice of the archangel, and with the trump of God: and the dead in Christ shall rise first: Then we which are alive and remain shall be caught up together with them in the clouds, to meet the Lord in the air: and so shall we ever be with the Lord. </a:t>
            </a:r>
          </a:p>
          <a:p>
            <a:r>
              <a:rPr lang="en-US" dirty="0" smtClean="0"/>
              <a:t>	</a:t>
            </a:r>
            <a:r>
              <a:rPr lang="en-US" b="1" dirty="0" smtClean="0"/>
              <a:t>1Th 4:16-17</a:t>
            </a:r>
          </a:p>
          <a:p>
            <a:endParaRPr lang="en-US" dirty="0" smtClean="0"/>
          </a:p>
          <a:p>
            <a:endParaRPr lang="en-US" dirty="0" smtClean="0"/>
          </a:p>
          <a:p>
            <a:pPr marL="514350" indent="-514350"/>
            <a:endParaRPr lang="en-US" dirty="0" smtClean="0"/>
          </a:p>
          <a:p>
            <a:pPr marL="514350" indent="-514350"/>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92</a:t>
            </a:fld>
            <a:endParaRPr lang="en-US"/>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7.  God’s power and sovereignty is unmatched by the powers of nature or this world.  His purpose will not be frustrated.  In His hand is eternal comfort and joy if we but respond obediently to the call to repentance.	  An active spirit-filled life of thankfulness is a natural out-flowing based on such “exceeding great and precious promises”.	</a:t>
            </a:r>
          </a:p>
          <a:p>
            <a:endParaRPr lang="en-US" dirty="0" smtClean="0"/>
          </a:p>
          <a:p>
            <a:pPr marL="514350" indent="-514350"/>
            <a:endParaRPr lang="en-US" dirty="0" smtClean="0"/>
          </a:p>
          <a:p>
            <a:pPr marL="514350" indent="-514350"/>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93</a:t>
            </a:fld>
            <a:endParaRPr lang="en-US"/>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r>
              <a:rPr lang="en-US" dirty="0" smtClean="0"/>
              <a:t>8.	</a:t>
            </a:r>
            <a:r>
              <a:rPr lang="en-US" sz="3300" b="1" dirty="0" smtClean="0"/>
              <a:t>The cherubim are ultimately a call to repentance!</a:t>
            </a:r>
          </a:p>
          <a:p>
            <a:r>
              <a:rPr lang="en-US" dirty="0" smtClean="0"/>
              <a:t>	And I will give them one heart, and I will put a new spirit within you; and I will take the stony heart out of their flesh, and will give them an heart of flesh: That they may walk in my statutes, and keep mine ordinances, and do them: and they shall be my people, and I will be their God. But as for them whose heart </a:t>
            </a:r>
            <a:r>
              <a:rPr lang="en-US" dirty="0" err="1" smtClean="0"/>
              <a:t>walketh</a:t>
            </a:r>
            <a:r>
              <a:rPr lang="en-US" dirty="0" smtClean="0"/>
              <a:t> after the heart of their detestable things and their abominations, I will recompense their way upon their own heads, </a:t>
            </a:r>
            <a:r>
              <a:rPr lang="en-US" dirty="0" err="1" smtClean="0"/>
              <a:t>saith</a:t>
            </a:r>
            <a:r>
              <a:rPr lang="en-US" dirty="0" smtClean="0"/>
              <a:t> the Lord GOD. Then did the </a:t>
            </a:r>
            <a:r>
              <a:rPr lang="en-US" dirty="0" err="1" smtClean="0"/>
              <a:t>cherubims</a:t>
            </a:r>
            <a:r>
              <a:rPr lang="en-US" dirty="0" smtClean="0"/>
              <a:t> lift up their wings, and the wheels beside them; and the glory of the God of Israel was over them above. </a:t>
            </a:r>
          </a:p>
          <a:p>
            <a:r>
              <a:rPr lang="en-US" dirty="0" smtClean="0"/>
              <a:t>	</a:t>
            </a:r>
            <a:r>
              <a:rPr lang="en-US" b="1" dirty="0" err="1" smtClean="0"/>
              <a:t>Eze</a:t>
            </a:r>
            <a:r>
              <a:rPr lang="en-US" b="1" dirty="0" smtClean="0"/>
              <a:t> 11:19-22</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94</a:t>
            </a:fld>
            <a:endParaRPr lang="en-US"/>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plenty more:</a:t>
            </a:r>
            <a:endParaRPr lang="en-US" dirty="0"/>
          </a:p>
        </p:txBody>
      </p:sp>
      <p:sp>
        <p:nvSpPr>
          <p:cNvPr id="3" name="Content Placeholder 2"/>
          <p:cNvSpPr>
            <a:spLocks noGrp="1"/>
          </p:cNvSpPr>
          <p:nvPr>
            <p:ph idx="1"/>
          </p:nvPr>
        </p:nvSpPr>
        <p:spPr/>
        <p:txBody>
          <a:bodyPr/>
          <a:lstStyle/>
          <a:p>
            <a:r>
              <a:rPr lang="en-US" dirty="0" smtClean="0"/>
              <a:t>Gideon – Judges 7:20</a:t>
            </a:r>
          </a:p>
          <a:p>
            <a:r>
              <a:rPr lang="en-US" dirty="0" smtClean="0"/>
              <a:t>Solomon’s temple – 1 Kings 8-10-12</a:t>
            </a:r>
          </a:p>
          <a:p>
            <a:r>
              <a:rPr lang="en-US" dirty="0" err="1" smtClean="0"/>
              <a:t>Psa</a:t>
            </a:r>
            <a:r>
              <a:rPr lang="en-US" dirty="0" smtClean="0"/>
              <a:t> 29 and the peace promised in conclusion</a:t>
            </a:r>
          </a:p>
          <a:p>
            <a:r>
              <a:rPr lang="en-US" dirty="0" smtClean="0"/>
              <a:t>Malachi 4:2</a:t>
            </a:r>
          </a:p>
          <a:p>
            <a:r>
              <a:rPr lang="en-US" dirty="0" smtClean="0"/>
              <a:t>Christ’s transfiguration – Matt 17:5</a:t>
            </a:r>
          </a:p>
          <a:p>
            <a:r>
              <a:rPr lang="en-US" dirty="0" smtClean="0"/>
              <a:t>Rev 14:1-2</a:t>
            </a:r>
          </a:p>
          <a:p>
            <a:r>
              <a:rPr lang="en-US" dirty="0" err="1" smtClean="0"/>
              <a:t>Psa</a:t>
            </a:r>
            <a:r>
              <a:rPr lang="en-US" dirty="0" smtClean="0"/>
              <a:t> 97</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95</a:t>
            </a:fld>
            <a:endParaRPr lang="en-US"/>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The Cherubim</a:t>
            </a:r>
          </a:p>
        </p:txBody>
      </p:sp>
      <p:sp>
        <p:nvSpPr>
          <p:cNvPr id="117763" name="Rectangle 3"/>
          <p:cNvSpPr>
            <a:spLocks noGrp="1" noChangeArrowheads="1"/>
          </p:cNvSpPr>
          <p:nvPr>
            <p:ph idx="1"/>
          </p:nvPr>
        </p:nvSpPr>
        <p:spPr/>
        <p:txBody>
          <a:bodyPr/>
          <a:lstStyle/>
          <a:p>
            <a:pPr marL="514350" indent="-514350">
              <a:buFont typeface="+mj-lt"/>
              <a:buAutoNum type="arabicPeriod"/>
            </a:pPr>
            <a:r>
              <a:rPr lang="en-US" dirty="0" smtClean="0"/>
              <a:t>Represent </a:t>
            </a:r>
            <a:r>
              <a:rPr lang="en-US" dirty="0"/>
              <a:t>the glory of God in the </a:t>
            </a:r>
            <a:r>
              <a:rPr lang="en-US" dirty="0" smtClean="0"/>
              <a:t>earth</a:t>
            </a:r>
          </a:p>
          <a:p>
            <a:pPr marL="514350" indent="-514350">
              <a:buFont typeface="+mj-lt"/>
              <a:buAutoNum type="arabicPeriod"/>
            </a:pPr>
            <a:r>
              <a:rPr lang="en-US" dirty="0" smtClean="0"/>
              <a:t>Represent the glory of God in Israel </a:t>
            </a:r>
          </a:p>
          <a:p>
            <a:pPr marL="514350" indent="-514350">
              <a:buFont typeface="+mj-lt"/>
              <a:buAutoNum type="arabicPeriod"/>
            </a:pPr>
            <a:r>
              <a:rPr lang="en-US" dirty="0" smtClean="0"/>
              <a:t>R</a:t>
            </a:r>
            <a:r>
              <a:rPr lang="en-US" dirty="0" smtClean="0">
                <a:effectLst/>
              </a:rPr>
              <a:t>epresent the glory of God in Christ</a:t>
            </a:r>
          </a:p>
          <a:p>
            <a:pPr marL="514350" indent="-514350">
              <a:buFont typeface="+mj-lt"/>
              <a:buAutoNum type="arabicPeriod"/>
            </a:pPr>
            <a:r>
              <a:rPr lang="en-US" dirty="0" smtClean="0"/>
              <a:t>Represent the glory of God in redemption, namely you and me!</a:t>
            </a:r>
          </a:p>
          <a:p>
            <a:pPr marL="514350" indent="-514350">
              <a:buFont typeface="+mj-lt"/>
              <a:buAutoNum type="arabicPeriod"/>
            </a:pPr>
            <a:r>
              <a:rPr lang="en-US" dirty="0" smtClean="0"/>
              <a:t>Represent the very throne of God and the action He is taking.</a:t>
            </a:r>
            <a:r>
              <a:rPr lang="en-US" dirty="0">
                <a:effectLst/>
              </a:rPr>
              <a:t/>
            </a:r>
            <a:br>
              <a:rPr lang="en-US" dirty="0">
                <a:effectLst/>
              </a:rPr>
            </a:b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96</a:t>
            </a:fld>
            <a:endParaRPr lang="en-US"/>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762000" y="609600"/>
            <a:ext cx="7391400" cy="5486400"/>
          </a:xfrm>
        </p:spPr>
        <p:txBody>
          <a:bodyPr/>
          <a:lstStyle/>
          <a:p>
            <a:pPr>
              <a:buFont typeface="Wingdings" pitchFamily="2" charset="2"/>
              <a:buNone/>
            </a:pPr>
            <a:r>
              <a:rPr lang="en-US" dirty="0"/>
              <a:t>	The Cherubim are </a:t>
            </a:r>
            <a:r>
              <a:rPr lang="en-US" dirty="0" smtClean="0"/>
              <a:t>a </a:t>
            </a:r>
            <a:r>
              <a:rPr lang="en-US" dirty="0"/>
              <a:t>symbol of His power, presence and ultimately His work in Christ.  </a:t>
            </a:r>
            <a:endParaRPr lang="en-US" dirty="0" smtClean="0"/>
          </a:p>
          <a:p>
            <a:pPr>
              <a:buFont typeface="Wingdings" pitchFamily="2" charset="2"/>
              <a:buNone/>
            </a:pPr>
            <a:r>
              <a:rPr lang="en-US" dirty="0" smtClean="0"/>
              <a:t>	The Cherubim are the guard of God’s holiness.  It is associated with destruction for those who ignore God’s will.  However, it </a:t>
            </a:r>
            <a:r>
              <a:rPr lang="en-US" dirty="0"/>
              <a:t>is </a:t>
            </a:r>
            <a:r>
              <a:rPr lang="en-US" dirty="0" smtClean="0"/>
              <a:t>great comfort </a:t>
            </a:r>
            <a:r>
              <a:rPr lang="en-US" dirty="0"/>
              <a:t>and joy to those that do </a:t>
            </a:r>
            <a:r>
              <a:rPr lang="en-US" dirty="0" smtClean="0"/>
              <a:t>His will.</a:t>
            </a:r>
            <a:endParaRPr lang="en-US" dirty="0"/>
          </a:p>
        </p:txBody>
      </p:sp>
      <p:sp>
        <p:nvSpPr>
          <p:cNvPr id="3" name="Slide Number Placeholder 2"/>
          <p:cNvSpPr>
            <a:spLocks noGrp="1"/>
          </p:cNvSpPr>
          <p:nvPr>
            <p:ph type="sldNum" sz="quarter" idx="12"/>
          </p:nvPr>
        </p:nvSpPr>
        <p:spPr/>
        <p:txBody>
          <a:bodyPr/>
          <a:lstStyle/>
          <a:p>
            <a:fld id="{D749AB28-44CC-4EB0-8BA4-C4ECBA54925A}" type="slidenum">
              <a:rPr lang="en-US" smtClean="0"/>
              <a:pPr/>
              <a:t>97</a:t>
            </a:fld>
            <a:endParaRPr lang="en-US"/>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Closing Reading:</a:t>
            </a:r>
            <a:endParaRPr lang="en-US" dirty="0"/>
          </a:p>
        </p:txBody>
      </p:sp>
      <p:sp>
        <p:nvSpPr>
          <p:cNvPr id="3" name="Content Placeholder 2"/>
          <p:cNvSpPr>
            <a:spLocks noGrp="1"/>
          </p:cNvSpPr>
          <p:nvPr>
            <p:ph idx="1"/>
          </p:nvPr>
        </p:nvSpPr>
        <p:spPr/>
        <p:txBody>
          <a:bodyPr/>
          <a:lstStyle/>
          <a:p>
            <a:r>
              <a:rPr lang="en-US" dirty="0" smtClean="0"/>
              <a:t>Psa. 34:6-7</a:t>
            </a:r>
          </a:p>
          <a:p>
            <a:r>
              <a:rPr lang="en-US" smtClean="0"/>
              <a:t>Heb 1:13-14</a:t>
            </a:r>
            <a:endParaRPr lang="en-US" dirty="0"/>
          </a:p>
        </p:txBody>
      </p:sp>
      <p:sp>
        <p:nvSpPr>
          <p:cNvPr id="4" name="Slide Number Placeholder 3"/>
          <p:cNvSpPr>
            <a:spLocks noGrp="1"/>
          </p:cNvSpPr>
          <p:nvPr>
            <p:ph type="sldNum" sz="quarter" idx="12"/>
          </p:nvPr>
        </p:nvSpPr>
        <p:spPr/>
        <p:txBody>
          <a:bodyPr/>
          <a:lstStyle/>
          <a:p>
            <a:fld id="{D749AB28-44CC-4EB0-8BA4-C4ECBA54925A}" type="slidenum">
              <a:rPr lang="en-US" smtClean="0"/>
              <a:pPr/>
              <a:t>98</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0"/>
          </a:schemeClr>
        </a:solidFill>
        <a:ln w="101600" cap="sq" cmpd="thinThick">
          <a:solidFill>
            <a:schemeClr val="tx1"/>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TotalTime>
  <Words>2718</Words>
  <Application>Microsoft Macintosh PowerPoint</Application>
  <PresentationFormat>On-screen Show (4:3)</PresentationFormat>
  <Paragraphs>427</Paragraphs>
  <Slides>98</Slides>
  <Notes>10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“Who May Abide The Day of His Coming?...”</vt:lpstr>
      <vt:lpstr>“Lord of Hosts”</vt:lpstr>
      <vt:lpstr>“Lord of Hosts”</vt:lpstr>
      <vt:lpstr>“Lord of Hosts”</vt:lpstr>
      <vt:lpstr>Scriptural Definition of “Lord of Hosts”</vt:lpstr>
      <vt:lpstr>Scriptural Definition of “Lord of Hosts”</vt:lpstr>
      <vt:lpstr>“Lord of Hosts”</vt:lpstr>
      <vt:lpstr>“Footprints of the Cherubim”</vt:lpstr>
      <vt:lpstr>The first place we find Cherubim:</vt:lpstr>
      <vt:lpstr>PowerPoint Presentation</vt:lpstr>
      <vt:lpstr>Should we study the Cherubim?</vt:lpstr>
      <vt:lpstr>Should we study the Cherubim?</vt:lpstr>
      <vt:lpstr>What we hope to cover:</vt:lpstr>
      <vt:lpstr>Before we start...</vt:lpstr>
      <vt:lpstr>Generally accepted places where the Cherubim occur in the scriptures:</vt:lpstr>
      <vt:lpstr>The Cherubim – Ezekiel 1 Summary</vt:lpstr>
      <vt:lpstr>The Cherubim – Ezekiel 1 Summary</vt:lpstr>
      <vt:lpstr>PowerPoint Presentation</vt:lpstr>
      <vt:lpstr>The Cherubim</vt:lpstr>
      <vt:lpstr>The Cherubim</vt:lpstr>
      <vt:lpstr>The Cherubim</vt:lpstr>
      <vt:lpstr>PowerPoint Presentation</vt:lpstr>
      <vt:lpstr>PowerPoint Presentation</vt:lpstr>
      <vt:lpstr>PowerPoint Presentation</vt:lpstr>
      <vt:lpstr>PowerPoint Presentation</vt:lpstr>
      <vt:lpstr>PowerPoint Presentation</vt:lpstr>
      <vt:lpstr>PowerPoint Presentation</vt:lpstr>
      <vt:lpstr>Cherubim representations were on:</vt:lpstr>
      <vt:lpstr>PowerPoint Presentation</vt:lpstr>
      <vt:lpstr>Cherubim representations were on:</vt:lpstr>
      <vt:lpstr>Cherubim representations were on:</vt:lpstr>
      <vt:lpstr>Cherubim representations were on:</vt:lpstr>
      <vt:lpstr>Cherubim representations were on:</vt:lpstr>
      <vt:lpstr>Cherubim representations were on:</vt:lpstr>
      <vt:lpstr>What else do we know about the veil?</vt:lpstr>
      <vt:lpstr>How did Hezekiah address God when he was terribly afraid of the potential destruction of Sennacherib’s army?</vt:lpstr>
      <vt:lpstr>Is that all we know about Cherubim?</vt:lpstr>
      <vt:lpstr>We see the evidence of the Cherubim throughout the major points in redemptive history.</vt:lpstr>
      <vt:lpstr>We see the evidence of the Cherubim in the Covenant with Noah</vt:lpstr>
      <vt:lpstr>We see the evidence of the Cherubim in the Covenant with Noah</vt:lpstr>
      <vt:lpstr>We see the evidence of the Cherubim  in the covenant with Abraham</vt:lpstr>
      <vt:lpstr>We see the evidence of the Cherubim  in the deliverance from Egypt </vt:lpstr>
      <vt:lpstr>We see the evidence of the Cherubim  in the deliverance from Egypt</vt:lpstr>
      <vt:lpstr>We see the evidence of the Cherubim at Sinai, the first covenant </vt:lpstr>
      <vt:lpstr>We see the evidence of the Cherubim in the taking of Elijah </vt:lpstr>
      <vt:lpstr>PowerPoint Presentation</vt:lpstr>
      <vt:lpstr>Those are some OT references…</vt:lpstr>
      <vt:lpstr>Luke 2:13-14</vt:lpstr>
      <vt:lpstr>How does this relate to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20:9-12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not the end of the story:</vt:lpstr>
      <vt:lpstr>PowerPoint Presentation</vt:lpstr>
      <vt:lpstr>PowerPoint Presentation</vt:lpstr>
      <vt:lpstr>PowerPoint Presentation</vt:lpstr>
      <vt:lpstr>PowerPoint Presentation</vt:lpstr>
      <vt:lpstr>Cherubim activity in relation to Christ:</vt:lpstr>
      <vt:lpstr>Implications for our Faith:</vt:lpstr>
      <vt:lpstr>Implications for our Faith:</vt:lpstr>
      <vt:lpstr>Implications for our Faith:</vt:lpstr>
      <vt:lpstr>Implications for our Faith:</vt:lpstr>
      <vt:lpstr>Implications for our Faith:</vt:lpstr>
      <vt:lpstr>Implications for our Faith:</vt:lpstr>
      <vt:lpstr>Implications for our Faith:</vt:lpstr>
      <vt:lpstr>Implications for our Faith:</vt:lpstr>
      <vt:lpstr>Implications for our Faith:</vt:lpstr>
      <vt:lpstr>There is plenty more:</vt:lpstr>
      <vt:lpstr>The Cherubim</vt:lpstr>
      <vt:lpstr>PowerPoint Presentation</vt:lpstr>
      <vt:lpstr>Closing Reading:</vt:lpstr>
    </vt:vector>
  </TitlesOfParts>
  <Company>In Touch Therapy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Love</dc:creator>
  <cp:lastModifiedBy>David Love</cp:lastModifiedBy>
  <cp:revision>84</cp:revision>
  <dcterms:created xsi:type="dcterms:W3CDTF">2005-08-16T17:31:41Z</dcterms:created>
  <dcterms:modified xsi:type="dcterms:W3CDTF">2015-06-29T11:37:18Z</dcterms:modified>
</cp:coreProperties>
</file>