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2"/>
  </p:notesMasterIdLst>
  <p:sldIdLst>
    <p:sldId id="266" r:id="rId2"/>
    <p:sldId id="298" r:id="rId3"/>
    <p:sldId id="287" r:id="rId4"/>
    <p:sldId id="288" r:id="rId5"/>
    <p:sldId id="289" r:id="rId6"/>
    <p:sldId id="290" r:id="rId7"/>
    <p:sldId id="291" r:id="rId8"/>
    <p:sldId id="292" r:id="rId9"/>
    <p:sldId id="293" r:id="rId10"/>
    <p:sldId id="294" r:id="rId11"/>
    <p:sldId id="295" r:id="rId12"/>
    <p:sldId id="296" r:id="rId13"/>
    <p:sldId id="278" r:id="rId14"/>
    <p:sldId id="299" r:id="rId15"/>
    <p:sldId id="284" r:id="rId16"/>
    <p:sldId id="285" r:id="rId17"/>
    <p:sldId id="286" r:id="rId18"/>
    <p:sldId id="258" r:id="rId19"/>
    <p:sldId id="259" r:id="rId20"/>
    <p:sldId id="260" r:id="rId21"/>
    <p:sldId id="270" r:id="rId22"/>
    <p:sldId id="279" r:id="rId23"/>
    <p:sldId id="267" r:id="rId24"/>
    <p:sldId id="268" r:id="rId25"/>
    <p:sldId id="269" r:id="rId26"/>
    <p:sldId id="271" r:id="rId27"/>
    <p:sldId id="280" r:id="rId28"/>
    <p:sldId id="276" r:id="rId29"/>
    <p:sldId id="281" r:id="rId30"/>
    <p:sldId id="282" r:id="rId31"/>
    <p:sldId id="283" r:id="rId32"/>
    <p:sldId id="261" r:id="rId33"/>
    <p:sldId id="262"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263" r:id="rId110"/>
    <p:sldId id="264"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0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slide" Target="slides/slide110.xml"/><Relationship Id="rId112" Type="http://schemas.openxmlformats.org/officeDocument/2006/relationships/notesMaster" Target="notesMasters/notesMaster1.xml"/><Relationship Id="rId113" Type="http://schemas.openxmlformats.org/officeDocument/2006/relationships/printerSettings" Target="printerSettings/printerSettings1.bin"/><Relationship Id="rId114" Type="http://schemas.openxmlformats.org/officeDocument/2006/relationships/presProps" Target="presProps.xml"/><Relationship Id="rId115" Type="http://schemas.openxmlformats.org/officeDocument/2006/relationships/viewProps" Target="viewProps.xml"/><Relationship Id="rId116" Type="http://schemas.openxmlformats.org/officeDocument/2006/relationships/theme" Target="theme/theme1.xml"/><Relationship Id="rId11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917E1-F686-4712-A605-439D7C02E710}" type="datetimeFigureOut">
              <a:rPr lang="en-US" smtClean="0"/>
              <a:pPr/>
              <a:t>7/2/15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01A3F8-2A45-45A6-98DE-AF951C7867DF}" type="slidenum">
              <a:rPr lang="en-US" smtClean="0"/>
              <a:pPr/>
              <a:t>‹#›</a:t>
            </a:fld>
            <a:endParaRPr lang="en-US"/>
          </a:p>
        </p:txBody>
      </p:sp>
    </p:spTree>
    <p:extLst>
      <p:ext uri="{BB962C8B-B14F-4D97-AF65-F5344CB8AC3E}">
        <p14:creationId xmlns:p14="http://schemas.microsoft.com/office/powerpoint/2010/main" val="2714545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C1CD8-441F-44D5-B9AB-135293BDE726}" type="slidenum">
              <a:rPr lang="en-US"/>
              <a:pPr/>
              <a:t>23</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In symbol the live coal taken from the alter, where there has been sacrifice of complete self-consecration, now achieves what would otherwise be impossible.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E6612-0248-4CF8-A3CB-116DD9287F17}" type="slidenum">
              <a:rPr lang="en-US"/>
              <a:pPr/>
              <a:t>51</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b="1" dirty="0" err="1"/>
              <a:t>Sanballat</a:t>
            </a:r>
            <a:r>
              <a:rPr lang="en-US" b="1" dirty="0"/>
              <a:t> was called the “governor of Samaria”.  He was grieved of Israel’s prospering (Neh. 2:10)  He was angry (4:1,7) and mocked the Jews.</a:t>
            </a:r>
          </a:p>
          <a:p>
            <a:r>
              <a:rPr lang="en-US" b="1" dirty="0"/>
              <a:t>He opposed the Jews in six ways: 1) Grief (2:01)  2)laughter (2:19)  3)wrath and indignation (4:1-3) </a:t>
            </a:r>
          </a:p>
          <a:p>
            <a:r>
              <a:rPr lang="en-US" b="1" dirty="0"/>
              <a:t>4)fighting (4:7-8)  5)</a:t>
            </a:r>
            <a:r>
              <a:rPr lang="en-US" b="1" dirty="0" err="1"/>
              <a:t>subtily</a:t>
            </a:r>
            <a:r>
              <a:rPr lang="en-US" b="1" dirty="0"/>
              <a:t> (6:1-2)  6)compromise (6:5-7)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E8A85D-AA83-4A8C-8473-D38EAE0B7536}" type="slidenum">
              <a:rPr lang="en-US"/>
              <a:pPr/>
              <a:t>52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t>2 Kings 1 – Elijah and the king of Samaria.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DFB06-7CBD-4239-AC1C-84868D06861D}" type="slidenum">
              <a:rPr lang="en-US"/>
              <a:pPr/>
              <a:t>59</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t>It was also a city of refuge – 1 Chron.6:67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5CE796-4295-4D05-8FE2-268319D23CB0}" type="slidenum">
              <a:rPr lang="en-US"/>
              <a:pPr/>
              <a:t>60</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t>Mount Gerizim</a:t>
            </a:r>
          </a:p>
          <a:p>
            <a:r>
              <a:rPr lang="en-US" sz="1000"/>
              <a:t>In between Mt. Gerizim an Ebal is the place known as Shecso known as </a:t>
            </a:r>
            <a:r>
              <a:rPr lang="en-US"/>
              <a:t>Shechem - </a:t>
            </a:r>
            <a:r>
              <a:rPr lang="en-US" sz="1000"/>
              <a:t>Shakim, Shekhem, Sichem, Sychar, Sychem, and today as Nablus,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CEDFF-872F-4AC8-9C6F-9D7E3A3CD3D9}" type="slidenum">
              <a:rPr lang="en-US"/>
              <a:pPr/>
              <a:t>61</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sz="800" b="1"/>
              <a:t>Mts. Gerizim and Ebal </a:t>
            </a:r>
            <a:r>
              <a:rPr lang="en-US" sz="800"/>
              <a:t/>
            </a:r>
            <a:br>
              <a:rPr lang="en-US" sz="800"/>
            </a:br>
            <a:r>
              <a:rPr lang="en-US" sz="800"/>
              <a:t>Located between Mt. Gerizim (left) and Mt. Ebal (right) Shechem is preeminent in the biblical record, beginning with God's promise of the land to Abraham. </a:t>
            </a:r>
            <a:br>
              <a:rPr lang="en-US" sz="800"/>
            </a:br>
            <a:r>
              <a:rPr lang="en-US" sz="800"/>
              <a:t>Later Jacob would return here with his family and settle shortly.  During the Conquest, the twelve tribes gathered on these two hills to recite God's Law and the blessings and curses that accompanied obedience and disobedience.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BFF54-F26A-4817-B5B8-D1FFE1679517}" type="slidenum">
              <a:rPr lang="en-US"/>
              <a:pPr/>
              <a:t>67</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a:t>We must make sure that we do not fall into either side of the problem.  We must take the exhortation to heart for each of us individually.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A22B7-9760-407B-8BFE-B9E24F1A4469}" type="slidenum">
              <a:rPr lang="en-US"/>
              <a:pPr/>
              <a:t>68</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a:t>He was tired, hungry, thirsty and discouraged.  Discouraged because of the opposition to his teaching and the imprisonment of his cousin and fellow-laborer John.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71AE8-165E-4BB5-8C32-B112764DE40F}" type="slidenum">
              <a:rPr lang="en-US"/>
              <a:pPr/>
              <a:t>72</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The semi Gentile origins of the Samaritans were despised, their rejection of Psalms and prophets from the scriptures was resented, their choice of Mt. Gerizim as a holy site in place of Mount Zion was condemned, and there easy-going standards of religious practice were reprobated.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4DFB5-9117-4E7D-B808-94DFD547007D}" type="slidenum">
              <a:rPr lang="en-US"/>
              <a:pPr/>
              <a:t>73</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1" dirty="0"/>
              <a:t>There was a difference in the status of the two religions.  </a:t>
            </a:r>
          </a:p>
          <a:p>
            <a:r>
              <a:rPr lang="en-US" b="1" dirty="0"/>
              <a:t>The Samaritans had inadequate zealous adherence to Moses but it was in ignorance. </a:t>
            </a:r>
          </a:p>
          <a:p>
            <a:r>
              <a:rPr lang="en-US" b="1" dirty="0"/>
              <a:t>They were not related to the promises made to Abraham, Isaac and Jacob.</a:t>
            </a:r>
          </a:p>
          <a:p>
            <a:r>
              <a:rPr lang="en-US" b="1" dirty="0"/>
              <a:t>They claimed to have Abraham as their father but they did not.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07DAC-6359-4D72-9E54-C1A706342888}" type="slidenum">
              <a:rPr lang="en-US"/>
              <a:pPr/>
              <a:t>75</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t>It appears that this woman grasps what Jesus was trying to teach. </a:t>
            </a:r>
          </a:p>
          <a:p>
            <a:r>
              <a:rPr lang="en-US"/>
              <a:t>If there was to be a true and acceptable approach to God it must be through a man of gods providing.  </a:t>
            </a:r>
          </a:p>
          <a:p>
            <a:r>
              <a:rPr lang="en-US"/>
              <a:t>A seed promised to Abraham at Shechem, a prophet liken unto the Moses, a Joshua settling the people in God's land and leading them in worship which made the soul of the sincere believer to his covenant God.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9E86E-11BC-44C0-B995-3EE6A823DAB0}" type="slidenum">
              <a:rPr lang="en-US"/>
              <a:pPr/>
              <a:t>34</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sz="2000"/>
              <a:t>We are coving a good bit of information tonight.  If you would rather listen than take notes, let me know an I will get you this information.</a:t>
            </a:r>
          </a:p>
          <a:p>
            <a:r>
              <a:rPr lang="en-US" sz="2000"/>
              <a:t>It will be but a taste of the riches found in this chapter and hopefully will stimulate your faith, action and further desire to truly worship the God of Israel.</a:t>
            </a:r>
          </a:p>
          <a:p>
            <a:endParaRPr lang="en-US" sz="2000"/>
          </a:p>
          <a:p>
            <a:r>
              <a:rPr lang="en-US" sz="2000"/>
              <a:t>This title can be considered bold and that I have the answers.  I do not profess to have all the answers but there are clear scriptural markers for have guides on this subject.</a:t>
            </a:r>
          </a:p>
          <a:p>
            <a:endParaRPr lang="en-US" sz="2000"/>
          </a:p>
          <a:p>
            <a:endParaRPr lang="en-US" sz="2000"/>
          </a:p>
          <a:p>
            <a:endParaRPr lang="en-US" sz="2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DDE2A-4B56-41A5-8AA5-E7801D1FB3E1}" type="slidenum">
              <a:rPr lang="en-US"/>
              <a:pPr/>
              <a:t>82</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dirty="0"/>
              <a:t>We do not go somewhere to get holy.</a:t>
            </a:r>
          </a:p>
          <a:p>
            <a:r>
              <a:rPr lang="en-US" dirty="0"/>
              <a:t>We are to be holy every where.  </a:t>
            </a:r>
          </a:p>
          <a:p>
            <a:r>
              <a:rPr lang="en-US" dirty="0"/>
              <a:t>God is to be an ever present God.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E1EE7-9188-4089-A906-509F93A3B0AB}" type="slidenum">
              <a:rPr lang="en-US"/>
              <a:pPr/>
              <a:t>94</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03BBF-80C3-436B-A7D7-84303D608225}" type="slidenum">
              <a:rPr lang="en-US"/>
              <a:pPr/>
              <a:t>100</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sz="800" b="1"/>
              <a:t>Mts. Gerizim and Ebal </a:t>
            </a:r>
            <a:r>
              <a:rPr lang="en-US" sz="800"/>
              <a:t/>
            </a:r>
            <a:br>
              <a:rPr lang="en-US" sz="800"/>
            </a:br>
            <a:r>
              <a:rPr lang="en-US" sz="800"/>
              <a:t>Located between Mt. Gerizim (left) and Mt. Ebal (right) Shechem is preeminent in the biblical record, beginning with God's promise of the land to Abraham. </a:t>
            </a:r>
            <a:br>
              <a:rPr lang="en-US" sz="800"/>
            </a:br>
            <a:r>
              <a:rPr lang="en-US" sz="800"/>
              <a:t>Later Jacob would return here with his family and settle shortly.  During the Conquest, the twelve tribes gathered on these two hills to recite God's Law and the blessings and curses that accompanied obedience and disobedience.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B7F3F-AEE7-4A78-8965-64C19173DEFD}" type="slidenum">
              <a:rPr lang="en-US"/>
              <a:pPr/>
              <a:t>101</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a:t>Just as Joshua exhorted the leaders of the 12 tribes that gathered together at Shechem.</a:t>
            </a:r>
          </a:p>
          <a:p>
            <a:r>
              <a:rPr lang="en-US"/>
              <a:t>Here is the greater Joshua repeating the same warning at the same place.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A2F49-72C1-4295-AF83-1C903F2FE891}" type="slidenum">
              <a:rPr lang="en-US"/>
              <a:pPr/>
              <a:t>102</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r>
              <a:rPr lang="en-US"/>
              <a:t>Just as Joshua exhorted the leaders of the 12 tribes that gathered together at Shechem.</a:t>
            </a:r>
          </a:p>
          <a:p>
            <a:r>
              <a:rPr lang="en-US"/>
              <a:t>Here is the greater Joshua repeating the same warning at the same place.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3CC09-F884-4B10-A3A1-2FACFAB19A25}" type="slidenum">
              <a:rPr lang="en-US"/>
              <a:pPr/>
              <a:t>35</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2E087-597F-4200-B425-EF24281697D2}" type="slidenum">
              <a:rPr lang="en-US"/>
              <a:pPr/>
              <a:t>37</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n-US"/>
              <a:t>We may not think on this term much because we might think it too churchy but it is the central theme of the bible – God manifestation or glorification.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1142C-9D98-4924-B1BC-0A87C877B0E3}" type="slidenum">
              <a:rPr lang="en-US"/>
              <a:pPr/>
              <a:t>38</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r>
              <a:rPr lang="en-US" dirty="0"/>
              <a:t>The study of worship is something that we can take for granted but the shear familiarity of it.  It is assumed that you would agree with this basis premise rather than spending the time to prove it.  A word you should look out for in studying this subject is service.  Also consider sacrificial terms such as acceptable and offering, etc.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90636-CC2A-41E9-B061-AD638BEC99B1}" type="slidenum">
              <a:rPr lang="en-US"/>
              <a:pPr/>
              <a:t>41</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pPr>
              <a:buFont typeface="Wingdings" pitchFamily="2" charset="2"/>
              <a:buNone/>
            </a:pPr>
            <a:r>
              <a:rPr lang="en-US"/>
              <a:t>Our culture does not fit with this concept and attitude, unless you are talking about worshipping self.</a:t>
            </a:r>
          </a:p>
          <a:p>
            <a:pPr>
              <a:buFont typeface="Wingdings" pitchFamily="2" charset="2"/>
              <a:buNone/>
            </a:pPr>
            <a:r>
              <a:rPr lang="en-US"/>
              <a:t>Relate this to your home ecclesia.  Do you go to minister or to be ministered to?</a:t>
            </a:r>
          </a:p>
          <a:p>
            <a:pPr>
              <a:buFont typeface="Wingdings" pitchFamily="2" charset="2"/>
              <a:buNone/>
            </a:pPr>
            <a:r>
              <a:rPr lang="en-US"/>
              <a:t>If you do no get something from the classes/exhortation, is it the vessel you are bringing or are you trying to help to elevate the level of worship?</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8ABEB-1799-4C08-9EEB-9B3C51A2FBE5}" type="slidenum">
              <a:rPr lang="en-US"/>
              <a:pPr/>
              <a:t>44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C5475-FD23-4B39-BEF1-C54D57F0DC08}" type="slidenum">
              <a:rPr lang="en-US"/>
              <a:pPr/>
              <a:t>47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t>but they were not, 2 King 17 references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A5EAC-236E-4AC9-9DA5-BB99A3B5CB11}" type="slidenum">
              <a:rPr lang="en-US"/>
              <a:pPr/>
              <a:t>49</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dirty="0"/>
              <a:t>The comment in the companion bible states that the Hebrew text says – “although we have not been sacrificing” </a:t>
            </a:r>
          </a:p>
          <a:p>
            <a:r>
              <a:rPr lang="en-US" dirty="0"/>
              <a:t>The LXX adds “unto Him”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234726-83BC-4D19-9ED6-0A26AB369D01}" type="datetime1">
              <a:rPr lang="en-US" smtClean="0"/>
              <a:pPr/>
              <a:t>7/2/15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A864-700F-45B5-9404-0CD07E36BA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3D69E-365D-44D4-B7AA-E90745336543}" type="datetime1">
              <a:rPr lang="en-US" smtClean="0"/>
              <a:pPr/>
              <a:t>7/2/15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A864-700F-45B5-9404-0CD07E36BA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F4159-17A5-42EB-B5C5-378387B191CF}" type="datetime1">
              <a:rPr lang="en-US" smtClean="0"/>
              <a:pPr/>
              <a:t>7/2/15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A864-700F-45B5-9404-0CD07E36BA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A15AF-E5A1-4AAB-BEED-EE9A98BC759F}" type="datetime1">
              <a:rPr lang="en-US" smtClean="0"/>
              <a:pPr/>
              <a:t>7/2/15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A864-700F-45B5-9404-0CD07E36BA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0DFF90-6B47-4A58-A2F9-8321753A8072}" type="datetime1">
              <a:rPr lang="en-US" smtClean="0"/>
              <a:pPr/>
              <a:t>7/2/15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A864-700F-45B5-9404-0CD07E36BA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A8C81E-85A7-4024-8BF1-AD976038D2BD}" type="datetime1">
              <a:rPr lang="en-US" smtClean="0"/>
              <a:pPr/>
              <a:t>7/2/15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FA864-700F-45B5-9404-0CD07E36BA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2C62A6-3926-47D5-8422-0E025BABB5F2}" type="datetime1">
              <a:rPr lang="en-US" smtClean="0"/>
              <a:pPr/>
              <a:t>7/2/15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AFA864-700F-45B5-9404-0CD07E36BA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EB1D17-801B-40B2-B383-654F64EBDB32}" type="datetime1">
              <a:rPr lang="en-US" smtClean="0"/>
              <a:pPr/>
              <a:t>7/2/15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AFA864-700F-45B5-9404-0CD07E36BA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E4BC2-F62E-4E47-A969-9B54C1D36C8E}" type="datetime1">
              <a:rPr lang="en-US" smtClean="0"/>
              <a:pPr/>
              <a:t>7/2/15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AFA864-700F-45B5-9404-0CD07E36BA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ACAF6-4C8A-45BD-92A0-D06A2D1A914F}" type="datetime1">
              <a:rPr lang="en-US" smtClean="0"/>
              <a:pPr/>
              <a:t>7/2/15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FA864-700F-45B5-9404-0CD07E36BA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6F6A0-0DDF-4754-A665-F9861C24BDE6}" type="datetime1">
              <a:rPr lang="en-US" smtClean="0"/>
              <a:pPr/>
              <a:t>7/2/15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FA864-700F-45B5-9404-0CD07E36BA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6688D-61D3-40E9-927A-901381AEE704}" type="datetime1">
              <a:rPr lang="en-US" smtClean="0"/>
              <a:pPr/>
              <a:t>7/2/15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FA864-700F-45B5-9404-0CD07E36BA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6.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381251"/>
          </a:xfrm>
        </p:spPr>
        <p:style>
          <a:lnRef idx="0">
            <a:schemeClr val="dk1"/>
          </a:lnRef>
          <a:fillRef idx="3">
            <a:schemeClr val="dk1"/>
          </a:fillRef>
          <a:effectRef idx="3">
            <a:schemeClr val="dk1"/>
          </a:effectRef>
          <a:fontRef idx="minor">
            <a:schemeClr val="lt1"/>
          </a:fontRef>
        </p:style>
        <p:txBody>
          <a:bodyPr/>
          <a:lstStyle/>
          <a:p>
            <a:r>
              <a:rPr lang="en-US" dirty="0" smtClean="0"/>
              <a:t>“Who May Abide The Day of His Coming?...”</a:t>
            </a:r>
            <a:endParaRPr lang="en-US" dirty="0"/>
          </a:p>
        </p:txBody>
      </p:sp>
      <p:sp>
        <p:nvSpPr>
          <p:cNvPr id="3" name="Subtitle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endParaRPr lang="en-US" dirty="0" smtClean="0">
              <a:solidFill>
                <a:schemeClr val="tx1"/>
              </a:solidFill>
            </a:endParaRPr>
          </a:p>
          <a:p>
            <a:r>
              <a:rPr lang="en-US" dirty="0" smtClean="0">
                <a:solidFill>
                  <a:schemeClr val="tx1"/>
                </a:solidFill>
              </a:rPr>
              <a:t>Malachi 3:2</a:t>
            </a:r>
          </a:p>
          <a:p>
            <a:endParaRPr lang="en-US" sz="2400" dirty="0" smtClean="0">
              <a:solidFill>
                <a:schemeClr val="tx1"/>
              </a:solidFill>
            </a:endParaRPr>
          </a:p>
          <a:p>
            <a:r>
              <a:rPr lang="en-US" sz="3000" dirty="0" smtClean="0">
                <a:solidFill>
                  <a:schemeClr val="tx1"/>
                </a:solidFill>
              </a:rPr>
              <a:t>Class 4</a:t>
            </a:r>
          </a:p>
          <a:p>
            <a:endParaRPr lang="en-US" dirty="0">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pPr algn="l"/>
            <a:r>
              <a:rPr lang="en-US" dirty="0" smtClean="0"/>
              <a:t>Implications for our Faith:</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smtClean="0"/>
              <a:t>7.  God’s power and sovereignty is unmatched by the powers of nature or this world.  His purpose will not be frustrated.  In His hand is eternal comfort and joy if we but respond obediently to the call to repentance.	  An active spirit-filled life of thankfulness is a natural out-flowing based on such “exceeding great and precious promises”.	</a:t>
            </a:r>
          </a:p>
          <a:p>
            <a:endParaRPr lang="en-US" dirty="0" smtClean="0"/>
          </a:p>
          <a:p>
            <a:pPr marL="514350" indent="-514350"/>
            <a:endParaRPr lang="en-US" dirty="0" smtClean="0"/>
          </a:p>
          <a:p>
            <a:pPr marL="514350" indent="-514350"/>
            <a:endParaRPr lang="en-US" dirty="0"/>
          </a:p>
        </p:txBody>
      </p:sp>
    </p:spTree>
    <p:extLst>
      <p:ext uri="{BB962C8B-B14F-4D97-AF65-F5344CB8AC3E}">
        <p14:creationId xmlns:p14="http://schemas.microsoft.com/office/powerpoint/2010/main" val="2575708885"/>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8226" name="Picture 2" descr="Mount Gerizim and Mount Ebal from east"/>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08227" name="Text Box 3"/>
          <p:cNvSpPr txBox="1">
            <a:spLocks noChangeArrowheads="1"/>
          </p:cNvSpPr>
          <p:nvPr/>
        </p:nvSpPr>
        <p:spPr bwMode="auto">
          <a:xfrm>
            <a:off x="1143000" y="533400"/>
            <a:ext cx="2819400" cy="604838"/>
          </a:xfrm>
          <a:prstGeom prst="rect">
            <a:avLst/>
          </a:prstGeom>
          <a:solidFill>
            <a:srgbClr val="000000"/>
          </a:solidFill>
          <a:ln w="25400">
            <a:solidFill>
              <a:srgbClr val="003300"/>
            </a:solidFill>
            <a:miter lim="800000"/>
            <a:headEnd/>
            <a:tailEnd/>
          </a:ln>
          <a:effectLst/>
        </p:spPr>
        <p:txBody>
          <a:bodyPr>
            <a:spAutoFit/>
          </a:bodyPr>
          <a:lstStyle/>
          <a:p>
            <a:pPr algn="ctr"/>
            <a:r>
              <a:rPr lang="en-US" b="1" dirty="0">
                <a:solidFill>
                  <a:schemeClr val="bg1"/>
                </a:solidFill>
                <a:latin typeface="Tahoma" pitchFamily="34" charset="0"/>
              </a:rPr>
              <a:t>Mt. </a:t>
            </a:r>
            <a:r>
              <a:rPr lang="en-US" b="1" dirty="0" err="1" smtClean="0">
                <a:solidFill>
                  <a:schemeClr val="bg1"/>
                </a:solidFill>
                <a:latin typeface="Tahoma" pitchFamily="34" charset="0"/>
              </a:rPr>
              <a:t>Gerizim</a:t>
            </a:r>
            <a:endParaRPr lang="en-US" b="1" dirty="0">
              <a:solidFill>
                <a:schemeClr val="bg1"/>
              </a:solidFill>
              <a:latin typeface="Tahoma" pitchFamily="34" charset="0"/>
            </a:endParaRPr>
          </a:p>
        </p:txBody>
      </p:sp>
      <p:sp>
        <p:nvSpPr>
          <p:cNvPr id="308228" name="Text Box 4"/>
          <p:cNvSpPr txBox="1">
            <a:spLocks noChangeArrowheads="1"/>
          </p:cNvSpPr>
          <p:nvPr/>
        </p:nvSpPr>
        <p:spPr bwMode="auto">
          <a:xfrm>
            <a:off x="5105400" y="1066800"/>
            <a:ext cx="2438400" cy="601663"/>
          </a:xfrm>
          <a:prstGeom prst="rect">
            <a:avLst/>
          </a:prstGeom>
          <a:solidFill>
            <a:srgbClr val="000000"/>
          </a:solidFill>
          <a:ln w="22225">
            <a:solidFill>
              <a:srgbClr val="003300"/>
            </a:solidFill>
            <a:miter lim="800000"/>
            <a:headEnd/>
            <a:tailEnd/>
          </a:ln>
          <a:effectLst/>
        </p:spPr>
        <p:txBody>
          <a:bodyPr>
            <a:spAutoFit/>
          </a:bodyPr>
          <a:lstStyle/>
          <a:p>
            <a:pPr algn="ctr"/>
            <a:r>
              <a:rPr lang="en-US" b="1" dirty="0">
                <a:solidFill>
                  <a:schemeClr val="bg1"/>
                </a:solidFill>
                <a:latin typeface="Tahoma" pitchFamily="34" charset="0"/>
              </a:rPr>
              <a:t>Mt. </a:t>
            </a:r>
            <a:r>
              <a:rPr lang="en-US" b="1" dirty="0" err="1">
                <a:solidFill>
                  <a:schemeClr val="bg1"/>
                </a:solidFill>
                <a:latin typeface="Tahoma" pitchFamily="34" charset="0"/>
              </a:rPr>
              <a:t>Ebal</a:t>
            </a:r>
            <a:endParaRPr lang="en-US" b="1" dirty="0">
              <a:solidFill>
                <a:schemeClr val="bg1"/>
              </a:solidFill>
              <a:latin typeface="Tahoma" pitchFamily="34" charset="0"/>
            </a:endParaRPr>
          </a:p>
        </p:txBody>
      </p:sp>
      <p:sp>
        <p:nvSpPr>
          <p:cNvPr id="308229" name="Line 5"/>
          <p:cNvSpPr>
            <a:spLocks noChangeShapeType="1"/>
          </p:cNvSpPr>
          <p:nvPr/>
        </p:nvSpPr>
        <p:spPr bwMode="auto">
          <a:xfrm flipH="1">
            <a:off x="1671638" y="1370013"/>
            <a:ext cx="457200" cy="609600"/>
          </a:xfrm>
          <a:prstGeom prst="line">
            <a:avLst/>
          </a:prstGeom>
          <a:noFill/>
          <a:ln w="9525">
            <a:noFill/>
            <a:round/>
            <a:headEnd/>
            <a:tailEnd type="triangle" w="med" len="med"/>
          </a:ln>
          <a:effectLst/>
        </p:spPr>
        <p:txBody>
          <a:bodyPr>
            <a:spAutoFit/>
          </a:bodyPr>
          <a:lstStyle/>
          <a:p>
            <a:endParaRPr lang="en-US"/>
          </a:p>
        </p:txBody>
      </p:sp>
      <p:sp>
        <p:nvSpPr>
          <p:cNvPr id="308230" name="Line 6"/>
          <p:cNvSpPr>
            <a:spLocks noChangeShapeType="1"/>
          </p:cNvSpPr>
          <p:nvPr/>
        </p:nvSpPr>
        <p:spPr bwMode="auto">
          <a:xfrm flipH="1">
            <a:off x="1828800" y="1295400"/>
            <a:ext cx="685800" cy="914400"/>
          </a:xfrm>
          <a:prstGeom prst="line">
            <a:avLst/>
          </a:prstGeom>
          <a:noFill/>
          <a:ln w="88900">
            <a:solidFill>
              <a:srgbClr val="000000"/>
            </a:solidFill>
            <a:round/>
            <a:headEnd/>
            <a:tailEnd type="stealth" w="lg" len="lg"/>
          </a:ln>
          <a:effectLst/>
        </p:spPr>
        <p:txBody>
          <a:bodyPr>
            <a:spAutoFit/>
          </a:bodyPr>
          <a:lstStyle/>
          <a:p>
            <a:endParaRPr lang="en-US"/>
          </a:p>
        </p:txBody>
      </p:sp>
      <p:sp>
        <p:nvSpPr>
          <p:cNvPr id="308231" name="Line 7"/>
          <p:cNvSpPr>
            <a:spLocks noChangeShapeType="1"/>
          </p:cNvSpPr>
          <p:nvPr/>
        </p:nvSpPr>
        <p:spPr bwMode="auto">
          <a:xfrm>
            <a:off x="6477000" y="1752600"/>
            <a:ext cx="533400" cy="990600"/>
          </a:xfrm>
          <a:prstGeom prst="line">
            <a:avLst/>
          </a:prstGeom>
          <a:noFill/>
          <a:ln w="88900">
            <a:solidFill>
              <a:srgbClr val="000000"/>
            </a:solidFill>
            <a:round/>
            <a:headEnd/>
            <a:tailEnd type="stealth" w="lg" len="lg"/>
          </a:ln>
          <a:effectLst/>
        </p:spPr>
        <p:txBody>
          <a:bodyPr>
            <a:spAutoFit/>
          </a:bodyPr>
          <a:lstStyle/>
          <a:p>
            <a:endParaRPr lang="en-US"/>
          </a:p>
        </p:txBody>
      </p:sp>
    </p:spTree>
    <p:extLst>
      <p:ext uri="{BB962C8B-B14F-4D97-AF65-F5344CB8AC3E}">
        <p14:creationId xmlns:p14="http://schemas.microsoft.com/office/powerpoint/2010/main" val="227294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4294967295"/>
          </p:nvPr>
        </p:nvSpPr>
        <p:spPr>
          <a:xfrm>
            <a:off x="304800" y="838200"/>
            <a:ext cx="8534400" cy="5257800"/>
          </a:xfrm>
        </p:spPr>
        <p:txBody>
          <a:bodyPr/>
          <a:lstStyle/>
          <a:p>
            <a:pPr>
              <a:buFont typeface="Wingdings" pitchFamily="2" charset="2"/>
              <a:buNone/>
            </a:pPr>
            <a:r>
              <a:rPr lang="en-US" b="1" dirty="0"/>
              <a:t>	Joshua 24:14</a:t>
            </a:r>
            <a:br>
              <a:rPr lang="en-US" b="1" dirty="0"/>
            </a:br>
            <a:r>
              <a:rPr lang="en-US" dirty="0"/>
              <a:t>14Now therefore fear the LORD, and serve him in </a:t>
            </a:r>
            <a:r>
              <a:rPr lang="en-US" b="1" u="sng" dirty="0"/>
              <a:t>sincerity</a:t>
            </a:r>
            <a:r>
              <a:rPr lang="en-US" dirty="0"/>
              <a:t> and in </a:t>
            </a:r>
            <a:r>
              <a:rPr lang="en-US" b="1" u="sng" dirty="0"/>
              <a:t>truth</a:t>
            </a:r>
            <a:r>
              <a:rPr lang="en-US" dirty="0"/>
              <a:t>: and put away the gods which your fathers served on the other side of the flood, and in Egypt; and serve ye the LORD.</a:t>
            </a:r>
          </a:p>
        </p:txBody>
      </p:sp>
    </p:spTree>
    <p:extLst>
      <p:ext uri="{BB962C8B-B14F-4D97-AF65-F5344CB8AC3E}">
        <p14:creationId xmlns:p14="http://schemas.microsoft.com/office/powerpoint/2010/main" val="4027980023"/>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body" idx="4294967295"/>
          </p:nvPr>
        </p:nvSpPr>
        <p:spPr>
          <a:xfrm>
            <a:off x="304800" y="838200"/>
            <a:ext cx="8458200" cy="5257800"/>
          </a:xfrm>
        </p:spPr>
        <p:txBody>
          <a:bodyPr/>
          <a:lstStyle/>
          <a:p>
            <a:pPr>
              <a:buFont typeface="Wingdings" pitchFamily="2" charset="2"/>
              <a:buNone/>
            </a:pPr>
            <a:r>
              <a:rPr lang="en-US" b="1" dirty="0"/>
              <a:t>	Joshua 24:14</a:t>
            </a:r>
            <a:br>
              <a:rPr lang="en-US" b="1" dirty="0"/>
            </a:br>
            <a:r>
              <a:rPr lang="en-US" dirty="0"/>
              <a:t>14Now therefore fear the LORD, and serve him in </a:t>
            </a:r>
            <a:r>
              <a:rPr lang="en-US" b="1" u="sng" dirty="0"/>
              <a:t>sincerity</a:t>
            </a:r>
            <a:r>
              <a:rPr lang="en-US" dirty="0"/>
              <a:t> (</a:t>
            </a:r>
            <a:r>
              <a:rPr lang="en-US" i="1" dirty="0">
                <a:solidFill>
                  <a:srgbClr val="FF3300"/>
                </a:solidFill>
              </a:rPr>
              <a:t>contrast Israel</a:t>
            </a:r>
            <a:r>
              <a:rPr lang="en-US" dirty="0"/>
              <a:t>) and in </a:t>
            </a:r>
            <a:r>
              <a:rPr lang="en-US" b="1" u="sng" dirty="0"/>
              <a:t>truth</a:t>
            </a:r>
            <a:r>
              <a:rPr lang="en-US" dirty="0"/>
              <a:t> (</a:t>
            </a:r>
            <a:r>
              <a:rPr lang="en-US" i="1" dirty="0">
                <a:solidFill>
                  <a:srgbClr val="FF3300"/>
                </a:solidFill>
              </a:rPr>
              <a:t>contrast the Samaritans</a:t>
            </a:r>
            <a:r>
              <a:rPr lang="en-US" dirty="0"/>
              <a:t>): and put away the gods which your fathers served on the other side of the flood (</a:t>
            </a:r>
            <a:r>
              <a:rPr lang="en-US" i="1" dirty="0">
                <a:solidFill>
                  <a:srgbClr val="FF3300"/>
                </a:solidFill>
              </a:rPr>
              <a:t>Euphrates – from where the Samaritans came</a:t>
            </a:r>
            <a:r>
              <a:rPr lang="en-US" dirty="0"/>
              <a:t>), and in Egypt (</a:t>
            </a:r>
            <a:r>
              <a:rPr lang="en-US" i="1" dirty="0">
                <a:solidFill>
                  <a:srgbClr val="FF3300"/>
                </a:solidFill>
              </a:rPr>
              <a:t>from where Israel came</a:t>
            </a:r>
            <a:r>
              <a:rPr lang="en-US" dirty="0"/>
              <a:t>); and serve ye the LORD.</a:t>
            </a:r>
          </a:p>
        </p:txBody>
      </p:sp>
    </p:spTree>
    <p:extLst>
      <p:ext uri="{BB962C8B-B14F-4D97-AF65-F5344CB8AC3E}">
        <p14:creationId xmlns:p14="http://schemas.microsoft.com/office/powerpoint/2010/main" val="2427760435"/>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12838"/>
          </a:xfrm>
        </p:spPr>
        <p:style>
          <a:lnRef idx="0">
            <a:schemeClr val="dk1"/>
          </a:lnRef>
          <a:fillRef idx="3">
            <a:schemeClr val="dk1"/>
          </a:fillRef>
          <a:effectRef idx="3">
            <a:schemeClr val="dk1"/>
          </a:effectRef>
          <a:fontRef idx="minor">
            <a:schemeClr val="lt1"/>
          </a:fontRef>
        </p:style>
        <p:txBody>
          <a:bodyPr/>
          <a:lstStyle/>
          <a:p>
            <a:r>
              <a:rPr lang="en-US" dirty="0" smtClean="0"/>
              <a:t>Not limited to John 4</a:t>
            </a:r>
            <a:endParaRPr lang="en-US" dirty="0"/>
          </a:p>
        </p:txBody>
      </p:sp>
      <p:sp>
        <p:nvSpPr>
          <p:cNvPr id="3" name="Content Placeholder 2"/>
          <p:cNvSpPr>
            <a:spLocks noGrp="1"/>
          </p:cNvSpPr>
          <p:nvPr>
            <p:ph idx="1"/>
          </p:nvPr>
        </p:nvSpPr>
        <p:spPr>
          <a:xfrm>
            <a:off x="457200" y="1447800"/>
            <a:ext cx="8382000" cy="5029200"/>
          </a:xfrm>
        </p:spPr>
        <p:txBody>
          <a:bodyPr>
            <a:noAutofit/>
          </a:bodyPr>
          <a:lstStyle/>
          <a:p>
            <a:pPr marL="514350" indent="-514350">
              <a:buFont typeface="+mj-lt"/>
              <a:buAutoNum type="arabicPeriod"/>
            </a:pPr>
            <a:r>
              <a:rPr lang="en-US" sz="2200" dirty="0" smtClean="0"/>
              <a:t>For the law was given by Moses, </a:t>
            </a:r>
            <a:r>
              <a:rPr lang="en-US" sz="2200" i="1" dirty="0" smtClean="0"/>
              <a:t>but </a:t>
            </a:r>
            <a:r>
              <a:rPr lang="en-US" sz="2200" b="1" i="1" dirty="0" smtClean="0">
                <a:solidFill>
                  <a:srgbClr val="0000CC"/>
                </a:solidFill>
              </a:rPr>
              <a:t>grace and truth </a:t>
            </a:r>
            <a:r>
              <a:rPr lang="en-US" sz="2200" i="1" dirty="0" smtClean="0"/>
              <a:t>came by Jesus Christ. </a:t>
            </a:r>
            <a:r>
              <a:rPr lang="en-US" sz="2200" dirty="0" smtClean="0"/>
              <a:t>(</a:t>
            </a:r>
            <a:r>
              <a:rPr lang="en-US" sz="2200" dirty="0" err="1" smtClean="0"/>
              <a:t>Joh</a:t>
            </a:r>
            <a:r>
              <a:rPr lang="en-US" sz="2200" dirty="0" smtClean="0"/>
              <a:t> 1:17)</a:t>
            </a:r>
          </a:p>
          <a:p>
            <a:pPr marL="514350" indent="-514350">
              <a:buFont typeface="+mj-lt"/>
              <a:buAutoNum type="arabicPeriod"/>
            </a:pPr>
            <a:r>
              <a:rPr lang="en-US" sz="2200" dirty="0" smtClean="0"/>
              <a:t>I beseech thee, O LORD, remember now how I have walked before thee </a:t>
            </a:r>
            <a:r>
              <a:rPr lang="en-US" sz="2200" b="1" dirty="0" smtClean="0">
                <a:solidFill>
                  <a:srgbClr val="0000CC"/>
                </a:solidFill>
              </a:rPr>
              <a:t>in truth and with a perfect heart</a:t>
            </a:r>
            <a:r>
              <a:rPr lang="en-US" sz="2200" dirty="0" smtClean="0"/>
              <a:t>, and have done </a:t>
            </a:r>
            <a:r>
              <a:rPr lang="en-US" sz="2200" i="1" dirty="0" smtClean="0"/>
              <a:t>that which is good in thy sight. And Hezekiah wept sore. </a:t>
            </a:r>
            <a:r>
              <a:rPr lang="en-US" sz="2200" dirty="0" smtClean="0"/>
              <a:t>(2Ki 20:3 &amp; Isa 38:3)</a:t>
            </a:r>
          </a:p>
          <a:p>
            <a:pPr marL="514350" indent="-514350">
              <a:buFont typeface="+mj-lt"/>
              <a:buAutoNum type="arabicPeriod"/>
            </a:pPr>
            <a:r>
              <a:rPr lang="en-US" sz="2200" dirty="0" smtClean="0"/>
              <a:t>Therefore let us keep the feast, not with old leaven, neither with the leaven of malice and wickedness; but with the unleavened </a:t>
            </a:r>
            <a:r>
              <a:rPr lang="en-US" sz="2200" i="1" dirty="0" smtClean="0"/>
              <a:t>bread of </a:t>
            </a:r>
            <a:r>
              <a:rPr lang="en-US" sz="2200" b="1" i="1" dirty="0" smtClean="0">
                <a:solidFill>
                  <a:srgbClr val="0000CC"/>
                </a:solidFill>
              </a:rPr>
              <a:t>sincerity and truth</a:t>
            </a:r>
            <a:r>
              <a:rPr lang="en-US" sz="2200" i="1" dirty="0" smtClean="0"/>
              <a:t>. </a:t>
            </a:r>
            <a:r>
              <a:rPr lang="en-US" sz="2200" dirty="0" smtClean="0"/>
              <a:t>(1Co 5:8)</a:t>
            </a:r>
          </a:p>
          <a:p>
            <a:pPr marL="514350" indent="-514350">
              <a:buFont typeface="+mj-lt"/>
              <a:buAutoNum type="arabicPeriod"/>
            </a:pPr>
            <a:r>
              <a:rPr lang="en-US" sz="2200" dirty="0" smtClean="0"/>
              <a:t>For we are not as many, which corrupt the word of God: but as </a:t>
            </a:r>
            <a:r>
              <a:rPr lang="en-US" sz="2200" b="1" dirty="0" smtClean="0">
                <a:solidFill>
                  <a:srgbClr val="0000CC"/>
                </a:solidFill>
              </a:rPr>
              <a:t>of sincerity</a:t>
            </a:r>
            <a:r>
              <a:rPr lang="en-US" sz="2200" dirty="0" smtClean="0"/>
              <a:t>, but </a:t>
            </a:r>
            <a:r>
              <a:rPr lang="en-US" sz="2200" b="1" dirty="0" smtClean="0">
                <a:solidFill>
                  <a:srgbClr val="0000CC"/>
                </a:solidFill>
              </a:rPr>
              <a:t>as of God</a:t>
            </a:r>
            <a:r>
              <a:rPr lang="en-US" sz="2200" dirty="0" smtClean="0"/>
              <a:t>, in the sight of God speak we in Christ. (2Co 2:17)</a:t>
            </a:r>
          </a:p>
          <a:p>
            <a:pPr marL="514350" indent="-514350">
              <a:buFont typeface="+mj-lt"/>
              <a:buAutoNum type="arabicPeriod"/>
            </a:pPr>
            <a:r>
              <a:rPr lang="en-US" sz="2200" dirty="0" smtClean="0"/>
              <a:t>For we are </a:t>
            </a:r>
            <a:r>
              <a:rPr lang="en-US" sz="2200" b="1" dirty="0" smtClean="0">
                <a:solidFill>
                  <a:srgbClr val="0000CC"/>
                </a:solidFill>
              </a:rPr>
              <a:t>the circumcision</a:t>
            </a:r>
            <a:r>
              <a:rPr lang="en-US" sz="2200" dirty="0" smtClean="0"/>
              <a:t>, which worship God </a:t>
            </a:r>
            <a:r>
              <a:rPr lang="en-US" sz="2200" b="1" dirty="0" smtClean="0">
                <a:solidFill>
                  <a:srgbClr val="0000CC"/>
                </a:solidFill>
              </a:rPr>
              <a:t>in the spirit</a:t>
            </a:r>
            <a:r>
              <a:rPr lang="en-US" sz="2200" dirty="0" smtClean="0"/>
              <a:t>, and rejoice in Christ Jesus, and have no confidence in the flesh.(Phil3:3)</a:t>
            </a:r>
            <a:endParaRPr lang="en-US" sz="2200" dirty="0"/>
          </a:p>
        </p:txBody>
      </p:sp>
    </p:spTree>
    <p:extLst>
      <p:ext uri="{BB962C8B-B14F-4D97-AF65-F5344CB8AC3E}">
        <p14:creationId xmlns:p14="http://schemas.microsoft.com/office/powerpoint/2010/main" val="18208785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a:t>Lessons from John 4</a:t>
            </a:r>
          </a:p>
        </p:txBody>
      </p:sp>
      <p:sp>
        <p:nvSpPr>
          <p:cNvPr id="282627" name="Rectangle 3"/>
          <p:cNvSpPr>
            <a:spLocks noGrp="1" noChangeArrowheads="1"/>
          </p:cNvSpPr>
          <p:nvPr>
            <p:ph idx="1"/>
          </p:nvPr>
        </p:nvSpPr>
        <p:spPr/>
        <p:txBody>
          <a:bodyPr/>
          <a:lstStyle/>
          <a:p>
            <a:pPr marL="609600" indent="-609600">
              <a:lnSpc>
                <a:spcPct val="90000"/>
              </a:lnSpc>
              <a:buFont typeface="Wingdings" pitchFamily="2" charset="2"/>
              <a:buAutoNum type="arabicPeriod"/>
            </a:pPr>
            <a:r>
              <a:rPr lang="en-US" sz="2800"/>
              <a:t>True worship is the ultimate priority.</a:t>
            </a:r>
          </a:p>
          <a:p>
            <a:pPr marL="609600" indent="-609600">
              <a:lnSpc>
                <a:spcPct val="90000"/>
              </a:lnSpc>
              <a:buFont typeface="Wingdings" pitchFamily="2" charset="2"/>
              <a:buAutoNum type="arabicPeriod"/>
            </a:pPr>
            <a:r>
              <a:rPr lang="en-US" sz="2800"/>
              <a:t>It does matter in whom and in what you believe, as well as how you act.</a:t>
            </a:r>
          </a:p>
          <a:p>
            <a:pPr marL="609600" indent="-609600">
              <a:lnSpc>
                <a:spcPct val="90000"/>
              </a:lnSpc>
              <a:buFont typeface="Wingdings" pitchFamily="2" charset="2"/>
              <a:buAutoNum type="arabicPeriod"/>
            </a:pPr>
            <a:r>
              <a:rPr lang="en-US" sz="2800"/>
              <a:t>The promises that God made to the fathers are essential.</a:t>
            </a:r>
          </a:p>
          <a:p>
            <a:pPr marL="609600" indent="-609600">
              <a:lnSpc>
                <a:spcPct val="90000"/>
              </a:lnSpc>
              <a:buFont typeface="Wingdings" pitchFamily="2" charset="2"/>
              <a:buAutoNum type="arabicPeriod"/>
            </a:pPr>
            <a:r>
              <a:rPr lang="en-US" sz="2800"/>
              <a:t>We can not place our faith in natural lineage or the location of worship.</a:t>
            </a:r>
          </a:p>
          <a:p>
            <a:pPr marL="609600" indent="-609600">
              <a:lnSpc>
                <a:spcPct val="90000"/>
              </a:lnSpc>
              <a:buFont typeface="Wingdings" pitchFamily="2" charset="2"/>
              <a:buAutoNum type="arabicPeriod"/>
            </a:pPr>
            <a:r>
              <a:rPr lang="en-US" sz="2800"/>
              <a:t>True worship is service properly given to God – in sincerity and in truth.</a:t>
            </a:r>
          </a:p>
        </p:txBody>
      </p:sp>
    </p:spTree>
    <p:extLst>
      <p:ext uri="{BB962C8B-B14F-4D97-AF65-F5344CB8AC3E}">
        <p14:creationId xmlns:p14="http://schemas.microsoft.com/office/powerpoint/2010/main" val="2495585020"/>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a:t>Lessons from John 4</a:t>
            </a:r>
          </a:p>
        </p:txBody>
      </p:sp>
      <p:sp>
        <p:nvSpPr>
          <p:cNvPr id="283651" name="Rectangle 3"/>
          <p:cNvSpPr>
            <a:spLocks noGrp="1" noChangeArrowheads="1"/>
          </p:cNvSpPr>
          <p:nvPr>
            <p:ph idx="1"/>
          </p:nvPr>
        </p:nvSpPr>
        <p:spPr/>
        <p:txBody>
          <a:bodyPr/>
          <a:lstStyle/>
          <a:p>
            <a:pPr marL="609600" indent="-609600">
              <a:lnSpc>
                <a:spcPct val="80000"/>
              </a:lnSpc>
              <a:buFont typeface="Wingdings" pitchFamily="2" charset="2"/>
              <a:buAutoNum type="arabicPeriod" startAt="6"/>
            </a:pPr>
            <a:r>
              <a:rPr lang="en-US" sz="2800"/>
              <a:t>God is actively seeking individuals, (you!), to worship Him in the appointed way.</a:t>
            </a:r>
          </a:p>
          <a:p>
            <a:pPr marL="609600" indent="-609600">
              <a:lnSpc>
                <a:spcPct val="80000"/>
              </a:lnSpc>
              <a:buFont typeface="Wingdings" pitchFamily="2" charset="2"/>
              <a:buAutoNum type="arabicPeriod" startAt="6"/>
            </a:pPr>
            <a:r>
              <a:rPr lang="en-US" sz="2800"/>
              <a:t>The living water that Christ gave is not confined to a specific location (unlike Jacob’s well) but is available for all to drink if they approach him as instructed.</a:t>
            </a:r>
          </a:p>
          <a:p>
            <a:pPr marL="609600" indent="-609600">
              <a:lnSpc>
                <a:spcPct val="80000"/>
              </a:lnSpc>
              <a:buFont typeface="Wingdings" pitchFamily="2" charset="2"/>
              <a:buAutoNum type="arabicPeriod" startAt="6"/>
            </a:pPr>
            <a:r>
              <a:rPr lang="en-US" sz="2800"/>
              <a:t>Those who are true worshippers of God have a source of strength that is not discernable to others.  The weariness of our journey and controversy are removed when focus is on God while acting as agents to draw others to Him.</a:t>
            </a:r>
          </a:p>
        </p:txBody>
      </p:sp>
    </p:spTree>
    <p:extLst>
      <p:ext uri="{BB962C8B-B14F-4D97-AF65-F5344CB8AC3E}">
        <p14:creationId xmlns:p14="http://schemas.microsoft.com/office/powerpoint/2010/main" val="263924057"/>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a:t>Lessons from John 4</a:t>
            </a:r>
          </a:p>
        </p:txBody>
      </p:sp>
      <p:sp>
        <p:nvSpPr>
          <p:cNvPr id="284675" name="Rectangle 3"/>
          <p:cNvSpPr>
            <a:spLocks noGrp="1" noChangeArrowheads="1"/>
          </p:cNvSpPr>
          <p:nvPr>
            <p:ph idx="1"/>
          </p:nvPr>
        </p:nvSpPr>
        <p:spPr/>
        <p:txBody>
          <a:bodyPr/>
          <a:lstStyle/>
          <a:p>
            <a:pPr marL="609600" indent="-609600">
              <a:buFont typeface="Wingdings" pitchFamily="2" charset="2"/>
              <a:buAutoNum type="arabicPeriod" startAt="9"/>
            </a:pPr>
            <a:r>
              <a:rPr lang="en-US" dirty="0"/>
              <a:t>There is no time to rest now.  We are called to action.  We </a:t>
            </a:r>
            <a:r>
              <a:rPr lang="en-US" dirty="0" smtClean="0"/>
              <a:t>are to use the gospel and help build </a:t>
            </a:r>
            <a:r>
              <a:rPr lang="en-US" dirty="0"/>
              <a:t>the true temple of the </a:t>
            </a:r>
            <a:r>
              <a:rPr lang="en-US" dirty="0" smtClean="0"/>
              <a:t>Lord – a dwelling place for Him.</a:t>
            </a:r>
            <a:endParaRPr lang="en-US" dirty="0"/>
          </a:p>
          <a:p>
            <a:pPr marL="609600" indent="-609600">
              <a:buFont typeface="Wingdings" pitchFamily="2" charset="2"/>
              <a:buAutoNum type="arabicPeriod" startAt="9"/>
            </a:pPr>
            <a:r>
              <a:rPr lang="en-US" dirty="0"/>
              <a:t>We can not let our social position in this world affect how we come to Christ.</a:t>
            </a:r>
          </a:p>
        </p:txBody>
      </p:sp>
    </p:spTree>
    <p:extLst>
      <p:ext uri="{BB962C8B-B14F-4D97-AF65-F5344CB8AC3E}">
        <p14:creationId xmlns:p14="http://schemas.microsoft.com/office/powerpoint/2010/main" val="3441249665"/>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a:t>Conclusion</a:t>
            </a:r>
          </a:p>
        </p:txBody>
      </p:sp>
      <p:sp>
        <p:nvSpPr>
          <p:cNvPr id="312323" name="Rectangle 3"/>
          <p:cNvSpPr>
            <a:spLocks noGrp="1" noChangeArrowheads="1"/>
          </p:cNvSpPr>
          <p:nvPr>
            <p:ph idx="1"/>
          </p:nvPr>
        </p:nvSpPr>
        <p:spPr/>
        <p:txBody>
          <a:bodyPr>
            <a:normAutofit fontScale="92500" lnSpcReduction="20000"/>
          </a:bodyPr>
          <a:lstStyle/>
          <a:p>
            <a:pPr marL="0" indent="0">
              <a:buNone/>
            </a:pPr>
            <a:r>
              <a:rPr lang="en-US" dirty="0" smtClean="0"/>
              <a:t>Wherefore </a:t>
            </a:r>
            <a:r>
              <a:rPr lang="en-US" dirty="0" smtClean="0"/>
              <a:t>Jesus also, that he might sanctify the people with his own blood, suffered without the gate. Let us go forth therefore unto him without the camp, bearing his reproach. For here have we no continuing city, but we seek one to come. By him therefore let us offer the sacrifice of praise to God continually, that is, the fruit of </a:t>
            </a:r>
            <a:r>
              <a:rPr lang="en-US" i="1" dirty="0" smtClean="0"/>
              <a:t>our lips giving thanks to his name. But to do good and to communicate forget not: for with such sacrifices God is well pleased. </a:t>
            </a:r>
          </a:p>
          <a:p>
            <a:pPr marL="0" indent="0">
              <a:buNone/>
            </a:pPr>
            <a:r>
              <a:rPr lang="en-US" dirty="0" smtClean="0"/>
              <a:t>Heb 13:12-16</a:t>
            </a:r>
          </a:p>
        </p:txBody>
      </p:sp>
    </p:spTree>
    <p:extLst>
      <p:ext uri="{BB962C8B-B14F-4D97-AF65-F5344CB8AC3E}">
        <p14:creationId xmlns:p14="http://schemas.microsoft.com/office/powerpoint/2010/main" val="2997853420"/>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Now </a:t>
            </a:r>
            <a:r>
              <a:rPr lang="en-US" dirty="0" smtClean="0"/>
              <a:t>the God of peace, that brought again from the dead our Lord Jesus, that great shepherd of the sheep, through the blood of the everlasting covenant, Make you perfect in every good work to do his will, working in you that which is </a:t>
            </a:r>
            <a:r>
              <a:rPr lang="en-US" dirty="0" err="1" smtClean="0"/>
              <a:t>wellpleasing</a:t>
            </a:r>
            <a:r>
              <a:rPr lang="en-US" dirty="0" smtClean="0"/>
              <a:t> in his sight, through Jesus Christ; to whom </a:t>
            </a:r>
            <a:r>
              <a:rPr lang="en-US" i="1" dirty="0" smtClean="0"/>
              <a:t>be glory for ever and ever. Amen. </a:t>
            </a:r>
          </a:p>
          <a:p>
            <a:pPr marL="0" indent="0">
              <a:buNone/>
            </a:pPr>
            <a:r>
              <a:rPr lang="en-US" dirty="0" smtClean="0"/>
              <a:t>(Heb 13:20-21)</a:t>
            </a:r>
          </a:p>
          <a:p>
            <a:endParaRPr lang="en-US" dirty="0" smtClean="0"/>
          </a:p>
          <a:p>
            <a:endParaRPr lang="en-US" dirty="0"/>
          </a:p>
        </p:txBody>
      </p:sp>
    </p:spTree>
    <p:extLst>
      <p:ext uri="{BB962C8B-B14F-4D97-AF65-F5344CB8AC3E}">
        <p14:creationId xmlns:p14="http://schemas.microsoft.com/office/powerpoint/2010/main" val="834474615"/>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Treacherously</a:t>
            </a:r>
            <a:endParaRPr lang="en-US" dirty="0"/>
          </a:p>
        </p:txBody>
      </p:sp>
      <p:sp>
        <p:nvSpPr>
          <p:cNvPr id="3" name="Content Placeholder 2"/>
          <p:cNvSpPr>
            <a:spLocks noGrp="1"/>
          </p:cNvSpPr>
          <p:nvPr>
            <p:ph idx="1"/>
          </p:nvPr>
        </p:nvSpPr>
        <p:spPr>
          <a:xfrm>
            <a:off x="457200" y="1600201"/>
            <a:ext cx="8229600" cy="3834896"/>
          </a:xfrm>
        </p:spPr>
        <p:txBody>
          <a:bodyPr>
            <a:spAutoFit/>
          </a:bodyPr>
          <a:lstStyle/>
          <a:p>
            <a:r>
              <a:rPr lang="da-DK" dirty="0" smtClean="0"/>
              <a:t>Found 18 times in the OT, 5 of which are in Malachi:</a:t>
            </a:r>
          </a:p>
          <a:p>
            <a:pPr>
              <a:buNone/>
            </a:pPr>
            <a:r>
              <a:rPr lang="da-DK" dirty="0" smtClean="0"/>
              <a:t>	Jdg. 9:23; Isa. 21:2; 24:16; 33:1; 48:8; </a:t>
            </a:r>
            <a:r>
              <a:rPr lang="da-DK" dirty="0" smtClean="0">
                <a:hlinkClick r:id="" action="ppaction://noaction"/>
              </a:rPr>
              <a:t>Jer. 3:20</a:t>
            </a:r>
            <a:r>
              <a:rPr lang="da-DK" dirty="0" smtClean="0"/>
              <a:t>; 5:11; 12:1, 6; Lam. 1:2; Hos. 5:7; 6:7; Hab. 1:13; Mal. 2:10, 11, 14, 15, 16;</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EBCACB4-7BB8-4A74-83A5-C12FBFC35A77}" type="slidenum">
              <a:rPr lang="en-US" smtClean="0"/>
              <a:pPr/>
              <a:t>109</a:t>
            </a:fld>
            <a:endParaRPr lang="en-US"/>
          </a:p>
        </p:txBody>
      </p:sp>
      <p:sp>
        <p:nvSpPr>
          <p:cNvPr id="5" name="TextBox 4"/>
          <p:cNvSpPr txBox="1"/>
          <p:nvPr/>
        </p:nvSpPr>
        <p:spPr>
          <a:xfrm>
            <a:off x="838200" y="4267200"/>
            <a:ext cx="6934200" cy="2554545"/>
          </a:xfrm>
          <a:prstGeom prst="rect">
            <a:avLst/>
          </a:prstGeom>
          <a:solidFill>
            <a:srgbClr val="FFFF00"/>
          </a:solidFill>
        </p:spPr>
        <p:txBody>
          <a:bodyPr wrap="square" rtlCol="0">
            <a:spAutoFit/>
          </a:bodyPr>
          <a:lstStyle/>
          <a:p>
            <a:r>
              <a:rPr lang="en-US" sz="2000" b="1" dirty="0" smtClean="0"/>
              <a:t>H898</a:t>
            </a:r>
          </a:p>
          <a:p>
            <a:r>
              <a:rPr lang="he-IL" sz="2000" dirty="0" smtClean="0"/>
              <a:t>בּגד</a:t>
            </a:r>
            <a:endParaRPr lang="en-US" sz="2000" dirty="0" smtClean="0"/>
          </a:p>
          <a:p>
            <a:r>
              <a:rPr lang="en-US" sz="2000" dirty="0" err="1" smtClean="0"/>
              <a:t>bâgad</a:t>
            </a:r>
            <a:endParaRPr lang="en-US" sz="2000" dirty="0" smtClean="0"/>
          </a:p>
          <a:p>
            <a:r>
              <a:rPr lang="en-US" sz="2000" i="1" dirty="0" err="1" smtClean="0"/>
              <a:t>baw</a:t>
            </a:r>
            <a:r>
              <a:rPr lang="en-US" sz="2000" i="1" dirty="0" smtClean="0"/>
              <a:t>-gad'</a:t>
            </a:r>
          </a:p>
          <a:p>
            <a:r>
              <a:rPr lang="en-US" sz="2000" dirty="0" smtClean="0"/>
              <a:t>A primitive root; to </a:t>
            </a:r>
            <a:r>
              <a:rPr lang="en-US" sz="2000" i="1" dirty="0" smtClean="0"/>
              <a:t>cover (with a garment); figuratively to act covertly; by implication to pillage: - deal deceitfully (treacherously, unfaithfully), offend, transgress (-or), (depart), treacherous (dealer, -</a:t>
            </a:r>
            <a:r>
              <a:rPr lang="en-US" sz="2000" i="1" dirty="0" err="1" smtClean="0"/>
              <a:t>ly</a:t>
            </a:r>
            <a:r>
              <a:rPr lang="en-US" sz="2000" i="1" dirty="0" smtClean="0"/>
              <a:t>, man), unfaithful (-</a:t>
            </a:r>
            <a:r>
              <a:rPr lang="en-US" sz="2000" i="1" dirty="0" err="1" smtClean="0"/>
              <a:t>ly</a:t>
            </a:r>
            <a:r>
              <a:rPr lang="en-US" sz="2000" i="1" dirty="0" smtClean="0"/>
              <a:t>, man), X very.</a:t>
            </a:r>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pPr algn="l"/>
            <a:r>
              <a:rPr lang="en-US" dirty="0" smtClean="0"/>
              <a:t>Implications for our Faith:</a:t>
            </a:r>
            <a:endParaRPr lang="en-US" dirty="0"/>
          </a:p>
        </p:txBody>
      </p:sp>
      <p:sp>
        <p:nvSpPr>
          <p:cNvPr id="3" name="Content Placeholder 2"/>
          <p:cNvSpPr>
            <a:spLocks noGrp="1"/>
          </p:cNvSpPr>
          <p:nvPr>
            <p:ph idx="1"/>
          </p:nvPr>
        </p:nvSpPr>
        <p:spPr>
          <a:xfrm>
            <a:off x="457200" y="1371600"/>
            <a:ext cx="8229600" cy="5181600"/>
          </a:xfrm>
        </p:spPr>
        <p:txBody>
          <a:bodyPr>
            <a:normAutofit fontScale="85000" lnSpcReduction="20000"/>
          </a:bodyPr>
          <a:lstStyle/>
          <a:p>
            <a:pPr marL="0" indent="0">
              <a:buNone/>
            </a:pPr>
            <a:r>
              <a:rPr lang="en-US" dirty="0" smtClean="0"/>
              <a:t>8.	</a:t>
            </a:r>
            <a:r>
              <a:rPr lang="en-US" sz="3300" b="1" dirty="0" smtClean="0"/>
              <a:t>The cherubim are ultimately a call to repentance!</a:t>
            </a:r>
          </a:p>
          <a:p>
            <a:pPr marL="0" indent="0">
              <a:buNone/>
            </a:pPr>
            <a:r>
              <a:rPr lang="en-US" dirty="0" smtClean="0"/>
              <a:t>	And I will give them one heart, and I will put a new spirit within you; and I will take the stony heart out of their flesh, and will give them an heart of flesh: That they may walk in my statutes, and keep mine ordinances, and do them: and they shall be my people, and I will be their God. But as for them whose heart </a:t>
            </a:r>
            <a:r>
              <a:rPr lang="en-US" dirty="0" err="1" smtClean="0"/>
              <a:t>walketh</a:t>
            </a:r>
            <a:r>
              <a:rPr lang="en-US" dirty="0" smtClean="0"/>
              <a:t> after the heart of their detestable things and their abominations, I will recompense their way upon their own heads, </a:t>
            </a:r>
            <a:r>
              <a:rPr lang="en-US" dirty="0" err="1" smtClean="0"/>
              <a:t>saith</a:t>
            </a:r>
            <a:r>
              <a:rPr lang="en-US" dirty="0" smtClean="0"/>
              <a:t> the Lord GOD. Then did the </a:t>
            </a:r>
            <a:r>
              <a:rPr lang="en-US" dirty="0" err="1" smtClean="0"/>
              <a:t>cherubims</a:t>
            </a:r>
            <a:r>
              <a:rPr lang="en-US" dirty="0" smtClean="0"/>
              <a:t> lift up their wings, and the wheels beside them; and the glory of the God of Israel was over them above. </a:t>
            </a:r>
          </a:p>
          <a:p>
            <a:pPr marL="0" indent="0">
              <a:buNone/>
            </a:pPr>
            <a:r>
              <a:rPr lang="en-US" dirty="0" smtClean="0"/>
              <a:t>	</a:t>
            </a:r>
            <a:r>
              <a:rPr lang="en-US" b="1" dirty="0" err="1" smtClean="0"/>
              <a:t>Eze</a:t>
            </a:r>
            <a:r>
              <a:rPr lang="en-US" b="1" dirty="0" smtClean="0"/>
              <a:t> 11:19-22</a:t>
            </a:r>
          </a:p>
          <a:p>
            <a:endParaRPr lang="en-US" dirty="0" smtClean="0"/>
          </a:p>
          <a:p>
            <a:endParaRPr lang="en-US" dirty="0"/>
          </a:p>
        </p:txBody>
      </p:sp>
    </p:spTree>
    <p:extLst>
      <p:ext uri="{BB962C8B-B14F-4D97-AF65-F5344CB8AC3E}">
        <p14:creationId xmlns:p14="http://schemas.microsoft.com/office/powerpoint/2010/main" val="311466842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Scriptural example of “treacherous”</a:t>
            </a:r>
            <a:endParaRPr lang="en-US" dirty="0"/>
          </a:p>
        </p:txBody>
      </p:sp>
      <p:sp>
        <p:nvSpPr>
          <p:cNvPr id="3" name="Text Placeholder 2"/>
          <p:cNvSpPr>
            <a:spLocks noGrp="1"/>
          </p:cNvSpPr>
          <p:nvPr>
            <p:ph type="body" idx="1"/>
          </p:nvPr>
        </p:nvSpPr>
        <p:spPr>
          <a:solidFill>
            <a:schemeClr val="tx1"/>
          </a:solidFill>
        </p:spPr>
        <p:txBody>
          <a:bodyPr>
            <a:normAutofit/>
          </a:bodyPr>
          <a:lstStyle/>
          <a:p>
            <a:r>
              <a:rPr lang="en-US" sz="3200" dirty="0" smtClean="0">
                <a:solidFill>
                  <a:schemeClr val="bg1"/>
                </a:solidFill>
              </a:rPr>
              <a:t>Jeremiah 3:20</a:t>
            </a:r>
            <a:endParaRPr lang="en-US" sz="3200" dirty="0">
              <a:solidFill>
                <a:schemeClr val="bg1"/>
              </a:solidFill>
            </a:endParaRPr>
          </a:p>
        </p:txBody>
      </p:sp>
      <p:sp>
        <p:nvSpPr>
          <p:cNvPr id="4" name="Content Placeholder 3"/>
          <p:cNvSpPr>
            <a:spLocks noGrp="1"/>
          </p:cNvSpPr>
          <p:nvPr>
            <p:ph sz="half" idx="2"/>
          </p:nvPr>
        </p:nvSpPr>
        <p:spPr>
          <a:xfrm>
            <a:off x="457200" y="2174875"/>
            <a:ext cx="8458200" cy="3951288"/>
          </a:xfrm>
          <a:solidFill>
            <a:schemeClr val="bg1">
              <a:lumMod val="85000"/>
            </a:schemeClr>
          </a:solidFill>
        </p:spPr>
        <p:txBody>
          <a:bodyPr/>
          <a:lstStyle/>
          <a:p>
            <a:endParaRPr lang="en-US" dirty="0" smtClean="0"/>
          </a:p>
          <a:p>
            <a:r>
              <a:rPr lang="en-US" sz="3200" dirty="0" smtClean="0"/>
              <a:t>Surely as a wife treacherously </a:t>
            </a:r>
            <a:r>
              <a:rPr lang="en-US" sz="3200" dirty="0" err="1" smtClean="0"/>
              <a:t>departeth</a:t>
            </a:r>
            <a:r>
              <a:rPr lang="en-US" sz="3200" dirty="0" smtClean="0"/>
              <a:t> from her husband, so have ye dealt treacherously with me, O house of Israel, </a:t>
            </a:r>
            <a:r>
              <a:rPr lang="en-US" sz="3200" dirty="0" err="1" smtClean="0"/>
              <a:t>saith</a:t>
            </a:r>
            <a:r>
              <a:rPr lang="en-US" sz="3200" dirty="0" smtClean="0"/>
              <a:t> the LORD. </a:t>
            </a:r>
          </a:p>
          <a:p>
            <a:pPr>
              <a:buNone/>
            </a:pPr>
            <a:endParaRPr lang="en-US" dirty="0" smtClean="0"/>
          </a:p>
        </p:txBody>
      </p:sp>
      <p:sp>
        <p:nvSpPr>
          <p:cNvPr id="7" name="Slide Number Placeholder 6"/>
          <p:cNvSpPr>
            <a:spLocks noGrp="1"/>
          </p:cNvSpPr>
          <p:nvPr>
            <p:ph type="sldNum" sz="quarter" idx="12"/>
          </p:nvPr>
        </p:nvSpPr>
        <p:spPr/>
        <p:txBody>
          <a:bodyPr/>
          <a:lstStyle/>
          <a:p>
            <a:fld id="{1EBCACB4-7BB8-4A74-83A5-C12FBFC35A77}" type="slidenum">
              <a:rPr lang="en-US" smtClean="0"/>
              <a:pPr/>
              <a:t>110</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a:t>The Cherubim</a:t>
            </a:r>
          </a:p>
        </p:txBody>
      </p:sp>
      <p:sp>
        <p:nvSpPr>
          <p:cNvPr id="117763" name="Rectangle 3"/>
          <p:cNvSpPr>
            <a:spLocks noGrp="1" noChangeArrowheads="1"/>
          </p:cNvSpPr>
          <p:nvPr>
            <p:ph idx="1"/>
          </p:nvPr>
        </p:nvSpPr>
        <p:spPr/>
        <p:txBody>
          <a:bodyPr/>
          <a:lstStyle/>
          <a:p>
            <a:pPr marL="514350" indent="-514350">
              <a:buFont typeface="+mj-lt"/>
              <a:buAutoNum type="arabicPeriod"/>
            </a:pPr>
            <a:r>
              <a:rPr lang="en-US" dirty="0" smtClean="0"/>
              <a:t>Represent </a:t>
            </a:r>
            <a:r>
              <a:rPr lang="en-US" dirty="0"/>
              <a:t>the glory of God in the </a:t>
            </a:r>
            <a:r>
              <a:rPr lang="en-US" dirty="0" smtClean="0"/>
              <a:t>earth</a:t>
            </a:r>
          </a:p>
          <a:p>
            <a:pPr marL="514350" indent="-514350">
              <a:buFont typeface="+mj-lt"/>
              <a:buAutoNum type="arabicPeriod"/>
            </a:pPr>
            <a:r>
              <a:rPr lang="en-US" dirty="0" smtClean="0"/>
              <a:t>Represent the glory of God in Israel </a:t>
            </a:r>
          </a:p>
          <a:p>
            <a:pPr marL="514350" indent="-514350">
              <a:buFont typeface="+mj-lt"/>
              <a:buAutoNum type="arabicPeriod"/>
            </a:pPr>
            <a:r>
              <a:rPr lang="en-US" dirty="0" smtClean="0"/>
              <a:t>R</a:t>
            </a:r>
            <a:r>
              <a:rPr lang="en-US" dirty="0" smtClean="0">
                <a:effectLst/>
              </a:rPr>
              <a:t>epresent the glory of God in Christ</a:t>
            </a:r>
          </a:p>
          <a:p>
            <a:pPr marL="514350" indent="-514350">
              <a:buFont typeface="+mj-lt"/>
              <a:buAutoNum type="arabicPeriod"/>
            </a:pPr>
            <a:r>
              <a:rPr lang="en-US" dirty="0" smtClean="0"/>
              <a:t>Represent the glory of God in redemption, namely you and me!</a:t>
            </a:r>
          </a:p>
          <a:p>
            <a:pPr marL="514350" indent="-514350">
              <a:buFont typeface="+mj-lt"/>
              <a:buAutoNum type="arabicPeriod"/>
            </a:pPr>
            <a:r>
              <a:rPr lang="en-US" dirty="0" smtClean="0"/>
              <a:t>Represent the very throne of God and the action He is taking.</a:t>
            </a:r>
            <a:r>
              <a:rPr lang="en-US" dirty="0">
                <a:effectLst/>
              </a:rPr>
              <a:t/>
            </a:r>
            <a:br>
              <a:rPr lang="en-US" dirty="0">
                <a:effectLst/>
              </a:rPr>
            </a:br>
            <a:endParaRPr lang="en-US" dirty="0"/>
          </a:p>
        </p:txBody>
      </p:sp>
    </p:spTree>
    <p:extLst>
      <p:ext uri="{BB962C8B-B14F-4D97-AF65-F5344CB8AC3E}">
        <p14:creationId xmlns:p14="http://schemas.microsoft.com/office/powerpoint/2010/main" val="30120915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Yahweh </a:t>
            </a:r>
            <a:r>
              <a:rPr lang="en-US" dirty="0" err="1" smtClean="0"/>
              <a:t>Sabaoth</a:t>
            </a:r>
            <a:endParaRPr lang="en-US" dirty="0"/>
          </a:p>
        </p:txBody>
      </p:sp>
      <p:sp>
        <p:nvSpPr>
          <p:cNvPr id="3" name="Content Placeholder 2"/>
          <p:cNvSpPr>
            <a:spLocks noGrp="1"/>
          </p:cNvSpPr>
          <p:nvPr>
            <p:ph idx="1"/>
          </p:nvPr>
        </p:nvSpPr>
        <p:spPr/>
        <p:txBody>
          <a:bodyPr>
            <a:normAutofit lnSpcReduction="10000"/>
          </a:bodyPr>
          <a:lstStyle/>
          <a:p>
            <a:r>
              <a:rPr lang="en-US" dirty="0" smtClean="0"/>
              <a:t>The emphasis on the name of Yahweh </a:t>
            </a:r>
            <a:r>
              <a:rPr lang="en-US" dirty="0" err="1" smtClean="0"/>
              <a:t>Sabaoth</a:t>
            </a:r>
            <a:r>
              <a:rPr lang="en-US" dirty="0" smtClean="0"/>
              <a:t> should ensure that all who are approaching God have the right God.</a:t>
            </a:r>
          </a:p>
          <a:p>
            <a:r>
              <a:rPr lang="en-US" dirty="0" smtClean="0"/>
              <a:t>The covenant name of God with all the promises associated with it help to draw us to the only true and living God.  Not only this but the collective work that the host of Yahweh is using to “to take out of them a people for his name” – Acts 15:14.</a:t>
            </a:r>
          </a:p>
        </p:txBody>
      </p:sp>
      <p:sp>
        <p:nvSpPr>
          <p:cNvPr id="4" name="Slide Number Placeholder 3"/>
          <p:cNvSpPr>
            <a:spLocks noGrp="1"/>
          </p:cNvSpPr>
          <p:nvPr>
            <p:ph type="sldNum" sz="quarter" idx="12"/>
          </p:nvPr>
        </p:nvSpPr>
        <p:spPr/>
        <p:txBody>
          <a:bodyPr/>
          <a:lstStyle/>
          <a:p>
            <a:fld id="{DBAFA864-700F-45B5-9404-0CD07E36BA8F}"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Cherubim are a symbol of His power, presence and ultimately His work in Christ.  </a:t>
            </a:r>
          </a:p>
          <a:p>
            <a:r>
              <a:rPr lang="en-US" dirty="0" smtClean="0"/>
              <a:t>The Cherubim are the guard of God’s holiness.  It is associated with destruction for those who ignore God’s will.  However, it is great comfort and joy to those that do His will.</a:t>
            </a:r>
          </a:p>
          <a:p>
            <a:r>
              <a:rPr lang="en-US" dirty="0" smtClean="0"/>
              <a:t>The Cherubim are associated with keeping “the way” to the tree of life open to the obedient and closed to the disobedient.</a:t>
            </a:r>
            <a:endParaRPr lang="en-US" dirty="0"/>
          </a:p>
        </p:txBody>
      </p:sp>
      <p:sp>
        <p:nvSpPr>
          <p:cNvPr id="4" name="Slide Number Placeholder 3"/>
          <p:cNvSpPr>
            <a:spLocks noGrp="1"/>
          </p:cNvSpPr>
          <p:nvPr>
            <p:ph type="sldNum" sz="quarter" idx="12"/>
          </p:nvPr>
        </p:nvSpPr>
        <p:spPr/>
        <p:txBody>
          <a:bodyPr/>
          <a:lstStyle/>
          <a:p>
            <a:fld id="{DBAFA864-700F-45B5-9404-0CD07E36BA8F}" type="slidenum">
              <a:rPr lang="en-US" smtClean="0"/>
              <a:pPr/>
              <a:t>14</a:t>
            </a:fld>
            <a:endParaRPr lang="en-US"/>
          </a:p>
        </p:txBody>
      </p:sp>
      <p:sp>
        <p:nvSpPr>
          <p:cNvPr id="5" name="Rectangle 2"/>
          <p:cNvSpPr>
            <a:spLocks noGrp="1" noChangeArrowheads="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a:t>The Cherubim</a:t>
            </a:r>
          </a:p>
        </p:txBody>
      </p:sp>
    </p:spTree>
    <p:extLst>
      <p:ext uri="{BB962C8B-B14F-4D97-AF65-F5344CB8AC3E}">
        <p14:creationId xmlns:p14="http://schemas.microsoft.com/office/powerpoint/2010/main" val="2013904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Group 1"/>
          <p:cNvGraphicFramePr>
            <a:graphicFrameLocks noGrp="1"/>
          </p:cNvGraphicFramePr>
          <p:nvPr/>
        </p:nvGraphicFramePr>
        <p:xfrm>
          <a:off x="-4366617" y="1116211"/>
          <a:ext cx="4169047" cy="1394817"/>
        </p:xfrm>
        <a:graphic>
          <a:graphicData uri="http://schemas.openxmlformats.org/drawingml/2006/table">
            <a:tbl>
              <a:tblPr/>
              <a:tblGrid>
                <a:gridCol w="833809"/>
                <a:gridCol w="886271"/>
                <a:gridCol w="781348"/>
                <a:gridCol w="833810"/>
                <a:gridCol w="833809"/>
              </a:tblGrid>
              <a:tr h="223242">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1" i="0" u="none" strike="noStrike" cap="none" normalizeH="0" baseline="0">
                          <a:ln>
                            <a:noFill/>
                          </a:ln>
                          <a:solidFill>
                            <a:srgbClr val="000000"/>
                          </a:solidFill>
                          <a:effectLst/>
                          <a:latin typeface="Helvetica" charset="0"/>
                          <a:ea typeface="ヒラギノ明朝 ProN W3" charset="0"/>
                          <a:cs typeface="Helvetica" charset="0"/>
                          <a:sym typeface="Helvetica" charset="0"/>
                        </a:rPr>
                        <a:t>Group A</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B3B2"/>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1" i="0" u="none" strike="noStrike" cap="none" normalizeH="0" baseline="0">
                          <a:ln>
                            <a:noFill/>
                          </a:ln>
                          <a:solidFill>
                            <a:srgbClr val="000000"/>
                          </a:solidFill>
                          <a:effectLst/>
                          <a:latin typeface="Helvetica" charset="0"/>
                          <a:ea typeface="ヒラギノ明朝 ProN W3" charset="0"/>
                          <a:cs typeface="Helvetica" charset="0"/>
                          <a:sym typeface="Helvetica" charset="0"/>
                        </a:rPr>
                        <a:t>Group B</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B3B2"/>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1" i="0" u="none" strike="noStrike" cap="none" normalizeH="0" baseline="0">
                          <a:ln>
                            <a:noFill/>
                          </a:ln>
                          <a:solidFill>
                            <a:srgbClr val="000000"/>
                          </a:solidFill>
                          <a:effectLst/>
                          <a:latin typeface="Helvetica" charset="0"/>
                          <a:ea typeface="ヒラギノ明朝 ProN W3" charset="0"/>
                          <a:cs typeface="Helvetica" charset="0"/>
                          <a:sym typeface="Helvetica" charset="0"/>
                        </a:rPr>
                        <a:t>Group C</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B3B2"/>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1" i="0" u="none" strike="noStrike" cap="none" normalizeH="0" baseline="0">
                          <a:ln>
                            <a:noFill/>
                          </a:ln>
                          <a:solidFill>
                            <a:srgbClr val="000000"/>
                          </a:solidFill>
                          <a:effectLst/>
                          <a:latin typeface="Helvetica" charset="0"/>
                          <a:ea typeface="ヒラギノ明朝 ProN W3" charset="0"/>
                          <a:cs typeface="Helvetica" charset="0"/>
                          <a:sym typeface="Helvetica" charset="0"/>
                        </a:rPr>
                        <a:t>Group D</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B3B2"/>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1" i="0" u="none" strike="noStrike" cap="none" normalizeH="0" baseline="0">
                          <a:ln>
                            <a:noFill/>
                          </a:ln>
                          <a:solidFill>
                            <a:srgbClr val="000000"/>
                          </a:solidFill>
                          <a:effectLst/>
                          <a:latin typeface="Helvetica" charset="0"/>
                          <a:ea typeface="ヒラギノ明朝 ProN W3" charset="0"/>
                          <a:cs typeface="Helvetica" charset="0"/>
                          <a:sym typeface="Helvetica" charset="0"/>
                        </a:rPr>
                        <a:t>Group E</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0B3B2"/>
                    </a:solidFill>
                  </a:tcPr>
                </a:tc>
              </a:tr>
              <a:tr h="348258">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Apathy</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E69"/>
                    </a:solidFill>
                  </a:tcPr>
                </a:tc>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Apathy</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766"/>
                    </a:solidFill>
                  </a:tcPr>
                </a:tc>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Unresolved Conflict</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8DCFE"/>
                    </a:solidFill>
                  </a:tcPr>
                </a:tc>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Lack of Unity - fellowship</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8DCFE"/>
                    </a:solidFill>
                  </a:tcPr>
                </a:tc>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Apathy</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F69"/>
                    </a:solidFill>
                  </a:tcPr>
                </a:tc>
              </a:tr>
              <a:tr h="348258">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Focus </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FE17"/>
                    </a:solidFill>
                  </a:tcPr>
                </a:tc>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Communication technology</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A7"/>
                    </a:solidFill>
                  </a:tcPr>
                </a:tc>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Stress in the Brotherhood</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8DCFE"/>
                    </a:solidFill>
                  </a:tcPr>
                </a:tc>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Apathy</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A68"/>
                    </a:solidFill>
                  </a:tcPr>
                </a:tc>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Breakdown of Family/ecclesia</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8DCFE"/>
                    </a:solidFill>
                  </a:tcPr>
                </a:tc>
              </a:tr>
              <a:tr h="475059">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Relationships</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8DCFE"/>
                    </a:solidFill>
                  </a:tcPr>
                </a:tc>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Shepherding</a:t>
                      </a:r>
                    </a:p>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endPar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endParaRP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8DCFE"/>
                    </a:solidFill>
                  </a:tcPr>
                </a:tc>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Apathy</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E69"/>
                    </a:solidFill>
                  </a:tcPr>
                </a:tc>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World</a:t>
                      </a:r>
                      <a:r>
                        <a:rPr kumimoji="0" lang="ja-JP" altLang="en-US" sz="800" b="0" i="0" u="none" strike="noStrike" cap="none" normalizeH="0" baseline="0">
                          <a:ln>
                            <a:noFill/>
                          </a:ln>
                          <a:solidFill>
                            <a:srgbClr val="000000"/>
                          </a:solidFill>
                          <a:effectLst/>
                          <a:latin typeface="Arial"/>
                          <a:ea typeface="ヒラギノ明朝 ProN W3" charset="0"/>
                          <a:cs typeface="Helvetica" charset="0"/>
                          <a:sym typeface="Helvetica" charset="0"/>
                        </a:rPr>
                        <a:t>’</a:t>
                      </a: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s influence</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A7"/>
                    </a:solidFill>
                  </a:tcPr>
                </a:tc>
                <a:tc>
                  <a:txBody>
                    <a:bodyPr/>
                    <a:lstStyle/>
                    <a:p>
                      <a:pPr marL="0" marR="0" lvl="0" indent="0" algn="l"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8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Breakdown of Biblical Authority</a:t>
                      </a:r>
                    </a:p>
                  </a:txBody>
                  <a:tcPr marL="44648" marR="44648" marT="44648" marB="446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A7"/>
                    </a:solidFill>
                  </a:tcPr>
                </a:tc>
              </a:tr>
            </a:tbl>
          </a:graphicData>
        </a:graphic>
      </p:graphicFrame>
      <p:graphicFrame>
        <p:nvGraphicFramePr>
          <p:cNvPr id="29767" name="Group 71"/>
          <p:cNvGraphicFramePr>
            <a:graphicFrameLocks noGrp="1"/>
          </p:cNvGraphicFramePr>
          <p:nvPr/>
        </p:nvGraphicFramePr>
        <p:xfrm>
          <a:off x="62508" y="-25673"/>
          <a:ext cx="8924107" cy="5946056"/>
        </p:xfrm>
        <a:graphic>
          <a:graphicData uri="http://schemas.openxmlformats.org/drawingml/2006/table">
            <a:tbl>
              <a:tblPr/>
              <a:tblGrid>
                <a:gridCol w="1425402"/>
                <a:gridCol w="2104057"/>
                <a:gridCol w="1928813"/>
                <a:gridCol w="1678781"/>
                <a:gridCol w="1787054"/>
              </a:tblGrid>
              <a:tr h="952128">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1" i="0" u="none" strike="noStrike" cap="none" normalizeH="0" baseline="0">
                          <a:ln>
                            <a:noFill/>
                          </a:ln>
                          <a:solidFill>
                            <a:srgbClr val="000000"/>
                          </a:solidFill>
                          <a:effectLst/>
                          <a:latin typeface="Helvetica" charset="0"/>
                          <a:ea typeface="ヒラギノ明朝 ProN W3" charset="0"/>
                          <a:cs typeface="Helvetica" charset="0"/>
                          <a:sym typeface="Helvetica" charset="0"/>
                        </a:rPr>
                        <a:t>Group A</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0B3B2"/>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1" i="0" u="none" strike="noStrike" cap="none" normalizeH="0" baseline="0">
                          <a:ln>
                            <a:noFill/>
                          </a:ln>
                          <a:solidFill>
                            <a:srgbClr val="000000"/>
                          </a:solidFill>
                          <a:effectLst/>
                          <a:latin typeface="Helvetica" charset="0"/>
                          <a:ea typeface="ヒラギノ明朝 ProN W3" charset="0"/>
                          <a:cs typeface="Helvetica" charset="0"/>
                          <a:sym typeface="Helvetica" charset="0"/>
                        </a:rPr>
                        <a:t>Group B</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0B3B2"/>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1" i="0" u="none" strike="noStrike" cap="none" normalizeH="0" baseline="0">
                          <a:ln>
                            <a:noFill/>
                          </a:ln>
                          <a:solidFill>
                            <a:srgbClr val="000000"/>
                          </a:solidFill>
                          <a:effectLst/>
                          <a:latin typeface="Helvetica" charset="0"/>
                          <a:ea typeface="ヒラギノ明朝 ProN W3" charset="0"/>
                          <a:cs typeface="Helvetica" charset="0"/>
                          <a:sym typeface="Helvetica" charset="0"/>
                        </a:rPr>
                        <a:t>Group C</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0B3B2"/>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1" i="0" u="none" strike="noStrike" cap="none" normalizeH="0" baseline="0">
                          <a:ln>
                            <a:noFill/>
                          </a:ln>
                          <a:solidFill>
                            <a:srgbClr val="000000"/>
                          </a:solidFill>
                          <a:effectLst/>
                          <a:latin typeface="Helvetica" charset="0"/>
                          <a:ea typeface="ヒラギノ明朝 ProN W3" charset="0"/>
                          <a:cs typeface="Helvetica" charset="0"/>
                          <a:sym typeface="Helvetica" charset="0"/>
                        </a:rPr>
                        <a:t>Group D</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0B3B2"/>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1" i="0" u="none" strike="noStrike" cap="none" normalizeH="0" baseline="0">
                          <a:ln>
                            <a:noFill/>
                          </a:ln>
                          <a:solidFill>
                            <a:srgbClr val="000000"/>
                          </a:solidFill>
                          <a:effectLst/>
                          <a:latin typeface="Helvetica" charset="0"/>
                          <a:ea typeface="ヒラギノ明朝 ProN W3" charset="0"/>
                          <a:cs typeface="Helvetica" charset="0"/>
                          <a:sym typeface="Helvetica" charset="0"/>
                        </a:rPr>
                        <a:t>Group E</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0B3B2"/>
                    </a:solidFill>
                  </a:tcPr>
                </a:tc>
              </a:tr>
              <a:tr h="1486793">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Apathy</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CFE69"/>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Apathy</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5F766"/>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Unresolved Conflict</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8DCFE"/>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Lack of Unity - fellowship</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8DCFE"/>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Apathy</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CFF69"/>
                    </a:solidFill>
                  </a:tcPr>
                </a:tc>
              </a:tr>
              <a:tr h="1486793">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Focus </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FE17"/>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300" b="0" i="0" u="none" strike="noStrike" cap="none" normalizeH="0" baseline="0" dirty="0">
                          <a:ln>
                            <a:noFill/>
                          </a:ln>
                          <a:solidFill>
                            <a:srgbClr val="000000"/>
                          </a:solidFill>
                          <a:effectLst/>
                          <a:latin typeface="Helvetica" charset="0"/>
                          <a:ea typeface="ヒラギノ明朝 ProN W3" charset="0"/>
                          <a:cs typeface="Helvetica" charset="0"/>
                          <a:sym typeface="Helvetica" charset="0"/>
                        </a:rPr>
                        <a:t>Communication technology</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0A7"/>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Stress in the Brotherhood</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8DCFE"/>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Apathy</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8FA68"/>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Breakdown of Family/ecclesia</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8DCFE"/>
                    </a:solidFill>
                  </a:tcPr>
                </a:tc>
              </a:tr>
              <a:tr h="2020342">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Relationships</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8DCFE"/>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Shepherding</a:t>
                      </a:r>
                    </a:p>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endPar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endParaRP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8DCFE"/>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Apathy</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CFE69"/>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World</a:t>
                      </a:r>
                      <a:r>
                        <a:rPr kumimoji="0" lang="ja-JP" altLang="en-US" sz="2500" b="0" i="0" u="none" strike="noStrike" cap="none" normalizeH="0" baseline="0">
                          <a:ln>
                            <a:noFill/>
                          </a:ln>
                          <a:solidFill>
                            <a:srgbClr val="000000"/>
                          </a:solidFill>
                          <a:effectLst/>
                          <a:latin typeface="Arial"/>
                          <a:ea typeface="ヒラギノ明朝 ProN W3" charset="0"/>
                          <a:cs typeface="Helvetica" charset="0"/>
                          <a:sym typeface="Helvetica" charset="0"/>
                        </a:rPr>
                        <a:t>’</a:t>
                      </a:r>
                      <a:r>
                        <a:rPr kumimoji="0" lang="en-US" sz="2500" b="0" i="0" u="none" strike="noStrike" cap="none" normalizeH="0" baseline="0">
                          <a:ln>
                            <a:noFill/>
                          </a:ln>
                          <a:solidFill>
                            <a:srgbClr val="000000"/>
                          </a:solidFill>
                          <a:effectLst/>
                          <a:latin typeface="Helvetica" charset="0"/>
                          <a:ea typeface="ヒラギノ明朝 ProN W3" charset="0"/>
                          <a:cs typeface="Helvetica" charset="0"/>
                          <a:sym typeface="Helvetica" charset="0"/>
                        </a:rPr>
                        <a:t>s influence</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0A7"/>
                    </a:solidFill>
                  </a:tcPr>
                </a:tc>
                <a:tc>
                  <a:txBody>
                    <a:bodyPr/>
                    <a:lstStyle/>
                    <a:p>
                      <a:pPr marL="0" marR="0" lvl="0" indent="0" algn="ctr" defTabSz="914400" rtl="0" eaLnBrk="1" fontAlgn="base" latinLnBrk="0" hangingPunct="1">
                        <a:lnSpc>
                          <a:spcPct val="100000"/>
                        </a:lnSpc>
                        <a:spcBef>
                          <a:spcPct val="0"/>
                        </a:spcBef>
                        <a:spcAft>
                          <a:spcPct val="0"/>
                        </a:spcAft>
                        <a:buClrTx/>
                        <a:buSzPct val="64000"/>
                        <a:buFont typeface="Type Embellishments One LET" charset="0"/>
                        <a:buNone/>
                        <a:tabLst/>
                      </a:pPr>
                      <a:r>
                        <a:rPr kumimoji="0" lang="en-US" sz="2500" b="0" i="0" u="none" strike="noStrike" cap="none" normalizeH="0" baseline="0" dirty="0">
                          <a:ln>
                            <a:noFill/>
                          </a:ln>
                          <a:solidFill>
                            <a:srgbClr val="000000"/>
                          </a:solidFill>
                          <a:effectLst/>
                          <a:latin typeface="Helvetica" charset="0"/>
                          <a:ea typeface="ヒラギノ明朝 ProN W3" charset="0"/>
                          <a:cs typeface="Helvetica" charset="0"/>
                          <a:sym typeface="Helvetica" charset="0"/>
                        </a:rPr>
                        <a:t>Breakdown of Biblical Authority</a:t>
                      </a:r>
                    </a:p>
                  </a:txBody>
                  <a:tcPr marL="44648" marR="44648" marT="44648" marB="446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0A7"/>
                    </a:solidFill>
                  </a:tcPr>
                </a:tc>
              </a:tr>
            </a:tbl>
          </a:graphicData>
        </a:graphic>
      </p:graphicFrame>
    </p:spTree>
    <p:extLst>
      <p:ext uri="{BB962C8B-B14F-4D97-AF65-F5344CB8AC3E}">
        <p14:creationId xmlns:p14="http://schemas.microsoft.com/office/powerpoint/2010/main" val="2035123264"/>
      </p:ext>
    </p:extLst>
  </p:cSld>
  <p:clrMapOvr>
    <a:masterClrMapping/>
  </p:clrMapOvr>
  <mc:AlternateContent xmlns:mc="http://schemas.openxmlformats.org/markup-compatibility/2006">
    <mc:Choice xmlns:p14="http://schemas.microsoft.com/office/powerpoint/2010/main" Requires="p14">
      <p:transition spd="slow">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ph type="title"/>
          </p:nvPr>
        </p:nvSpPr>
        <p:spPr>
          <a:solidFill>
            <a:srgbClr val="84DDFD">
              <a:alpha val="89999"/>
            </a:srgbClr>
          </a:solidFill>
          <a:ln/>
        </p:spPr>
        <p:txBody>
          <a:bodyPr/>
          <a:lstStyle/>
          <a:p>
            <a:r>
              <a:rPr lang="en-US">
                <a:solidFill>
                  <a:srgbClr val="000000"/>
                </a:solidFill>
              </a:rPr>
              <a:t>Top Three</a:t>
            </a:r>
          </a:p>
        </p:txBody>
      </p:sp>
      <p:sp>
        <p:nvSpPr>
          <p:cNvPr id="30722" name="Rectangle 2"/>
          <p:cNvSpPr>
            <a:spLocks noChangeArrowheads="1"/>
          </p:cNvSpPr>
          <p:nvPr>
            <p:ph type="body" idx="1"/>
          </p:nvPr>
        </p:nvSpPr>
        <p:spPr>
          <a:ln/>
        </p:spPr>
        <p:txBody>
          <a:bodyPr/>
          <a:lstStyle/>
          <a:p>
            <a:pPr>
              <a:buSzPct val="99000"/>
              <a:buFontTx/>
              <a:buAutoNum type="arabicPeriod"/>
            </a:pPr>
            <a:r>
              <a:rPr lang="en-US" sz="4500">
                <a:solidFill>
                  <a:srgbClr val="000000"/>
                </a:solidFill>
              </a:rPr>
              <a:t>Apathy</a:t>
            </a:r>
          </a:p>
          <a:p>
            <a:pPr>
              <a:buSzPct val="99000"/>
              <a:buFontTx/>
              <a:buAutoNum type="arabicPeriod"/>
            </a:pPr>
            <a:r>
              <a:rPr lang="en-US" sz="4500">
                <a:solidFill>
                  <a:srgbClr val="000000"/>
                </a:solidFill>
              </a:rPr>
              <a:t>Relationships</a:t>
            </a:r>
          </a:p>
          <a:p>
            <a:pPr>
              <a:buSzPct val="99000"/>
              <a:buFontTx/>
              <a:buAutoNum type="arabicPeriod"/>
            </a:pPr>
            <a:r>
              <a:rPr lang="en-US" sz="4500">
                <a:solidFill>
                  <a:srgbClr val="000000"/>
                </a:solidFill>
              </a:rPr>
              <a:t>World</a:t>
            </a:r>
            <a:r>
              <a:rPr lang="ja-JP" altLang="en-US" sz="4500">
                <a:solidFill>
                  <a:srgbClr val="000000"/>
                </a:solidFill>
                <a:latin typeface="Arial"/>
              </a:rPr>
              <a:t>’</a:t>
            </a:r>
            <a:r>
              <a:rPr lang="en-US" sz="4500">
                <a:solidFill>
                  <a:srgbClr val="000000"/>
                </a:solidFill>
              </a:rPr>
              <a:t>s influence </a:t>
            </a:r>
          </a:p>
        </p:txBody>
      </p:sp>
    </p:spTree>
    <p:extLst>
      <p:ext uri="{BB962C8B-B14F-4D97-AF65-F5344CB8AC3E}">
        <p14:creationId xmlns:p14="http://schemas.microsoft.com/office/powerpoint/2010/main" val="2191325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ph type="title"/>
          </p:nvPr>
        </p:nvSpPr>
        <p:spPr>
          <a:solidFill>
            <a:srgbClr val="84DDFD">
              <a:alpha val="89999"/>
            </a:srgbClr>
          </a:solidFill>
          <a:ln/>
        </p:spPr>
        <p:txBody>
          <a:bodyPr/>
          <a:lstStyle/>
          <a:p>
            <a:r>
              <a:rPr lang="en-US">
                <a:solidFill>
                  <a:srgbClr val="000000"/>
                </a:solidFill>
              </a:rPr>
              <a:t>Top Three</a:t>
            </a:r>
          </a:p>
        </p:txBody>
      </p:sp>
      <p:sp>
        <p:nvSpPr>
          <p:cNvPr id="31746" name="Rectangle 2"/>
          <p:cNvSpPr>
            <a:spLocks noChangeArrowheads="1"/>
          </p:cNvSpPr>
          <p:nvPr>
            <p:ph type="body" idx="1"/>
          </p:nvPr>
        </p:nvSpPr>
        <p:spPr>
          <a:xfrm>
            <a:off x="116086" y="1946672"/>
            <a:ext cx="8911828" cy="4018359"/>
          </a:xfrm>
          <a:ln/>
        </p:spPr>
        <p:txBody>
          <a:bodyPr/>
          <a:lstStyle/>
          <a:p>
            <a:pPr>
              <a:buSzPct val="99000"/>
              <a:buFontTx/>
              <a:buAutoNum type="arabicPeriod"/>
            </a:pPr>
            <a:r>
              <a:rPr lang="en-US" sz="4500">
                <a:solidFill>
                  <a:srgbClr val="000000"/>
                </a:solidFill>
              </a:rPr>
              <a:t>Apathy (Lust of the Eye)</a:t>
            </a:r>
          </a:p>
          <a:p>
            <a:pPr>
              <a:buSzPct val="99000"/>
              <a:buFontTx/>
              <a:buAutoNum type="arabicPeriod"/>
            </a:pPr>
            <a:r>
              <a:rPr lang="en-US" sz="4500">
                <a:solidFill>
                  <a:srgbClr val="000000"/>
                </a:solidFill>
              </a:rPr>
              <a:t>Relationships (Pride of Life)</a:t>
            </a:r>
          </a:p>
          <a:p>
            <a:pPr>
              <a:buSzPct val="99000"/>
              <a:buFontTx/>
              <a:buAutoNum type="arabicPeriod"/>
            </a:pPr>
            <a:r>
              <a:rPr lang="en-US" sz="4500">
                <a:solidFill>
                  <a:srgbClr val="000000"/>
                </a:solidFill>
              </a:rPr>
              <a:t>World</a:t>
            </a:r>
            <a:r>
              <a:rPr lang="ja-JP" altLang="en-US" sz="4500">
                <a:solidFill>
                  <a:srgbClr val="000000"/>
                </a:solidFill>
                <a:latin typeface="Arial"/>
              </a:rPr>
              <a:t>’</a:t>
            </a:r>
            <a:r>
              <a:rPr lang="en-US" sz="4500">
                <a:solidFill>
                  <a:srgbClr val="000000"/>
                </a:solidFill>
              </a:rPr>
              <a:t>s influence </a:t>
            </a:r>
            <a:r>
              <a:rPr lang="en-US" sz="3900">
                <a:solidFill>
                  <a:srgbClr val="000000"/>
                </a:solidFill>
              </a:rPr>
              <a:t>(Lust of the Flesh)</a:t>
            </a:r>
          </a:p>
        </p:txBody>
      </p:sp>
    </p:spTree>
    <p:extLst>
      <p:ext uri="{BB962C8B-B14F-4D97-AF65-F5344CB8AC3E}">
        <p14:creationId xmlns:p14="http://schemas.microsoft.com/office/powerpoint/2010/main" val="2105925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“The Way” in Acts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1800" dirty="0" smtClean="0"/>
              <a:t>And I persecuted </a:t>
            </a:r>
            <a:r>
              <a:rPr lang="en-US" sz="1800" b="1" dirty="0" smtClean="0">
                <a:solidFill>
                  <a:srgbClr val="FF0000"/>
                </a:solidFill>
              </a:rPr>
              <a:t>this way </a:t>
            </a:r>
            <a:r>
              <a:rPr lang="en-US" sz="1800" dirty="0" smtClean="0"/>
              <a:t>unto the death, binding and delivering into prisons both men and women. (Act 22:4)</a:t>
            </a:r>
          </a:p>
          <a:p>
            <a:pPr marL="514350" indent="-514350">
              <a:buFont typeface="+mj-lt"/>
              <a:buAutoNum type="arabicPeriod"/>
            </a:pPr>
            <a:r>
              <a:rPr lang="en-US" sz="1800" dirty="0" smtClean="0"/>
              <a:t>And desired of him letters to Damascus to the synagogues, that if he found any of </a:t>
            </a:r>
            <a:r>
              <a:rPr lang="en-US" sz="1800" b="1" dirty="0" smtClean="0">
                <a:solidFill>
                  <a:srgbClr val="FF0000"/>
                </a:solidFill>
              </a:rPr>
              <a:t>this way</a:t>
            </a:r>
            <a:r>
              <a:rPr lang="en-US" sz="1800" dirty="0" smtClean="0"/>
              <a:t>, whether they were men or women, he might bring them bound unto Jerusalem. (Act 9:2)</a:t>
            </a:r>
          </a:p>
          <a:p>
            <a:pPr marL="514350" indent="-514350">
              <a:buFont typeface="+mj-lt"/>
              <a:buAutoNum type="arabicPeriod"/>
            </a:pPr>
            <a:r>
              <a:rPr lang="en-US" sz="1800" dirty="0" smtClean="0"/>
              <a:t>This man was instructed in </a:t>
            </a:r>
            <a:r>
              <a:rPr lang="en-US" sz="1800" b="1" dirty="0" smtClean="0">
                <a:solidFill>
                  <a:srgbClr val="FF0000"/>
                </a:solidFill>
              </a:rPr>
              <a:t>the way </a:t>
            </a:r>
            <a:r>
              <a:rPr lang="en-US" sz="1800" dirty="0" smtClean="0"/>
              <a:t>of the Lord; and being fervent in the spirit, he </a:t>
            </a:r>
            <a:r>
              <a:rPr lang="en-US" sz="1800" dirty="0" err="1" smtClean="0"/>
              <a:t>spake</a:t>
            </a:r>
            <a:r>
              <a:rPr lang="en-US" sz="1800" dirty="0" smtClean="0"/>
              <a:t> and taught diligently the things of the Lord, knowing only the baptism of John. And he began to speak boldly in the synagogue: whom when Aquila and Priscilla had heard, they took him unto them, and expounded unto him </a:t>
            </a:r>
            <a:r>
              <a:rPr lang="en-US" sz="1800" b="1" dirty="0" smtClean="0">
                <a:solidFill>
                  <a:srgbClr val="FF0000"/>
                </a:solidFill>
              </a:rPr>
              <a:t>the way </a:t>
            </a:r>
            <a:r>
              <a:rPr lang="en-US" sz="1800" dirty="0" smtClean="0"/>
              <a:t>of God more perfectly. (Act 18:25-26)</a:t>
            </a:r>
          </a:p>
          <a:p>
            <a:pPr marL="514350" indent="-514350">
              <a:buFont typeface="+mj-lt"/>
              <a:buAutoNum type="arabicPeriod"/>
            </a:pPr>
            <a:r>
              <a:rPr lang="en-US" sz="1800" dirty="0" smtClean="0"/>
              <a:t>But when divers were hardened, and believed not, but </a:t>
            </a:r>
            <a:r>
              <a:rPr lang="en-US" sz="1800" dirty="0" err="1" smtClean="0"/>
              <a:t>spake</a:t>
            </a:r>
            <a:r>
              <a:rPr lang="en-US" sz="1800" dirty="0" smtClean="0"/>
              <a:t> evil of </a:t>
            </a:r>
            <a:r>
              <a:rPr lang="en-US" sz="1800" b="1" dirty="0" smtClean="0">
                <a:solidFill>
                  <a:srgbClr val="FF0000"/>
                </a:solidFill>
              </a:rPr>
              <a:t>that way </a:t>
            </a:r>
            <a:r>
              <a:rPr lang="en-US" sz="1800" dirty="0" smtClean="0"/>
              <a:t>before the multitude, he departed from them, and separated the disciples, disputing daily in the school of one </a:t>
            </a:r>
            <a:r>
              <a:rPr lang="en-US" sz="1800" dirty="0" err="1" smtClean="0"/>
              <a:t>Tyrannus</a:t>
            </a:r>
            <a:r>
              <a:rPr lang="en-US" sz="1800" dirty="0" smtClean="0"/>
              <a:t>. (Act 19:9)</a:t>
            </a:r>
          </a:p>
          <a:p>
            <a:pPr marL="514350" indent="-514350">
              <a:buFont typeface="+mj-lt"/>
              <a:buAutoNum type="arabicPeriod"/>
            </a:pPr>
            <a:r>
              <a:rPr lang="en-US" sz="1800" dirty="0" smtClean="0"/>
              <a:t>And the same time there arose no small stir about </a:t>
            </a:r>
            <a:r>
              <a:rPr lang="en-US" sz="1800" b="1" dirty="0" smtClean="0">
                <a:solidFill>
                  <a:srgbClr val="FF0000"/>
                </a:solidFill>
              </a:rPr>
              <a:t>that way</a:t>
            </a:r>
            <a:r>
              <a:rPr lang="en-US" sz="1800" dirty="0" smtClean="0"/>
              <a:t>. (Act 19:23)</a:t>
            </a:r>
          </a:p>
          <a:p>
            <a:endParaRPr lang="en-US" sz="1800" dirty="0" smtClean="0"/>
          </a:p>
          <a:p>
            <a:pPr marL="514350" indent="-514350">
              <a:buFont typeface="+mj-lt"/>
              <a:buAutoNum type="arabicPeriod"/>
            </a:pPr>
            <a:endParaRPr lang="en-US" sz="1800" dirty="0" smtClean="0"/>
          </a:p>
          <a:p>
            <a:endParaRPr lang="en-US" sz="1800" dirty="0" smtClean="0"/>
          </a:p>
          <a:p>
            <a:pPr marL="514350" indent="-514350">
              <a:buFont typeface="+mj-lt"/>
              <a:buAutoNum type="arabicPeriod"/>
            </a:pPr>
            <a:endParaRPr lang="en-US" sz="1800" dirty="0" smtClean="0"/>
          </a:p>
          <a:p>
            <a:pPr marL="514350" indent="-514350">
              <a:buFont typeface="+mj-lt"/>
              <a:buAutoNum type="arabicPeriod"/>
            </a:pPr>
            <a:endParaRPr lang="en-US" sz="1800" dirty="0" smtClean="0"/>
          </a:p>
          <a:p>
            <a:pPr marL="514350" indent="-514350">
              <a:buFont typeface="+mj-lt"/>
              <a:buAutoNum type="arabicPeriod"/>
            </a:pPr>
            <a:endParaRPr lang="en-US" sz="1800" dirty="0" smtClean="0"/>
          </a:p>
          <a:p>
            <a:pPr marL="514350" indent="-514350">
              <a:buFont typeface="+mj-lt"/>
              <a:buAutoNum type="arabicPeriod"/>
            </a:pPr>
            <a:endParaRPr lang="en-US" sz="1800" dirty="0" smtClean="0"/>
          </a:p>
          <a:p>
            <a:endParaRPr lang="en-US" sz="1800" dirty="0" smtClean="0"/>
          </a:p>
          <a:p>
            <a:pPr marL="514350" indent="-514350">
              <a:buFont typeface="+mj-lt"/>
              <a:buAutoNum type="arabicPeriod"/>
            </a:pPr>
            <a:endParaRPr lang="en-US" sz="1800" dirty="0"/>
          </a:p>
        </p:txBody>
      </p:sp>
      <p:sp>
        <p:nvSpPr>
          <p:cNvPr id="4" name="Slide Number Placeholder 3"/>
          <p:cNvSpPr>
            <a:spLocks noGrp="1"/>
          </p:cNvSpPr>
          <p:nvPr>
            <p:ph type="sldNum" sz="quarter" idx="12"/>
          </p:nvPr>
        </p:nvSpPr>
        <p:spPr/>
        <p:txBody>
          <a:bodyPr/>
          <a:lstStyle/>
          <a:p>
            <a:fld id="{1EBCACB4-7BB8-4A74-83A5-C12FBFC35A77}" type="slidenum">
              <a:rPr lang="en-US" smtClean="0"/>
              <a:pPr/>
              <a:t>18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“The Way” in the Gospels</a:t>
            </a:r>
            <a:endParaRPr lang="en-US" dirty="0"/>
          </a:p>
        </p:txBody>
      </p:sp>
      <p:sp>
        <p:nvSpPr>
          <p:cNvPr id="3" name="Content Placeholder 2"/>
          <p:cNvSpPr>
            <a:spLocks noGrp="1"/>
          </p:cNvSpPr>
          <p:nvPr>
            <p:ph idx="1"/>
          </p:nvPr>
        </p:nvSpPr>
        <p:spPr/>
        <p:txBody>
          <a:bodyPr/>
          <a:lstStyle/>
          <a:p>
            <a:pPr>
              <a:buFont typeface="+mj-lt"/>
              <a:buAutoNum type="arabicPeriod"/>
            </a:pPr>
            <a:r>
              <a:rPr lang="en-US" sz="1800" dirty="0" smtClean="0"/>
              <a:t>“For John came unto you in </a:t>
            </a:r>
            <a:r>
              <a:rPr lang="en-US" sz="1800" b="1" dirty="0" smtClean="0">
                <a:solidFill>
                  <a:srgbClr val="FF0000"/>
                </a:solidFill>
              </a:rPr>
              <a:t>the way </a:t>
            </a:r>
            <a:r>
              <a:rPr lang="en-US" sz="1800" dirty="0" smtClean="0"/>
              <a:t>of righteousness, …”(Mat 21:32)</a:t>
            </a:r>
          </a:p>
          <a:p>
            <a:pPr>
              <a:buFont typeface="+mj-lt"/>
              <a:buAutoNum type="arabicPeriod"/>
            </a:pPr>
            <a:r>
              <a:rPr lang="en-US" sz="1800" dirty="0" smtClean="0"/>
              <a:t>As it is written in the book of the words of </a:t>
            </a:r>
            <a:r>
              <a:rPr lang="en-US" sz="1800" dirty="0" err="1" smtClean="0"/>
              <a:t>Esaias</a:t>
            </a:r>
            <a:r>
              <a:rPr lang="en-US" sz="1800" dirty="0" smtClean="0"/>
              <a:t> the prophet, saying, The voice of one crying in the wilderness, Prepare ye </a:t>
            </a:r>
            <a:r>
              <a:rPr lang="en-US" sz="1800" b="1" dirty="0" smtClean="0">
                <a:solidFill>
                  <a:srgbClr val="FF0000"/>
                </a:solidFill>
              </a:rPr>
              <a:t>the way </a:t>
            </a:r>
            <a:r>
              <a:rPr lang="en-US" sz="1800" dirty="0" smtClean="0"/>
              <a:t>of the Lord, make his paths straight. (</a:t>
            </a:r>
            <a:r>
              <a:rPr lang="en-US" sz="1800" dirty="0" err="1" smtClean="0"/>
              <a:t>Luk</a:t>
            </a:r>
            <a:r>
              <a:rPr lang="en-US" sz="1800" dirty="0" smtClean="0"/>
              <a:t> 3:4)</a:t>
            </a:r>
          </a:p>
          <a:p>
            <a:pPr>
              <a:buFont typeface="+mj-lt"/>
              <a:buAutoNum type="arabicPeriod"/>
            </a:pPr>
            <a:r>
              <a:rPr lang="en-US" sz="1800" dirty="0" smtClean="0"/>
              <a:t>And Jesus said unto him, Go thy way; thy faith hath made thee whole. And immediately he received his sight, and followed Jesus in </a:t>
            </a:r>
            <a:r>
              <a:rPr lang="en-US" sz="1800" b="1" dirty="0" smtClean="0">
                <a:solidFill>
                  <a:srgbClr val="FF0000"/>
                </a:solidFill>
              </a:rPr>
              <a:t>the way</a:t>
            </a:r>
            <a:r>
              <a:rPr lang="en-US" sz="1800" dirty="0" smtClean="0"/>
              <a:t>. (Mar 10:52)</a:t>
            </a:r>
          </a:p>
          <a:p>
            <a:pPr>
              <a:buFont typeface="+mj-lt"/>
              <a:buAutoNum type="arabicPeriod"/>
            </a:pPr>
            <a:r>
              <a:rPr lang="en-US" sz="1800" dirty="0" smtClean="0"/>
              <a:t>Jesus </a:t>
            </a:r>
            <a:r>
              <a:rPr lang="en-US" sz="1800" dirty="0" err="1" smtClean="0"/>
              <a:t>saith</a:t>
            </a:r>
            <a:r>
              <a:rPr lang="en-US" sz="1800" dirty="0" smtClean="0"/>
              <a:t> unto him, I am </a:t>
            </a:r>
            <a:r>
              <a:rPr lang="en-US" sz="1800" b="1" dirty="0" smtClean="0">
                <a:solidFill>
                  <a:srgbClr val="FF0000"/>
                </a:solidFill>
              </a:rPr>
              <a:t>the way</a:t>
            </a:r>
            <a:r>
              <a:rPr lang="en-US" sz="1800" dirty="0" smtClean="0"/>
              <a:t>, the truth, and the life: no man cometh unto the Father, but by me. (</a:t>
            </a:r>
            <a:r>
              <a:rPr lang="en-US" sz="1800" dirty="0" err="1" smtClean="0"/>
              <a:t>Joh</a:t>
            </a:r>
            <a:r>
              <a:rPr lang="en-US" sz="1800" dirty="0" smtClean="0"/>
              <a:t> 14:6)</a:t>
            </a:r>
          </a:p>
          <a:p>
            <a:pPr>
              <a:buFont typeface="+mj-lt"/>
              <a:buAutoNum type="arabicPeriod"/>
            </a:pPr>
            <a:r>
              <a:rPr lang="en-US" sz="1800" dirty="0" smtClean="0"/>
              <a:t>To give light to them that sit in darkness and in the shadow of death, to guide our feet into </a:t>
            </a:r>
            <a:r>
              <a:rPr lang="en-US" sz="1800" b="1" dirty="0" smtClean="0">
                <a:solidFill>
                  <a:srgbClr val="FF0000"/>
                </a:solidFill>
              </a:rPr>
              <a:t>the way </a:t>
            </a:r>
            <a:r>
              <a:rPr lang="en-US" sz="1800" dirty="0" smtClean="0"/>
              <a:t>of peace. (</a:t>
            </a:r>
            <a:r>
              <a:rPr lang="en-US" sz="1800" dirty="0" err="1" smtClean="0"/>
              <a:t>Luk</a:t>
            </a:r>
            <a:r>
              <a:rPr lang="en-US" sz="1800" dirty="0" smtClean="0"/>
              <a:t> 1:79)</a:t>
            </a:r>
          </a:p>
          <a:p>
            <a:endParaRPr lang="en-US" sz="1800" dirty="0" smtClean="0"/>
          </a:p>
          <a:p>
            <a:pPr>
              <a:buFont typeface="+mj-lt"/>
              <a:buAutoNum type="arabicPeriod"/>
            </a:pPr>
            <a:endParaRPr lang="en-US" sz="1800" dirty="0" smtClean="0"/>
          </a:p>
          <a:p>
            <a:endParaRPr lang="en-US" sz="1800" dirty="0" smtClean="0"/>
          </a:p>
          <a:p>
            <a:pPr>
              <a:buFont typeface="+mj-lt"/>
              <a:buAutoNum type="arabicPeriod"/>
            </a:pPr>
            <a:endParaRPr lang="en-US" sz="1800" dirty="0" smtClean="0"/>
          </a:p>
          <a:p>
            <a:pPr>
              <a:buFont typeface="+mj-lt"/>
              <a:buAutoNum type="arabicPeriod"/>
            </a:pPr>
            <a:endParaRPr lang="en-US" sz="1800" dirty="0" smtClean="0"/>
          </a:p>
          <a:p>
            <a:endParaRPr lang="en-US" sz="1800" dirty="0" smtClean="0"/>
          </a:p>
          <a:p>
            <a:pPr marL="514350" indent="-514350">
              <a:buFont typeface="+mj-lt"/>
              <a:buAutoNum type="arabicPeriod"/>
            </a:pPr>
            <a:endParaRPr lang="en-US" sz="1800" dirty="0" smtClean="0"/>
          </a:p>
          <a:p>
            <a:endParaRPr lang="en-US" sz="1800" dirty="0" smtClean="0"/>
          </a:p>
          <a:p>
            <a:pPr marL="514350" indent="-514350">
              <a:buFont typeface="+mj-lt"/>
              <a:buAutoNum type="arabicPeriod"/>
            </a:pPr>
            <a:endParaRPr lang="en-US" sz="1800" dirty="0" smtClean="0"/>
          </a:p>
          <a:p>
            <a:pPr marL="514350" indent="-514350">
              <a:buFont typeface="+mj-lt"/>
              <a:buAutoNum type="arabicPeriod"/>
            </a:pPr>
            <a:endParaRPr lang="en-US" sz="1800" dirty="0" smtClean="0"/>
          </a:p>
          <a:p>
            <a:pPr marL="514350" indent="-514350">
              <a:buFont typeface="+mj-lt"/>
              <a:buAutoNum type="arabicPeriod"/>
            </a:pPr>
            <a:endParaRPr lang="en-US" sz="1800" dirty="0" smtClean="0"/>
          </a:p>
          <a:p>
            <a:pPr marL="514350" indent="-514350">
              <a:buFont typeface="+mj-lt"/>
              <a:buAutoNum type="arabicPeriod"/>
            </a:pPr>
            <a:endParaRPr lang="en-US" sz="1800" dirty="0" smtClean="0"/>
          </a:p>
          <a:p>
            <a:endParaRPr lang="en-US" sz="1800" dirty="0" smtClean="0"/>
          </a:p>
          <a:p>
            <a:pPr marL="514350" indent="-514350">
              <a:buFont typeface="+mj-lt"/>
              <a:buAutoNum type="arabicPeriod"/>
            </a:pPr>
            <a:endParaRPr lang="en-US" sz="1800" dirty="0"/>
          </a:p>
        </p:txBody>
      </p:sp>
      <p:sp>
        <p:nvSpPr>
          <p:cNvPr id="4" name="Slide Number Placeholder 3"/>
          <p:cNvSpPr>
            <a:spLocks noGrp="1"/>
          </p:cNvSpPr>
          <p:nvPr>
            <p:ph type="sldNum" sz="quarter" idx="12"/>
          </p:nvPr>
        </p:nvSpPr>
        <p:spPr/>
        <p:txBody>
          <a:bodyPr/>
          <a:lstStyle/>
          <a:p>
            <a:fld id="{1EBCACB4-7BB8-4A74-83A5-C12FBFC35A77}" type="slidenum">
              <a:rPr lang="en-US" smtClean="0"/>
              <a:pPr/>
              <a:t>19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1333"/>
          </a:xfrm>
        </p:spPr>
        <p:style>
          <a:lnRef idx="0">
            <a:schemeClr val="dk1"/>
          </a:lnRef>
          <a:fillRef idx="3">
            <a:schemeClr val="dk1"/>
          </a:fillRef>
          <a:effectRef idx="3">
            <a:schemeClr val="dk1"/>
          </a:effectRef>
          <a:fontRef idx="minor">
            <a:schemeClr val="lt1"/>
          </a:fontRef>
        </p:style>
        <p:txBody>
          <a:bodyPr>
            <a:normAutofit/>
          </a:bodyPr>
          <a:lstStyle/>
          <a:p>
            <a:r>
              <a:rPr lang="sk-SK" dirty="0" smtClean="0"/>
              <a:t>Isaiah </a:t>
            </a:r>
            <a:r>
              <a:rPr lang="sk-SK" dirty="0"/>
              <a:t>9:1-</a:t>
            </a:r>
            <a:r>
              <a:rPr lang="sk-SK" dirty="0" smtClean="0"/>
              <a:t>7</a:t>
            </a:r>
            <a:endParaRPr lang="en-US" dirty="0"/>
          </a:p>
        </p:txBody>
      </p:sp>
      <p:sp>
        <p:nvSpPr>
          <p:cNvPr id="3" name="Content Placeholder 2"/>
          <p:cNvSpPr>
            <a:spLocks noGrp="1"/>
          </p:cNvSpPr>
          <p:nvPr>
            <p:ph idx="1"/>
          </p:nvPr>
        </p:nvSpPr>
        <p:spPr>
          <a:xfrm>
            <a:off x="457200" y="1142999"/>
            <a:ext cx="8496300" cy="5471583"/>
          </a:xfrm>
        </p:spPr>
        <p:txBody>
          <a:bodyPr>
            <a:normAutofit fontScale="70000" lnSpcReduction="20000"/>
          </a:bodyPr>
          <a:lstStyle/>
          <a:p>
            <a:pPr marL="0" indent="0">
              <a:buNone/>
            </a:pPr>
            <a:r>
              <a:rPr lang="en-US" dirty="0"/>
              <a:t>Nevertheless, there will be no more gloom for those who were in distress. In the past he humbled the land of </a:t>
            </a:r>
            <a:r>
              <a:rPr lang="en-US" dirty="0" err="1"/>
              <a:t>Zebulun</a:t>
            </a:r>
            <a:r>
              <a:rPr lang="en-US" dirty="0"/>
              <a:t> and the land of Naphtali, but in the future he will honor Galilee of the Gentiles, by the way of the sea, along the Jordan--The people walking in darkness have seen a great light; on those living in the land of the shadow of death a light has dawned. You have enlarged the nation and increased their joy; they rejoice before you as people rejoice at the harvest, as men rejoice when dividing the plunder. For as in the day of </a:t>
            </a:r>
            <a:r>
              <a:rPr lang="en-US" b="1" dirty="0" err="1">
                <a:solidFill>
                  <a:srgbClr val="0000FF"/>
                </a:solidFill>
              </a:rPr>
              <a:t>Midian's</a:t>
            </a:r>
            <a:r>
              <a:rPr lang="en-US" b="1" dirty="0">
                <a:solidFill>
                  <a:srgbClr val="0000FF"/>
                </a:solidFill>
              </a:rPr>
              <a:t> defeat</a:t>
            </a:r>
            <a:r>
              <a:rPr lang="en-US" dirty="0"/>
              <a:t>, you have shattered the yoke that burdens them, the bar across their shoulders, the rod of their oppressor. Every warrior's boot used in battle and every garment rolled in blood will be destined for burning, will be fuel for the fire. For to us a child is born, to us a son is given, and the government will be on his shoulders. And he will be called Wonderful Counselor, Mighty God, Everlasting Father, </a:t>
            </a:r>
            <a:r>
              <a:rPr lang="en-US" b="1" dirty="0">
                <a:solidFill>
                  <a:srgbClr val="0000FF"/>
                </a:solidFill>
              </a:rPr>
              <a:t>Prince of Peace</a:t>
            </a:r>
            <a:r>
              <a:rPr lang="en-US" dirty="0"/>
              <a:t>. Of the increase of his government and </a:t>
            </a:r>
            <a:r>
              <a:rPr lang="en-US" b="1" dirty="0">
                <a:solidFill>
                  <a:srgbClr val="0000FF"/>
                </a:solidFill>
              </a:rPr>
              <a:t>peace </a:t>
            </a:r>
            <a:r>
              <a:rPr lang="en-US" dirty="0"/>
              <a:t>there will be no end. He will </a:t>
            </a:r>
            <a:r>
              <a:rPr lang="en-US" b="1" dirty="0">
                <a:solidFill>
                  <a:srgbClr val="0000FF"/>
                </a:solidFill>
              </a:rPr>
              <a:t>reign</a:t>
            </a:r>
            <a:r>
              <a:rPr lang="en-US" dirty="0"/>
              <a:t> on David's throne and over his kingdom, establishing and upholding it with </a:t>
            </a:r>
            <a:r>
              <a:rPr lang="en-US" b="1" dirty="0">
                <a:solidFill>
                  <a:srgbClr val="0000FF"/>
                </a:solidFill>
              </a:rPr>
              <a:t>justice and righteousness</a:t>
            </a:r>
            <a:r>
              <a:rPr lang="en-US" dirty="0"/>
              <a:t> from that time on and forever. The </a:t>
            </a:r>
            <a:r>
              <a:rPr lang="en-US" b="1" dirty="0">
                <a:solidFill>
                  <a:srgbClr val="0000FF"/>
                </a:solidFill>
              </a:rPr>
              <a:t>zeal of the LORD Almighty will accomplish this. </a:t>
            </a:r>
          </a:p>
        </p:txBody>
      </p:sp>
    </p:spTree>
    <p:extLst>
      <p:ext uri="{BB962C8B-B14F-4D97-AF65-F5344CB8AC3E}">
        <p14:creationId xmlns:p14="http://schemas.microsoft.com/office/powerpoint/2010/main" val="2362681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“The Way” in the NT</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a:buFont typeface="+mj-lt"/>
              <a:buAutoNum type="arabicPeriod"/>
            </a:pPr>
            <a:r>
              <a:rPr lang="en-US" sz="1800" dirty="0" smtClean="0"/>
              <a:t>Destruction and misery are in their ways: And </a:t>
            </a:r>
            <a:r>
              <a:rPr lang="en-US" sz="1800" b="1" dirty="0" smtClean="0">
                <a:solidFill>
                  <a:srgbClr val="FF0000"/>
                </a:solidFill>
              </a:rPr>
              <a:t>the way </a:t>
            </a:r>
            <a:r>
              <a:rPr lang="en-US" sz="1800" dirty="0" smtClean="0"/>
              <a:t>of peace have they not known: (Rom 3:16-17) </a:t>
            </a:r>
          </a:p>
          <a:p>
            <a:pPr>
              <a:buFont typeface="+mj-lt"/>
              <a:buAutoNum type="arabicPeriod"/>
            </a:pPr>
            <a:r>
              <a:rPr lang="en-US" sz="1800" dirty="0" smtClean="0"/>
              <a:t>By a </a:t>
            </a:r>
            <a:r>
              <a:rPr lang="en-US" sz="1800" b="1" dirty="0" smtClean="0">
                <a:solidFill>
                  <a:srgbClr val="FF0000"/>
                </a:solidFill>
              </a:rPr>
              <a:t>new and living way</a:t>
            </a:r>
            <a:r>
              <a:rPr lang="en-US" sz="1800" dirty="0" smtClean="0"/>
              <a:t>, which he hath consecrated for us, through the veil, that is to say, his flesh; (Heb 10:20)</a:t>
            </a:r>
          </a:p>
          <a:p>
            <a:pPr>
              <a:buFont typeface="+mj-lt"/>
              <a:buAutoNum type="arabicPeriod"/>
            </a:pPr>
            <a:r>
              <a:rPr lang="en-US" sz="1800" dirty="0" smtClean="0"/>
              <a:t>The Holy Ghost this signifying, that </a:t>
            </a:r>
            <a:r>
              <a:rPr lang="en-US" sz="1800" b="1" dirty="0" smtClean="0">
                <a:solidFill>
                  <a:srgbClr val="FF0000"/>
                </a:solidFill>
              </a:rPr>
              <a:t>the way </a:t>
            </a:r>
            <a:r>
              <a:rPr lang="en-US" sz="1800" dirty="0" smtClean="0"/>
              <a:t>into the holiest of all was not yet made manifest, while as the first tabernacle was yet standing: (Heb 9:8)</a:t>
            </a:r>
          </a:p>
          <a:p>
            <a:pPr>
              <a:buFont typeface="+mj-lt"/>
              <a:buAutoNum type="arabicPeriod"/>
            </a:pPr>
            <a:r>
              <a:rPr lang="en-US" sz="1800" dirty="0" smtClean="0"/>
              <a:t>And many shall follow their pernicious ways; by reason of whom </a:t>
            </a:r>
            <a:r>
              <a:rPr lang="en-US" sz="1800" b="1" dirty="0" smtClean="0">
                <a:solidFill>
                  <a:srgbClr val="FF0000"/>
                </a:solidFill>
              </a:rPr>
              <a:t>the way </a:t>
            </a:r>
            <a:r>
              <a:rPr lang="en-US" sz="1800" dirty="0" smtClean="0"/>
              <a:t>of truth shall be evil spoken of. (2Pe 2:2)</a:t>
            </a:r>
          </a:p>
          <a:p>
            <a:pPr>
              <a:buFont typeface="+mj-lt"/>
              <a:buAutoNum type="arabicPeriod"/>
            </a:pPr>
            <a:r>
              <a:rPr lang="en-US" sz="1800" dirty="0" smtClean="0"/>
              <a:t>Which have forsaken </a:t>
            </a:r>
            <a:r>
              <a:rPr lang="en-US" sz="1800" b="1" dirty="0" smtClean="0">
                <a:solidFill>
                  <a:srgbClr val="FF0000"/>
                </a:solidFill>
              </a:rPr>
              <a:t>the right way</a:t>
            </a:r>
            <a:r>
              <a:rPr lang="en-US" sz="1800" dirty="0" smtClean="0"/>
              <a:t>, and are gone astray, following the way of Balaam the son of </a:t>
            </a:r>
            <a:r>
              <a:rPr lang="en-US" sz="1800" dirty="0" err="1" smtClean="0"/>
              <a:t>Bosor</a:t>
            </a:r>
            <a:r>
              <a:rPr lang="en-US" sz="1800" dirty="0" smtClean="0"/>
              <a:t>, who loved the wages of unrighteousness; (2Pe 2:15)</a:t>
            </a:r>
          </a:p>
          <a:p>
            <a:pPr>
              <a:buFont typeface="+mj-lt"/>
              <a:buAutoNum type="arabicPeriod"/>
            </a:pPr>
            <a:r>
              <a:rPr lang="en-US" sz="1800" dirty="0" smtClean="0"/>
              <a:t>For it had been better for them not to have known </a:t>
            </a:r>
            <a:r>
              <a:rPr lang="en-US" sz="1800" b="1" dirty="0" smtClean="0">
                <a:solidFill>
                  <a:srgbClr val="FF0000"/>
                </a:solidFill>
              </a:rPr>
              <a:t>the way </a:t>
            </a:r>
            <a:r>
              <a:rPr lang="en-US" sz="1800" dirty="0" smtClean="0"/>
              <a:t>of righteousness, than, after they have known it, to turn from the holy commandment delivered unto them. (2Pe 2:21)</a:t>
            </a:r>
          </a:p>
          <a:p>
            <a:pPr>
              <a:buFont typeface="+mj-lt"/>
              <a:buAutoNum type="arabicPeriod"/>
            </a:pPr>
            <a:r>
              <a:rPr lang="en-US" sz="1800" dirty="0" smtClean="0"/>
              <a:t>Woe unto them! for they have gone in </a:t>
            </a:r>
            <a:r>
              <a:rPr lang="en-US" sz="1800" b="1" dirty="0" smtClean="0">
                <a:solidFill>
                  <a:srgbClr val="FF0000"/>
                </a:solidFill>
              </a:rPr>
              <a:t>the way </a:t>
            </a:r>
            <a:r>
              <a:rPr lang="en-US" sz="1800" dirty="0" smtClean="0"/>
              <a:t>of Cain, and ran greedily after the error of Balaam for reward, and perished in the gainsaying of Core. (Jud 1:11)</a:t>
            </a:r>
          </a:p>
          <a:p>
            <a:endParaRPr lang="en-US" sz="1800" dirty="0" smtClean="0"/>
          </a:p>
          <a:p>
            <a:endParaRPr lang="en-US" sz="1800" dirty="0" smtClean="0"/>
          </a:p>
          <a:p>
            <a:pPr>
              <a:buFont typeface="+mj-lt"/>
              <a:buAutoNum type="arabicPeriod"/>
            </a:pPr>
            <a:endParaRPr lang="en-US" sz="1800" dirty="0" smtClean="0"/>
          </a:p>
          <a:p>
            <a:endParaRPr lang="en-US" sz="1800" dirty="0" smtClean="0"/>
          </a:p>
          <a:p>
            <a:pPr>
              <a:buFont typeface="+mj-lt"/>
              <a:buAutoNum type="arabicPeriod"/>
            </a:pPr>
            <a:endParaRPr lang="en-US" sz="1800" dirty="0" smtClean="0"/>
          </a:p>
          <a:p>
            <a:endParaRPr lang="en-US" sz="1800" dirty="0" smtClean="0"/>
          </a:p>
          <a:p>
            <a:pPr>
              <a:buFont typeface="+mj-lt"/>
              <a:buAutoNum type="arabicPeriod"/>
            </a:pPr>
            <a:endParaRPr lang="en-US" sz="1800" dirty="0" smtClean="0"/>
          </a:p>
          <a:p>
            <a:endParaRPr lang="en-US" sz="1800" dirty="0" smtClean="0"/>
          </a:p>
          <a:p>
            <a:endParaRPr lang="en-US" sz="1800" dirty="0" smtClean="0"/>
          </a:p>
          <a:p>
            <a:pPr>
              <a:buFont typeface="+mj-lt"/>
              <a:buAutoNum type="arabicPeriod"/>
            </a:pPr>
            <a:endParaRPr lang="en-US" sz="1800" dirty="0" smtClean="0"/>
          </a:p>
          <a:p>
            <a:endParaRPr lang="en-US" sz="1800" dirty="0" smtClean="0"/>
          </a:p>
          <a:p>
            <a:pPr>
              <a:buFont typeface="+mj-lt"/>
              <a:buAutoNum type="arabicPeriod"/>
            </a:pPr>
            <a:endParaRPr lang="en-US" sz="1800" dirty="0" smtClean="0"/>
          </a:p>
          <a:p>
            <a:pPr>
              <a:buFont typeface="+mj-lt"/>
              <a:buAutoNum type="arabicPeriod"/>
            </a:pPr>
            <a:endParaRPr lang="en-US" sz="1800" dirty="0" smtClean="0"/>
          </a:p>
          <a:p>
            <a:endParaRPr lang="en-US" sz="1800" dirty="0" smtClean="0"/>
          </a:p>
          <a:p>
            <a:pPr>
              <a:buFont typeface="+mj-lt"/>
              <a:buAutoNum type="arabicPeriod"/>
            </a:pPr>
            <a:endParaRPr lang="en-US" sz="1800" dirty="0" smtClean="0"/>
          </a:p>
          <a:p>
            <a:pPr>
              <a:buFont typeface="+mj-lt"/>
              <a:buAutoNum type="arabicPeriod"/>
            </a:pPr>
            <a:endParaRPr lang="en-US" sz="1800" dirty="0" smtClean="0"/>
          </a:p>
          <a:p>
            <a:endParaRPr lang="en-US" sz="1800" dirty="0" smtClean="0"/>
          </a:p>
          <a:p>
            <a:pPr marL="514350" indent="-514350">
              <a:buFont typeface="+mj-lt"/>
              <a:buAutoNum type="arabicPeriod"/>
            </a:pPr>
            <a:endParaRPr lang="en-US" sz="1800" dirty="0" smtClean="0"/>
          </a:p>
          <a:p>
            <a:endParaRPr lang="en-US" sz="1800" dirty="0" smtClean="0"/>
          </a:p>
          <a:p>
            <a:pPr marL="514350" indent="-514350">
              <a:buFont typeface="+mj-lt"/>
              <a:buAutoNum type="arabicPeriod"/>
            </a:pPr>
            <a:endParaRPr lang="en-US" sz="1800" dirty="0" smtClean="0"/>
          </a:p>
          <a:p>
            <a:pPr marL="514350" indent="-514350">
              <a:buFont typeface="+mj-lt"/>
              <a:buAutoNum type="arabicPeriod"/>
            </a:pPr>
            <a:endParaRPr lang="en-US" sz="1800" dirty="0" smtClean="0"/>
          </a:p>
          <a:p>
            <a:pPr marL="514350" indent="-514350">
              <a:buFont typeface="+mj-lt"/>
              <a:buAutoNum type="arabicPeriod"/>
            </a:pPr>
            <a:endParaRPr lang="en-US" sz="1800" dirty="0" smtClean="0"/>
          </a:p>
          <a:p>
            <a:pPr marL="514350" indent="-514350">
              <a:buFont typeface="+mj-lt"/>
              <a:buAutoNum type="arabicPeriod"/>
            </a:pPr>
            <a:endParaRPr lang="en-US" sz="1800" dirty="0" smtClean="0"/>
          </a:p>
          <a:p>
            <a:endParaRPr lang="en-US" sz="1800" dirty="0" smtClean="0"/>
          </a:p>
          <a:p>
            <a:pPr marL="514350" indent="-514350">
              <a:buFont typeface="+mj-lt"/>
              <a:buAutoNum type="arabicPeriod"/>
            </a:pPr>
            <a:endParaRPr lang="en-US" sz="1800" dirty="0"/>
          </a:p>
        </p:txBody>
      </p:sp>
      <p:sp>
        <p:nvSpPr>
          <p:cNvPr id="4" name="Slide Number Placeholder 3"/>
          <p:cNvSpPr>
            <a:spLocks noGrp="1"/>
          </p:cNvSpPr>
          <p:nvPr>
            <p:ph type="sldNum" sz="quarter" idx="12"/>
          </p:nvPr>
        </p:nvSpPr>
        <p:spPr/>
        <p:txBody>
          <a:bodyPr/>
          <a:lstStyle/>
          <a:p>
            <a:fld id="{1EBCACB4-7BB8-4A74-83A5-C12FBFC35A77}" type="slidenum">
              <a:rPr lang="en-US" smtClean="0"/>
              <a:pPr/>
              <a:t>20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6934200" y="0"/>
            <a:ext cx="2209800" cy="2895600"/>
          </a:xfrm>
          <a:prstGeom prst="rect">
            <a:avLst/>
          </a:prstGeom>
          <a:solidFill>
            <a:srgbClr val="000000"/>
          </a:solidFill>
          <a:ln w="9525" algn="in">
            <a:noFill/>
            <a:miter lim="800000"/>
            <a:headEnd/>
            <a:tailEnd/>
          </a:ln>
        </p:spPr>
        <p:txBody>
          <a:bodyPr lIns="36576" tIns="36576" rIns="36576" bIns="36576"/>
          <a:lstStyle/>
          <a:p>
            <a:endParaRPr lang="en-US"/>
          </a:p>
        </p:txBody>
      </p:sp>
      <p:sp>
        <p:nvSpPr>
          <p:cNvPr id="46083" name="Rectangle 4"/>
          <p:cNvSpPr>
            <a:spLocks noChangeArrowheads="1"/>
          </p:cNvSpPr>
          <p:nvPr/>
        </p:nvSpPr>
        <p:spPr bwMode="auto">
          <a:xfrm>
            <a:off x="7010400" y="0"/>
            <a:ext cx="2133600" cy="2895600"/>
          </a:xfrm>
          <a:prstGeom prst="rect">
            <a:avLst/>
          </a:prstGeom>
          <a:noFill/>
          <a:ln w="9525">
            <a:noFill/>
            <a:miter lim="800000"/>
            <a:headEnd/>
            <a:tailEnd/>
          </a:ln>
        </p:spPr>
        <p:txBody>
          <a:bodyPr lIns="0" tIns="0" rIns="0" bIns="0" anchor="ctr" anchorCtr="1"/>
          <a:lstStyle/>
          <a:p>
            <a:pPr algn="ctr"/>
            <a:r>
              <a:rPr lang="en-US" sz="2400" b="1">
                <a:solidFill>
                  <a:srgbClr val="FFFFFF"/>
                </a:solidFill>
                <a:latin typeface="Calibri" pitchFamily="34" charset="0"/>
              </a:rPr>
              <a:t>Keeping the </a:t>
            </a:r>
          </a:p>
          <a:p>
            <a:pPr algn="ctr"/>
            <a:r>
              <a:rPr lang="en-US" sz="2400" b="1">
                <a:solidFill>
                  <a:srgbClr val="FFFFFF"/>
                </a:solidFill>
                <a:latin typeface="Calibri" pitchFamily="34" charset="0"/>
              </a:rPr>
              <a:t>Unity of the Spirit in the Bond of Peace with Agape as the motivation.</a:t>
            </a:r>
            <a:endParaRPr lang="en-US" sz="2400"/>
          </a:p>
          <a:p>
            <a:pPr eaLnBrk="0" hangingPunct="0"/>
            <a:r>
              <a:rPr lang="en-US" sz="1000">
                <a:solidFill>
                  <a:srgbClr val="000000"/>
                </a:solidFill>
                <a:latin typeface="Times New Roman" pitchFamily="18" charset="0"/>
              </a:rPr>
              <a:t> </a:t>
            </a:r>
            <a:endParaRPr lang="en-US"/>
          </a:p>
        </p:txBody>
      </p:sp>
      <p:sp>
        <p:nvSpPr>
          <p:cNvPr id="46084" name="Text Box 6"/>
          <p:cNvSpPr txBox="1">
            <a:spLocks noChangeArrowheads="1"/>
          </p:cNvSpPr>
          <p:nvPr/>
        </p:nvSpPr>
        <p:spPr bwMode="auto">
          <a:xfrm>
            <a:off x="4114800" y="2127250"/>
            <a:ext cx="1466850" cy="4730750"/>
          </a:xfrm>
          <a:prstGeom prst="rect">
            <a:avLst/>
          </a:prstGeom>
          <a:gradFill rotWithShape="1">
            <a:gsLst>
              <a:gs pos="0">
                <a:srgbClr val="FFFFF3"/>
              </a:gs>
              <a:gs pos="100000">
                <a:srgbClr val="FFFF00"/>
              </a:gs>
            </a:gsLst>
            <a:lin ang="0" scaled="1"/>
          </a:gradFill>
          <a:ln w="9525" algn="in">
            <a:noFill/>
            <a:miter lim="800000"/>
            <a:headEnd/>
            <a:tailEnd/>
          </a:ln>
        </p:spPr>
        <p:txBody>
          <a:bodyPr lIns="36576" tIns="36576" rIns="36576" bIns="36576"/>
          <a:lstStyle/>
          <a:p>
            <a:endParaRPr lang="en-US"/>
          </a:p>
        </p:txBody>
      </p:sp>
      <p:sp>
        <p:nvSpPr>
          <p:cNvPr id="46085" name="Text Box 7"/>
          <p:cNvSpPr txBox="1">
            <a:spLocks noChangeArrowheads="1"/>
          </p:cNvSpPr>
          <p:nvPr/>
        </p:nvSpPr>
        <p:spPr bwMode="auto">
          <a:xfrm>
            <a:off x="1371600" y="2133600"/>
            <a:ext cx="1600200" cy="4724400"/>
          </a:xfrm>
          <a:prstGeom prst="rect">
            <a:avLst/>
          </a:prstGeom>
          <a:gradFill rotWithShape="1">
            <a:gsLst>
              <a:gs pos="0">
                <a:srgbClr val="FFFF00"/>
              </a:gs>
              <a:gs pos="100000">
                <a:srgbClr val="FFFFE1"/>
              </a:gs>
            </a:gsLst>
            <a:lin ang="0" scaled="1"/>
          </a:gradFill>
          <a:ln w="9525" algn="in">
            <a:noFill/>
            <a:miter lim="800000"/>
            <a:headEnd/>
            <a:tailEnd/>
          </a:ln>
        </p:spPr>
        <p:txBody>
          <a:bodyPr lIns="36576" tIns="36576" rIns="36576" bIns="36576"/>
          <a:lstStyle/>
          <a:p>
            <a:endParaRPr lang="en-US"/>
          </a:p>
        </p:txBody>
      </p:sp>
      <p:sp>
        <p:nvSpPr>
          <p:cNvPr id="46086" name="Text Box 8"/>
          <p:cNvSpPr txBox="1">
            <a:spLocks noChangeArrowheads="1"/>
          </p:cNvSpPr>
          <p:nvPr/>
        </p:nvSpPr>
        <p:spPr bwMode="auto">
          <a:xfrm>
            <a:off x="0" y="2133600"/>
            <a:ext cx="1371600" cy="4724400"/>
          </a:xfrm>
          <a:prstGeom prst="rect">
            <a:avLst/>
          </a:prstGeom>
          <a:gradFill rotWithShape="1">
            <a:gsLst>
              <a:gs pos="0">
                <a:srgbClr val="FF6600"/>
              </a:gs>
              <a:gs pos="100000">
                <a:srgbClr val="FFC198"/>
              </a:gs>
            </a:gsLst>
            <a:lin ang="0" scaled="1"/>
          </a:gradFill>
          <a:ln w="9525" algn="in">
            <a:noFill/>
            <a:miter lim="800000"/>
            <a:headEnd/>
            <a:tailEnd/>
          </a:ln>
        </p:spPr>
        <p:txBody>
          <a:bodyPr lIns="36576" tIns="36576" rIns="36576" bIns="36576"/>
          <a:lstStyle/>
          <a:p>
            <a:endParaRPr lang="en-US"/>
          </a:p>
        </p:txBody>
      </p:sp>
      <p:sp>
        <p:nvSpPr>
          <p:cNvPr id="46087" name="Text Box 16"/>
          <p:cNvSpPr txBox="1">
            <a:spLocks noChangeArrowheads="1"/>
          </p:cNvSpPr>
          <p:nvPr/>
        </p:nvSpPr>
        <p:spPr bwMode="auto">
          <a:xfrm>
            <a:off x="7010400" y="3352800"/>
            <a:ext cx="2133600" cy="3505200"/>
          </a:xfrm>
          <a:prstGeom prst="rect">
            <a:avLst/>
          </a:prstGeom>
          <a:solidFill>
            <a:srgbClr val="00CC00"/>
          </a:solidFill>
          <a:ln w="9525" algn="in">
            <a:noFill/>
            <a:miter lim="800000"/>
            <a:headEnd/>
            <a:tailEnd/>
          </a:ln>
        </p:spPr>
        <p:txBody>
          <a:bodyPr lIns="36576" tIns="36576" rIns="36576" bIns="36576" anchor="ctr" anchorCtr="1"/>
          <a:lstStyle/>
          <a:p>
            <a:pPr algn="ctr"/>
            <a:r>
              <a:rPr lang="en-US" sz="2200" b="1">
                <a:solidFill>
                  <a:srgbClr val="FFFF00"/>
                </a:solidFill>
                <a:latin typeface="Georgia" pitchFamily="18" charset="0"/>
              </a:rPr>
              <a:t>The    “straight gait” &amp;         “narrow way” that leads unto life          (Matt 7:14)</a:t>
            </a:r>
            <a:endParaRPr lang="en-US"/>
          </a:p>
        </p:txBody>
      </p:sp>
      <p:sp>
        <p:nvSpPr>
          <p:cNvPr id="24" name="Rectangle 23"/>
          <p:cNvSpPr/>
          <p:nvPr/>
        </p:nvSpPr>
        <p:spPr>
          <a:xfrm>
            <a:off x="2971800" y="2133600"/>
            <a:ext cx="1219200" cy="4724400"/>
          </a:xfrm>
          <a:prstGeom prst="rect">
            <a:avLst/>
          </a:prstGeom>
          <a:solidFill>
            <a:srgbClr val="49ED33"/>
          </a:solidFill>
          <a:ln w="38100">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089" name="AutoShape 19"/>
          <p:cNvSpPr>
            <a:spLocks noChangeArrowheads="1"/>
          </p:cNvSpPr>
          <p:nvPr/>
        </p:nvSpPr>
        <p:spPr bwMode="auto">
          <a:xfrm>
            <a:off x="2438400" y="2133600"/>
            <a:ext cx="2286000" cy="1028700"/>
          </a:xfrm>
          <a:custGeom>
            <a:avLst/>
            <a:gdLst>
              <a:gd name="T0" fmla="*/ 120967509 w 21600"/>
              <a:gd name="T1" fmla="*/ 0 h 21600"/>
              <a:gd name="T2" fmla="*/ 0 w 21600"/>
              <a:gd name="T3" fmla="*/ 34995135 h 21600"/>
              <a:gd name="T4" fmla="*/ 120967509 w 21600"/>
              <a:gd name="T5" fmla="*/ 41992340 h 21600"/>
              <a:gd name="T6" fmla="*/ 241935018 w 21600"/>
              <a:gd name="T7" fmla="*/ 34995135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noFill/>
          <a:ln w="38100" algn="in">
            <a:solidFill>
              <a:srgbClr val="000000"/>
            </a:solidFill>
            <a:miter lim="800000"/>
            <a:headEnd/>
            <a:tailEnd/>
          </a:ln>
        </p:spPr>
        <p:txBody>
          <a:bodyPr lIns="36576" tIns="36576" rIns="36576" bIns="36576"/>
          <a:lstStyle/>
          <a:p>
            <a:endParaRPr lang="en-US">
              <a:latin typeface="Candara" pitchFamily="34" charset="0"/>
            </a:endParaRPr>
          </a:p>
        </p:txBody>
      </p:sp>
      <p:sp>
        <p:nvSpPr>
          <p:cNvPr id="46090" name="AutoShape 20"/>
          <p:cNvSpPr>
            <a:spLocks noChangeArrowheads="1"/>
          </p:cNvSpPr>
          <p:nvPr/>
        </p:nvSpPr>
        <p:spPr bwMode="auto">
          <a:xfrm>
            <a:off x="2438400" y="3048000"/>
            <a:ext cx="2286000" cy="1028700"/>
          </a:xfrm>
          <a:custGeom>
            <a:avLst/>
            <a:gdLst>
              <a:gd name="T0" fmla="*/ 120967509 w 21600"/>
              <a:gd name="T1" fmla="*/ 0 h 21600"/>
              <a:gd name="T2" fmla="*/ 0 w 21600"/>
              <a:gd name="T3" fmla="*/ 34995135 h 21600"/>
              <a:gd name="T4" fmla="*/ 120967509 w 21600"/>
              <a:gd name="T5" fmla="*/ 41992340 h 21600"/>
              <a:gd name="T6" fmla="*/ 241935018 w 21600"/>
              <a:gd name="T7" fmla="*/ 34995135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noFill/>
          <a:ln w="38100" algn="in">
            <a:solidFill>
              <a:srgbClr val="000000"/>
            </a:solidFill>
            <a:miter lim="800000"/>
            <a:headEnd/>
            <a:tailEnd/>
          </a:ln>
        </p:spPr>
        <p:txBody>
          <a:bodyPr lIns="36576" tIns="36576" rIns="36576" bIns="36576"/>
          <a:lstStyle/>
          <a:p>
            <a:endParaRPr lang="en-US">
              <a:latin typeface="Candara" pitchFamily="34" charset="0"/>
            </a:endParaRPr>
          </a:p>
        </p:txBody>
      </p:sp>
      <p:sp>
        <p:nvSpPr>
          <p:cNvPr id="46091" name="AutoShape 21"/>
          <p:cNvSpPr>
            <a:spLocks noChangeArrowheads="1"/>
          </p:cNvSpPr>
          <p:nvPr/>
        </p:nvSpPr>
        <p:spPr bwMode="auto">
          <a:xfrm>
            <a:off x="2438400" y="3962400"/>
            <a:ext cx="2286000" cy="1028700"/>
          </a:xfrm>
          <a:custGeom>
            <a:avLst/>
            <a:gdLst>
              <a:gd name="T0" fmla="*/ 120967509 w 21600"/>
              <a:gd name="T1" fmla="*/ 0 h 21600"/>
              <a:gd name="T2" fmla="*/ 0 w 21600"/>
              <a:gd name="T3" fmla="*/ 34995135 h 21600"/>
              <a:gd name="T4" fmla="*/ 120967509 w 21600"/>
              <a:gd name="T5" fmla="*/ 41992340 h 21600"/>
              <a:gd name="T6" fmla="*/ 241935018 w 21600"/>
              <a:gd name="T7" fmla="*/ 34995135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noFill/>
          <a:ln w="38100" algn="in">
            <a:solidFill>
              <a:srgbClr val="000000"/>
            </a:solidFill>
            <a:miter lim="800000"/>
            <a:headEnd/>
            <a:tailEnd/>
          </a:ln>
        </p:spPr>
        <p:txBody>
          <a:bodyPr lIns="36576" tIns="36576" rIns="36576" bIns="36576"/>
          <a:lstStyle/>
          <a:p>
            <a:endParaRPr lang="en-US">
              <a:latin typeface="Candara" pitchFamily="34" charset="0"/>
            </a:endParaRPr>
          </a:p>
        </p:txBody>
      </p:sp>
      <p:sp>
        <p:nvSpPr>
          <p:cNvPr id="46092" name="AutoShape 22"/>
          <p:cNvSpPr>
            <a:spLocks noChangeArrowheads="1"/>
          </p:cNvSpPr>
          <p:nvPr/>
        </p:nvSpPr>
        <p:spPr bwMode="auto">
          <a:xfrm>
            <a:off x="2438400" y="4876800"/>
            <a:ext cx="2286000" cy="1028700"/>
          </a:xfrm>
          <a:custGeom>
            <a:avLst/>
            <a:gdLst>
              <a:gd name="T0" fmla="*/ 120967509 w 21600"/>
              <a:gd name="T1" fmla="*/ 0 h 21600"/>
              <a:gd name="T2" fmla="*/ 0 w 21600"/>
              <a:gd name="T3" fmla="*/ 34995135 h 21600"/>
              <a:gd name="T4" fmla="*/ 120967509 w 21600"/>
              <a:gd name="T5" fmla="*/ 41992340 h 21600"/>
              <a:gd name="T6" fmla="*/ 241935018 w 21600"/>
              <a:gd name="T7" fmla="*/ 34995135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noFill/>
          <a:ln w="38100" algn="in">
            <a:solidFill>
              <a:srgbClr val="000000"/>
            </a:solidFill>
            <a:miter lim="800000"/>
            <a:headEnd/>
            <a:tailEnd/>
          </a:ln>
        </p:spPr>
        <p:txBody>
          <a:bodyPr lIns="36576" tIns="36576" rIns="36576" bIns="36576"/>
          <a:lstStyle/>
          <a:p>
            <a:endParaRPr lang="en-US">
              <a:latin typeface="Candara" pitchFamily="34" charset="0"/>
            </a:endParaRPr>
          </a:p>
        </p:txBody>
      </p:sp>
      <p:sp>
        <p:nvSpPr>
          <p:cNvPr id="46093" name="AutoShape 23"/>
          <p:cNvSpPr>
            <a:spLocks noChangeArrowheads="1"/>
          </p:cNvSpPr>
          <p:nvPr/>
        </p:nvSpPr>
        <p:spPr bwMode="auto">
          <a:xfrm>
            <a:off x="2438400" y="5829300"/>
            <a:ext cx="2286000" cy="1028700"/>
          </a:xfrm>
          <a:custGeom>
            <a:avLst/>
            <a:gdLst>
              <a:gd name="T0" fmla="*/ 120967509 w 21600"/>
              <a:gd name="T1" fmla="*/ 0 h 21600"/>
              <a:gd name="T2" fmla="*/ 0 w 21600"/>
              <a:gd name="T3" fmla="*/ 34995135 h 21600"/>
              <a:gd name="T4" fmla="*/ 120967509 w 21600"/>
              <a:gd name="T5" fmla="*/ 41992340 h 21600"/>
              <a:gd name="T6" fmla="*/ 241935018 w 21600"/>
              <a:gd name="T7" fmla="*/ 34995135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noFill/>
          <a:ln w="38100" algn="in">
            <a:solidFill>
              <a:srgbClr val="000000"/>
            </a:solidFill>
            <a:miter lim="800000"/>
            <a:headEnd/>
            <a:tailEnd/>
          </a:ln>
        </p:spPr>
        <p:txBody>
          <a:bodyPr lIns="36576" tIns="36576" rIns="36576" bIns="36576"/>
          <a:lstStyle/>
          <a:p>
            <a:endParaRPr lang="en-US">
              <a:latin typeface="Candara" pitchFamily="34" charset="0"/>
            </a:endParaRPr>
          </a:p>
        </p:txBody>
      </p:sp>
      <p:sp>
        <p:nvSpPr>
          <p:cNvPr id="46094" name="Text Box 25"/>
          <p:cNvSpPr txBox="1">
            <a:spLocks noChangeArrowheads="1"/>
          </p:cNvSpPr>
          <p:nvPr/>
        </p:nvSpPr>
        <p:spPr bwMode="auto">
          <a:xfrm>
            <a:off x="838200" y="2590800"/>
            <a:ext cx="1371600" cy="457200"/>
          </a:xfrm>
          <a:prstGeom prst="rect">
            <a:avLst/>
          </a:prstGeom>
          <a:solidFill>
            <a:srgbClr val="0066FF"/>
          </a:solidFill>
          <a:ln w="9525" algn="in">
            <a:noFill/>
            <a:miter lim="800000"/>
            <a:headEnd/>
            <a:tailEnd/>
          </a:ln>
        </p:spPr>
        <p:txBody>
          <a:bodyPr lIns="36576" tIns="36576" rIns="36576" bIns="36576"/>
          <a:lstStyle/>
          <a:p>
            <a:pPr algn="ctr"/>
            <a:r>
              <a:rPr lang="en-US" b="1">
                <a:solidFill>
                  <a:srgbClr val="FFFF00"/>
                </a:solidFill>
                <a:latin typeface="Times New Roman" pitchFamily="18" charset="0"/>
              </a:rPr>
              <a:t>Spirit</a:t>
            </a:r>
            <a:endParaRPr lang="en-US"/>
          </a:p>
        </p:txBody>
      </p:sp>
      <p:sp>
        <p:nvSpPr>
          <p:cNvPr id="46095" name="Text Box 26"/>
          <p:cNvSpPr txBox="1">
            <a:spLocks noChangeArrowheads="1"/>
          </p:cNvSpPr>
          <p:nvPr/>
        </p:nvSpPr>
        <p:spPr bwMode="auto">
          <a:xfrm>
            <a:off x="838200" y="3581400"/>
            <a:ext cx="1371600" cy="457200"/>
          </a:xfrm>
          <a:prstGeom prst="rect">
            <a:avLst/>
          </a:prstGeom>
          <a:solidFill>
            <a:srgbClr val="0066FF"/>
          </a:solidFill>
          <a:ln w="9525" algn="in">
            <a:noFill/>
            <a:miter lim="800000"/>
            <a:headEnd/>
            <a:tailEnd/>
          </a:ln>
        </p:spPr>
        <p:txBody>
          <a:bodyPr lIns="36576" tIns="36576" rIns="36576" bIns="36576"/>
          <a:lstStyle/>
          <a:p>
            <a:pPr algn="ctr"/>
            <a:r>
              <a:rPr lang="en-US" b="1">
                <a:solidFill>
                  <a:srgbClr val="FFFF00"/>
                </a:solidFill>
                <a:latin typeface="Times New Roman" pitchFamily="18" charset="0"/>
              </a:rPr>
              <a:t>Grace</a:t>
            </a:r>
            <a:endParaRPr lang="en-US"/>
          </a:p>
        </p:txBody>
      </p:sp>
      <p:sp>
        <p:nvSpPr>
          <p:cNvPr id="46096" name="Text Box 27"/>
          <p:cNvSpPr txBox="1">
            <a:spLocks noChangeArrowheads="1"/>
          </p:cNvSpPr>
          <p:nvPr/>
        </p:nvSpPr>
        <p:spPr bwMode="auto">
          <a:xfrm>
            <a:off x="838200" y="4419600"/>
            <a:ext cx="1428750" cy="457200"/>
          </a:xfrm>
          <a:prstGeom prst="rect">
            <a:avLst/>
          </a:prstGeom>
          <a:solidFill>
            <a:srgbClr val="0066FF"/>
          </a:solidFill>
          <a:ln w="9525" algn="in">
            <a:noFill/>
            <a:miter lim="800000"/>
            <a:headEnd/>
            <a:tailEnd/>
          </a:ln>
        </p:spPr>
        <p:txBody>
          <a:bodyPr lIns="36576" tIns="36576" rIns="36576" bIns="36576"/>
          <a:lstStyle/>
          <a:p>
            <a:pPr algn="ctr"/>
            <a:r>
              <a:rPr lang="en-US" b="1">
                <a:solidFill>
                  <a:srgbClr val="FFFF00"/>
                </a:solidFill>
                <a:latin typeface="Times New Roman" pitchFamily="18" charset="0"/>
              </a:rPr>
              <a:t>Faith</a:t>
            </a:r>
            <a:endParaRPr lang="en-US"/>
          </a:p>
        </p:txBody>
      </p:sp>
      <p:sp>
        <p:nvSpPr>
          <p:cNvPr id="46097" name="Text Box 28"/>
          <p:cNvSpPr txBox="1">
            <a:spLocks noChangeArrowheads="1"/>
          </p:cNvSpPr>
          <p:nvPr/>
        </p:nvSpPr>
        <p:spPr bwMode="auto">
          <a:xfrm>
            <a:off x="838200" y="5257800"/>
            <a:ext cx="1371600" cy="457200"/>
          </a:xfrm>
          <a:prstGeom prst="rect">
            <a:avLst/>
          </a:prstGeom>
          <a:solidFill>
            <a:srgbClr val="0066FF"/>
          </a:solidFill>
          <a:ln w="9525" algn="in">
            <a:noFill/>
            <a:miter lim="800000"/>
            <a:headEnd/>
            <a:tailEnd/>
          </a:ln>
        </p:spPr>
        <p:txBody>
          <a:bodyPr lIns="36576" tIns="36576" rIns="36576" bIns="36576"/>
          <a:lstStyle/>
          <a:p>
            <a:pPr algn="ctr"/>
            <a:r>
              <a:rPr lang="en-US" b="1">
                <a:solidFill>
                  <a:srgbClr val="FFFF00"/>
                </a:solidFill>
                <a:latin typeface="Times New Roman" pitchFamily="18" charset="0"/>
              </a:rPr>
              <a:t>Zeal</a:t>
            </a:r>
            <a:endParaRPr lang="en-US"/>
          </a:p>
        </p:txBody>
      </p:sp>
      <p:sp>
        <p:nvSpPr>
          <p:cNvPr id="46098" name="Text Box 29"/>
          <p:cNvSpPr txBox="1">
            <a:spLocks noChangeArrowheads="1"/>
          </p:cNvSpPr>
          <p:nvPr/>
        </p:nvSpPr>
        <p:spPr bwMode="auto">
          <a:xfrm>
            <a:off x="838200" y="6019800"/>
            <a:ext cx="1371600" cy="685800"/>
          </a:xfrm>
          <a:prstGeom prst="rect">
            <a:avLst/>
          </a:prstGeom>
          <a:solidFill>
            <a:srgbClr val="0066FF"/>
          </a:solidFill>
          <a:ln w="9525" algn="in">
            <a:noFill/>
            <a:miter lim="800000"/>
            <a:headEnd/>
            <a:tailEnd/>
          </a:ln>
        </p:spPr>
        <p:txBody>
          <a:bodyPr lIns="36576" tIns="36576" rIns="36576" bIns="36576"/>
          <a:lstStyle/>
          <a:p>
            <a:pPr algn="ctr"/>
            <a:r>
              <a:rPr lang="en-US" b="1">
                <a:solidFill>
                  <a:srgbClr val="FFFF00"/>
                </a:solidFill>
                <a:latin typeface="Times New Roman" pitchFamily="18" charset="0"/>
              </a:rPr>
              <a:t>Love of neighbor</a:t>
            </a:r>
            <a:endParaRPr lang="en-US"/>
          </a:p>
        </p:txBody>
      </p:sp>
      <p:sp>
        <p:nvSpPr>
          <p:cNvPr id="42" name="Rectangle 41"/>
          <p:cNvSpPr/>
          <p:nvPr/>
        </p:nvSpPr>
        <p:spPr>
          <a:xfrm>
            <a:off x="7010400" y="2819400"/>
            <a:ext cx="2133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100" name="Text Box 5"/>
          <p:cNvSpPr txBox="1">
            <a:spLocks noChangeArrowheads="1"/>
          </p:cNvSpPr>
          <p:nvPr/>
        </p:nvSpPr>
        <p:spPr bwMode="auto">
          <a:xfrm>
            <a:off x="5562600" y="2127250"/>
            <a:ext cx="1447800" cy="4730750"/>
          </a:xfrm>
          <a:prstGeom prst="rect">
            <a:avLst/>
          </a:prstGeom>
          <a:gradFill rotWithShape="1">
            <a:gsLst>
              <a:gs pos="0">
                <a:srgbClr val="FFB27F"/>
              </a:gs>
              <a:gs pos="100000">
                <a:srgbClr val="FF6600"/>
              </a:gs>
            </a:gsLst>
            <a:lin ang="0" scaled="1"/>
          </a:gradFill>
          <a:ln w="9525" algn="in">
            <a:noFill/>
            <a:miter lim="800000"/>
            <a:headEnd/>
            <a:tailEnd/>
          </a:ln>
        </p:spPr>
        <p:txBody>
          <a:bodyPr lIns="36576" tIns="36576" rIns="36576" bIns="36576"/>
          <a:lstStyle/>
          <a:p>
            <a:endParaRPr lang="en-US"/>
          </a:p>
        </p:txBody>
      </p:sp>
      <p:sp>
        <p:nvSpPr>
          <p:cNvPr id="46101" name="Text Box 30"/>
          <p:cNvSpPr txBox="1">
            <a:spLocks noChangeArrowheads="1"/>
          </p:cNvSpPr>
          <p:nvPr/>
        </p:nvSpPr>
        <p:spPr bwMode="auto">
          <a:xfrm>
            <a:off x="4876800" y="2590800"/>
            <a:ext cx="1314450" cy="457200"/>
          </a:xfrm>
          <a:prstGeom prst="rect">
            <a:avLst/>
          </a:prstGeom>
          <a:solidFill>
            <a:srgbClr val="0066FF"/>
          </a:solidFill>
          <a:ln w="9525" algn="in">
            <a:noFill/>
            <a:miter lim="800000"/>
            <a:headEnd/>
            <a:tailEnd/>
          </a:ln>
        </p:spPr>
        <p:txBody>
          <a:bodyPr lIns="36576" tIns="36576" rIns="36576" bIns="36576"/>
          <a:lstStyle/>
          <a:p>
            <a:pPr algn="ctr"/>
            <a:r>
              <a:rPr lang="en-US" sz="2000" b="1">
                <a:solidFill>
                  <a:srgbClr val="FFFF00"/>
                </a:solidFill>
                <a:latin typeface="Times New Roman" pitchFamily="18" charset="0"/>
              </a:rPr>
              <a:t>Truth</a:t>
            </a:r>
            <a:endParaRPr lang="en-US"/>
          </a:p>
        </p:txBody>
      </p:sp>
      <p:sp>
        <p:nvSpPr>
          <p:cNvPr id="46102" name="Text Box 31"/>
          <p:cNvSpPr txBox="1">
            <a:spLocks noChangeArrowheads="1"/>
          </p:cNvSpPr>
          <p:nvPr/>
        </p:nvSpPr>
        <p:spPr bwMode="auto">
          <a:xfrm>
            <a:off x="4876800" y="3581400"/>
            <a:ext cx="1314450" cy="457200"/>
          </a:xfrm>
          <a:prstGeom prst="rect">
            <a:avLst/>
          </a:prstGeom>
          <a:solidFill>
            <a:srgbClr val="0066FF"/>
          </a:solidFill>
          <a:ln w="9525" algn="in">
            <a:noFill/>
            <a:miter lim="800000"/>
            <a:headEnd/>
            <a:tailEnd/>
          </a:ln>
        </p:spPr>
        <p:txBody>
          <a:bodyPr lIns="36576" tIns="36576" rIns="36576" bIns="36576"/>
          <a:lstStyle/>
          <a:p>
            <a:pPr algn="ctr"/>
            <a:r>
              <a:rPr lang="en-US" b="1">
                <a:solidFill>
                  <a:srgbClr val="FFFF00"/>
                </a:solidFill>
                <a:latin typeface="Times New Roman" pitchFamily="18" charset="0"/>
              </a:rPr>
              <a:t>Law</a:t>
            </a:r>
            <a:endParaRPr lang="en-US"/>
          </a:p>
        </p:txBody>
      </p:sp>
      <p:sp>
        <p:nvSpPr>
          <p:cNvPr id="46103" name="Text Box 32"/>
          <p:cNvSpPr txBox="1">
            <a:spLocks noChangeArrowheads="1"/>
          </p:cNvSpPr>
          <p:nvPr/>
        </p:nvSpPr>
        <p:spPr bwMode="auto">
          <a:xfrm>
            <a:off x="4876800" y="4419600"/>
            <a:ext cx="1314450" cy="457200"/>
          </a:xfrm>
          <a:prstGeom prst="rect">
            <a:avLst/>
          </a:prstGeom>
          <a:solidFill>
            <a:srgbClr val="0066FF"/>
          </a:solidFill>
          <a:ln w="9525" algn="in">
            <a:noFill/>
            <a:miter lim="800000"/>
            <a:headEnd/>
            <a:tailEnd/>
          </a:ln>
        </p:spPr>
        <p:txBody>
          <a:bodyPr lIns="36576" tIns="36576" rIns="36576" bIns="36576"/>
          <a:lstStyle/>
          <a:p>
            <a:pPr algn="ctr"/>
            <a:r>
              <a:rPr lang="en-US" b="1">
                <a:solidFill>
                  <a:srgbClr val="FFFF00"/>
                </a:solidFill>
                <a:latin typeface="Times New Roman" pitchFamily="18" charset="0"/>
              </a:rPr>
              <a:t>Works</a:t>
            </a:r>
            <a:endParaRPr lang="en-US"/>
          </a:p>
        </p:txBody>
      </p:sp>
      <p:sp>
        <p:nvSpPr>
          <p:cNvPr id="46104" name="Text Box 34"/>
          <p:cNvSpPr txBox="1">
            <a:spLocks noChangeArrowheads="1"/>
          </p:cNvSpPr>
          <p:nvPr/>
        </p:nvSpPr>
        <p:spPr bwMode="auto">
          <a:xfrm>
            <a:off x="4876800" y="6172200"/>
            <a:ext cx="1428750" cy="457200"/>
          </a:xfrm>
          <a:prstGeom prst="rect">
            <a:avLst/>
          </a:prstGeom>
          <a:solidFill>
            <a:srgbClr val="0066FF"/>
          </a:solidFill>
          <a:ln w="9525" algn="in">
            <a:noFill/>
            <a:miter lim="800000"/>
            <a:headEnd/>
            <a:tailEnd/>
          </a:ln>
        </p:spPr>
        <p:txBody>
          <a:bodyPr lIns="36576" tIns="36576" rIns="36576" bIns="36576"/>
          <a:lstStyle/>
          <a:p>
            <a:pPr algn="ctr"/>
            <a:r>
              <a:rPr lang="en-US" b="1">
                <a:solidFill>
                  <a:srgbClr val="FFFF00"/>
                </a:solidFill>
                <a:latin typeface="Times New Roman" pitchFamily="18" charset="0"/>
              </a:rPr>
              <a:t>Love of God </a:t>
            </a:r>
            <a:endParaRPr lang="en-US"/>
          </a:p>
        </p:txBody>
      </p:sp>
      <p:pic>
        <p:nvPicPr>
          <p:cNvPr id="46105" name="Picture 2"/>
          <p:cNvPicPr>
            <a:picLocks noChangeAspect="1" noChangeArrowheads="1"/>
          </p:cNvPicPr>
          <p:nvPr/>
        </p:nvPicPr>
        <p:blipFill>
          <a:blip r:embed="rId2"/>
          <a:srcRect/>
          <a:stretch>
            <a:fillRect/>
          </a:stretch>
        </p:blipFill>
        <p:spPr bwMode="auto">
          <a:xfrm>
            <a:off x="-152400" y="0"/>
            <a:ext cx="7162800" cy="2171700"/>
          </a:xfrm>
          <a:prstGeom prst="rect">
            <a:avLst/>
          </a:prstGeom>
          <a:noFill/>
          <a:ln w="9525" algn="in">
            <a:noFill/>
            <a:miter lim="800000"/>
            <a:headEnd/>
            <a:tailEnd/>
          </a:ln>
        </p:spPr>
      </p:pic>
      <p:sp>
        <p:nvSpPr>
          <p:cNvPr id="46106" name="Text Box 35"/>
          <p:cNvSpPr txBox="1">
            <a:spLocks noChangeArrowheads="1"/>
          </p:cNvSpPr>
          <p:nvPr/>
        </p:nvSpPr>
        <p:spPr bwMode="auto">
          <a:xfrm>
            <a:off x="4876800" y="5334000"/>
            <a:ext cx="1428750" cy="514350"/>
          </a:xfrm>
          <a:prstGeom prst="rect">
            <a:avLst/>
          </a:prstGeom>
          <a:solidFill>
            <a:srgbClr val="0066FF"/>
          </a:solidFill>
          <a:ln w="9525" algn="in">
            <a:noFill/>
            <a:miter lim="800000"/>
            <a:headEnd/>
            <a:tailEnd/>
          </a:ln>
        </p:spPr>
        <p:txBody>
          <a:bodyPr lIns="36576" tIns="36576" rIns="36576" bIns="36576"/>
          <a:lstStyle/>
          <a:p>
            <a:pPr algn="ctr"/>
            <a:r>
              <a:rPr lang="en-US" b="1">
                <a:solidFill>
                  <a:srgbClr val="FFFF00"/>
                </a:solidFill>
                <a:latin typeface="Times New Roman" pitchFamily="18" charset="0"/>
              </a:rPr>
              <a:t>Knowledge</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normAutofit/>
          </a:bodyPr>
          <a:lstStyle/>
          <a:p>
            <a:r>
              <a:rPr lang="en-US" dirty="0" smtClean="0"/>
              <a:t>Are you loosing the focus?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 thought this was supposed to be a class on self-examination and preparation for the day of the Lord?</a:t>
            </a:r>
          </a:p>
          <a:p>
            <a:r>
              <a:rPr lang="en-US" dirty="0" smtClean="0"/>
              <a:t>Why so much emphasis on the name?</a:t>
            </a:r>
          </a:p>
          <a:p>
            <a:r>
              <a:rPr lang="en-US" dirty="0" smtClean="0"/>
              <a:t>The point is that to ever be able to examine yourself, you must first hear God’s perspective and have his presence in mind to make a quality decision.</a:t>
            </a:r>
          </a:p>
          <a:p>
            <a:r>
              <a:rPr lang="en-US" dirty="0" smtClean="0"/>
              <a:t>We must recognize and respect His will on the issue.</a:t>
            </a:r>
            <a:endParaRPr lang="en-US" dirty="0"/>
          </a:p>
        </p:txBody>
      </p:sp>
      <p:sp>
        <p:nvSpPr>
          <p:cNvPr id="4" name="Slide Number Placeholder 3"/>
          <p:cNvSpPr>
            <a:spLocks noGrp="1"/>
          </p:cNvSpPr>
          <p:nvPr>
            <p:ph type="sldNum" sz="quarter" idx="12"/>
          </p:nvPr>
        </p:nvSpPr>
        <p:spPr/>
        <p:txBody>
          <a:bodyPr/>
          <a:lstStyle/>
          <a:p>
            <a:fld id="{DBAFA864-700F-45B5-9404-0CD07E36BA8F}"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a:t>Isaiah 6</a:t>
            </a:r>
          </a:p>
        </p:txBody>
      </p:sp>
      <p:sp>
        <p:nvSpPr>
          <p:cNvPr id="122883" name="Rectangle 3"/>
          <p:cNvSpPr>
            <a:spLocks noGrp="1" noChangeArrowheads="1"/>
          </p:cNvSpPr>
          <p:nvPr>
            <p:ph type="body" idx="1"/>
          </p:nvPr>
        </p:nvSpPr>
        <p:spPr/>
        <p:txBody>
          <a:bodyPr/>
          <a:lstStyle/>
          <a:p>
            <a:r>
              <a:rPr lang="en-US" dirty="0"/>
              <a:t>V5 The vision of the divine glory takes all the spirit out of Him: “I am undone.”</a:t>
            </a:r>
          </a:p>
          <a:p>
            <a:r>
              <a:rPr lang="en-US" dirty="0"/>
              <a:t>V5 There is confession of utter unworthiness</a:t>
            </a:r>
          </a:p>
          <a:p>
            <a:r>
              <a:rPr lang="en-US" dirty="0"/>
              <a:t>V7 Confession leads to cleansing</a:t>
            </a:r>
          </a:p>
          <a:p>
            <a:r>
              <a:rPr lang="en-US" dirty="0"/>
              <a:t>V8 The glad response of a forgiven sinner: “Here am I; send me.”</a:t>
            </a:r>
          </a:p>
          <a:p>
            <a:r>
              <a:rPr lang="en-US" dirty="0"/>
              <a:t>V9 The commission: “Go, tell this people.”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10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fade">
                                      <p:cBhvr>
                                        <p:cTn id="12" dur="10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fade">
                                      <p:cBhvr>
                                        <p:cTn id="17" dur="1000"/>
                                        <p:tgtEl>
                                          <p:spTgt spid="122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883">
                                            <p:txEl>
                                              <p:pRg st="3" end="3"/>
                                            </p:txEl>
                                          </p:spTgt>
                                        </p:tgtEl>
                                        <p:attrNameLst>
                                          <p:attrName>style.visibility</p:attrName>
                                        </p:attrNameLst>
                                      </p:cBhvr>
                                      <p:to>
                                        <p:strVal val="visible"/>
                                      </p:to>
                                    </p:set>
                                    <p:animEffect transition="in" filter="fade">
                                      <p:cBhvr>
                                        <p:cTn id="22" dur="1000"/>
                                        <p:tgtEl>
                                          <p:spTgt spid="1228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883">
                                            <p:txEl>
                                              <p:pRg st="4" end="4"/>
                                            </p:txEl>
                                          </p:spTgt>
                                        </p:tgtEl>
                                        <p:attrNameLst>
                                          <p:attrName>style.visibility</p:attrName>
                                        </p:attrNameLst>
                                      </p:cBhvr>
                                      <p:to>
                                        <p:strVal val="visible"/>
                                      </p:to>
                                    </p:set>
                                    <p:animEffect transition="in" filter="fade">
                                      <p:cBhvr>
                                        <p:cTn id="27" dur="1000"/>
                                        <p:tgtEl>
                                          <p:spTgt spid="122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4294967295"/>
          </p:nvPr>
        </p:nvSpPr>
        <p:spPr>
          <a:xfrm>
            <a:off x="457200" y="533400"/>
            <a:ext cx="7772400" cy="5486400"/>
          </a:xfrm>
        </p:spPr>
        <p:txBody>
          <a:bodyPr/>
          <a:lstStyle/>
          <a:p>
            <a:r>
              <a:rPr lang="en-US"/>
              <a:t>True worshippers will come in the spirit of brokenness and contrition.  He sees sin and confesses.  </a:t>
            </a:r>
          </a:p>
          <a:p>
            <a:r>
              <a:rPr lang="en-US"/>
              <a:t>We should then live a life of thanksgiving because he has not dealt with us after our sin and what we deserve.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Interesting quote:</a:t>
            </a:r>
            <a:endParaRPr lang="en-US" dirty="0"/>
          </a:p>
        </p:txBody>
      </p:sp>
      <p:sp>
        <p:nvSpPr>
          <p:cNvPr id="3" name="Content Placeholder 2"/>
          <p:cNvSpPr>
            <a:spLocks noGrp="1"/>
          </p:cNvSpPr>
          <p:nvPr>
            <p:ph idx="1"/>
          </p:nvPr>
        </p:nvSpPr>
        <p:spPr/>
        <p:txBody>
          <a:bodyPr/>
          <a:lstStyle/>
          <a:p>
            <a:r>
              <a:rPr lang="en-US" dirty="0" smtClean="0"/>
              <a:t>We are drifting toward a religion, conscious or unconsciously, which keeps its eye on humanity rather than deity. </a:t>
            </a:r>
          </a:p>
          <a:p>
            <a:pPr lvl="1"/>
            <a:r>
              <a:rPr lang="en-US" dirty="0" smtClean="0"/>
              <a:t>1928, Evelyn Underhill</a:t>
            </a:r>
          </a:p>
          <a:p>
            <a:endParaRPr lang="en-US" dirty="0"/>
          </a:p>
        </p:txBody>
      </p:sp>
      <p:sp>
        <p:nvSpPr>
          <p:cNvPr id="4" name="Slide Number Placeholder 3"/>
          <p:cNvSpPr>
            <a:spLocks noGrp="1"/>
          </p:cNvSpPr>
          <p:nvPr>
            <p:ph type="sldNum" sz="quarter" idx="12"/>
          </p:nvPr>
        </p:nvSpPr>
        <p:spPr/>
        <p:txBody>
          <a:bodyPr/>
          <a:lstStyle/>
          <a:p>
            <a:fld id="{DBAFA864-700F-45B5-9404-0CD07E36BA8F}" type="slidenum">
              <a:rPr lang="en-US" smtClean="0"/>
              <a:pPr/>
              <a:t>25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Interesting quote:</a:t>
            </a:r>
            <a:endParaRPr lang="en-US" dirty="0"/>
          </a:p>
        </p:txBody>
      </p:sp>
      <p:sp>
        <p:nvSpPr>
          <p:cNvPr id="3" name="Content Placeholder 2"/>
          <p:cNvSpPr>
            <a:spLocks noGrp="1"/>
          </p:cNvSpPr>
          <p:nvPr>
            <p:ph idx="1"/>
          </p:nvPr>
        </p:nvSpPr>
        <p:spPr/>
        <p:txBody>
          <a:bodyPr/>
          <a:lstStyle/>
          <a:p>
            <a:r>
              <a:rPr lang="en-US" dirty="0" smtClean="0"/>
              <a:t>Faced with a choice between changing one’s mind and proving that there is no need to do so, almost everyone gets busy on the proof.</a:t>
            </a:r>
          </a:p>
          <a:p>
            <a:pPr lvl="1"/>
            <a:r>
              <a:rPr lang="en-US" dirty="0" smtClean="0"/>
              <a:t>John Galbraith</a:t>
            </a:r>
            <a:endParaRPr lang="en-US" dirty="0"/>
          </a:p>
        </p:txBody>
      </p:sp>
      <p:sp>
        <p:nvSpPr>
          <p:cNvPr id="4" name="Slide Number Placeholder 3"/>
          <p:cNvSpPr>
            <a:spLocks noGrp="1"/>
          </p:cNvSpPr>
          <p:nvPr>
            <p:ph type="sldNum" sz="quarter" idx="12"/>
          </p:nvPr>
        </p:nvSpPr>
        <p:spPr/>
        <p:txBody>
          <a:bodyPr/>
          <a:lstStyle/>
          <a:p>
            <a:fld id="{DBAFA864-700F-45B5-9404-0CD07E36BA8F}" type="slidenum">
              <a:rPr lang="en-US" smtClean="0"/>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The Key:</a:t>
            </a:r>
            <a:endParaRPr lang="en-US" dirty="0"/>
          </a:p>
        </p:txBody>
      </p:sp>
      <p:sp>
        <p:nvSpPr>
          <p:cNvPr id="3" name="Content Placeholder 2"/>
          <p:cNvSpPr>
            <a:spLocks noGrp="1"/>
          </p:cNvSpPr>
          <p:nvPr>
            <p:ph idx="1"/>
          </p:nvPr>
        </p:nvSpPr>
        <p:spPr/>
        <p:txBody>
          <a:bodyPr/>
          <a:lstStyle/>
          <a:p>
            <a:r>
              <a:rPr lang="en-US" dirty="0" smtClean="0"/>
              <a:t>Repentance</a:t>
            </a:r>
          </a:p>
          <a:p>
            <a:pPr marL="914400" lvl="1" indent="-514350">
              <a:buFont typeface="+mj-lt"/>
              <a:buAutoNum type="arabicPeriod"/>
            </a:pPr>
            <a:r>
              <a:rPr lang="en-US" dirty="0" smtClean="0"/>
              <a:t>Mal 2:2</a:t>
            </a:r>
          </a:p>
          <a:p>
            <a:pPr marL="914400" lvl="1" indent="-514350">
              <a:buFont typeface="+mj-lt"/>
              <a:buAutoNum type="arabicPeriod"/>
            </a:pPr>
            <a:r>
              <a:rPr lang="en-US" dirty="0" smtClean="0"/>
              <a:t>Mal 2:15</a:t>
            </a:r>
          </a:p>
          <a:p>
            <a:pPr marL="914400" lvl="1" indent="-514350">
              <a:buFont typeface="+mj-lt"/>
              <a:buAutoNum type="arabicPeriod"/>
            </a:pPr>
            <a:r>
              <a:rPr lang="en-US" dirty="0" smtClean="0"/>
              <a:t>Mal 3:1</a:t>
            </a:r>
            <a:endParaRPr lang="en-US" dirty="0"/>
          </a:p>
        </p:txBody>
      </p:sp>
      <p:sp>
        <p:nvSpPr>
          <p:cNvPr id="4" name="Slide Number Placeholder 3"/>
          <p:cNvSpPr>
            <a:spLocks noGrp="1"/>
          </p:cNvSpPr>
          <p:nvPr>
            <p:ph type="sldNum" sz="quarter" idx="12"/>
          </p:nvPr>
        </p:nvSpPr>
        <p:spPr/>
        <p:txBody>
          <a:bodyPr/>
          <a:lstStyle/>
          <a:p>
            <a:fld id="{DBAFA864-700F-45B5-9404-0CD07E36BA8F}" type="slidenum">
              <a:rPr lang="en-US" smtClean="0"/>
              <a:pPr/>
              <a:t>27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Fulfillment: John the Baptist</a:t>
            </a:r>
            <a:endParaRPr lang="en-US" dirty="0"/>
          </a:p>
        </p:txBody>
      </p:sp>
      <p:sp>
        <p:nvSpPr>
          <p:cNvPr id="3" name="Content Placeholder 2"/>
          <p:cNvSpPr>
            <a:spLocks noGrp="1"/>
          </p:cNvSpPr>
          <p:nvPr>
            <p:ph idx="1"/>
          </p:nvPr>
        </p:nvSpPr>
        <p:spPr/>
        <p:txBody>
          <a:bodyPr/>
          <a:lstStyle/>
          <a:p>
            <a:r>
              <a:rPr lang="en-US" sz="2000" dirty="0" smtClean="0"/>
              <a:t>For this is he that was spoken of by the prophet </a:t>
            </a:r>
            <a:r>
              <a:rPr lang="en-US" sz="2000" dirty="0" err="1" smtClean="0"/>
              <a:t>Esaias</a:t>
            </a:r>
            <a:r>
              <a:rPr lang="en-US" sz="2000" dirty="0" smtClean="0"/>
              <a:t>, saying, The voice of one crying in the wilderness, Prepare ye the way of the Lord, make his paths straight. </a:t>
            </a:r>
            <a:r>
              <a:rPr lang="en-US" sz="2000" b="1" dirty="0" smtClean="0"/>
              <a:t>(Mat 3:3)</a:t>
            </a:r>
          </a:p>
          <a:p>
            <a:r>
              <a:rPr lang="en-US" sz="2000" dirty="0" smtClean="0"/>
              <a:t>For this is he, of whom it is written, Behold, I send my messenger before thy face, which shall prepare thy way before thee.  </a:t>
            </a:r>
            <a:r>
              <a:rPr lang="en-US" sz="2000" b="1" dirty="0" smtClean="0"/>
              <a:t>(Mat 11:10)</a:t>
            </a:r>
          </a:p>
          <a:p>
            <a:r>
              <a:rPr lang="en-US" sz="2000" dirty="0" smtClean="0"/>
              <a:t>And if ye will receive it, this is Elias, which was for to come. </a:t>
            </a:r>
            <a:r>
              <a:rPr lang="en-US" sz="2000" b="1" dirty="0" smtClean="0"/>
              <a:t>(Mat 11:14)</a:t>
            </a:r>
          </a:p>
          <a:p>
            <a:r>
              <a:rPr lang="en-US" sz="2000" dirty="0" smtClean="0"/>
              <a:t>And his disciples asked him, saying, Why then say the scribes that Elias must first come? And Jesus answered and said unto them, Elias truly shall first come, and restore all things. But I say unto you, That Elias is come already, and they knew him not, but have done unto him whatsoever they listed. Likewise shall also the Son of man suffer of them. Then the disciples understood that he </a:t>
            </a:r>
            <a:r>
              <a:rPr lang="en-US" sz="2000" dirty="0" err="1" smtClean="0"/>
              <a:t>spake</a:t>
            </a:r>
            <a:r>
              <a:rPr lang="en-US" sz="2000" dirty="0" smtClean="0"/>
              <a:t> unto them of John the Baptist.  </a:t>
            </a:r>
            <a:r>
              <a:rPr lang="en-US" sz="2000" b="1" dirty="0" smtClean="0"/>
              <a:t>(Mat 17:10-13)</a:t>
            </a:r>
          </a:p>
          <a:p>
            <a:endParaRPr lang="en-US" sz="2000" dirty="0" smtClean="0"/>
          </a:p>
          <a:p>
            <a:endParaRPr lang="en-US" sz="200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EBCACB4-7BB8-4A74-83A5-C12FBFC35A77}" type="slidenum">
              <a:rPr lang="en-US" smtClean="0"/>
              <a:pPr/>
              <a:t>28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Repentance</a:t>
            </a:r>
            <a:endParaRPr lang="en-US" dirty="0"/>
          </a:p>
        </p:txBody>
      </p:sp>
      <p:sp>
        <p:nvSpPr>
          <p:cNvPr id="3" name="Content Placeholder 2"/>
          <p:cNvSpPr>
            <a:spLocks noGrp="1"/>
          </p:cNvSpPr>
          <p:nvPr>
            <p:ph idx="1"/>
          </p:nvPr>
        </p:nvSpPr>
        <p:spPr/>
        <p:txBody>
          <a:bodyPr/>
          <a:lstStyle/>
          <a:p>
            <a:r>
              <a:rPr lang="en-US" dirty="0" smtClean="0"/>
              <a:t>Repentance is not being sorry for the consequences of sin.</a:t>
            </a:r>
          </a:p>
          <a:p>
            <a:r>
              <a:rPr lang="en-US" dirty="0" smtClean="0"/>
              <a:t>Repentance is a change of mind, purpose and specifically turning from sin.</a:t>
            </a:r>
            <a:endParaRPr lang="en-US" dirty="0"/>
          </a:p>
        </p:txBody>
      </p:sp>
      <p:sp>
        <p:nvSpPr>
          <p:cNvPr id="4" name="Slide Number Placeholder 3"/>
          <p:cNvSpPr>
            <a:spLocks noGrp="1"/>
          </p:cNvSpPr>
          <p:nvPr>
            <p:ph type="sldNum" sz="quarter" idx="12"/>
          </p:nvPr>
        </p:nvSpPr>
        <p:spPr/>
        <p:txBody>
          <a:bodyPr/>
          <a:lstStyle/>
          <a:p>
            <a:fld id="{DBAFA864-700F-45B5-9404-0CD07E36BA8F}" type="slidenum">
              <a:rPr lang="en-US" smtClean="0"/>
              <a:pPr/>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pPr algn="l"/>
            <a:r>
              <a:rPr lang="en-US" dirty="0" smtClean="0"/>
              <a:t>Implications for our Faith:</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God, through His great love and mercy, has preserved access to the tree of life.  He has caused a perpetual watch to be over “the way” throughout redemptive history.  It has been kept open to the obedient and closed to the disobedient.  He has done this in a manner that does not compromise His holiness but allows for repentance, mercy and redemption.</a:t>
            </a:r>
            <a:endParaRPr lang="en-US" dirty="0"/>
          </a:p>
        </p:txBody>
      </p:sp>
    </p:spTree>
    <p:extLst>
      <p:ext uri="{BB962C8B-B14F-4D97-AF65-F5344CB8AC3E}">
        <p14:creationId xmlns:p14="http://schemas.microsoft.com/office/powerpoint/2010/main" val="11279151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Repentance</a:t>
            </a:r>
            <a:endParaRPr lang="en-US" dirty="0"/>
          </a:p>
        </p:txBody>
      </p:sp>
      <p:sp>
        <p:nvSpPr>
          <p:cNvPr id="3" name="Content Placeholder 2"/>
          <p:cNvSpPr>
            <a:spLocks noGrp="1"/>
          </p:cNvSpPr>
          <p:nvPr>
            <p:ph idx="1"/>
          </p:nvPr>
        </p:nvSpPr>
        <p:spPr/>
        <p:txBody>
          <a:bodyPr>
            <a:normAutofit lnSpcReduction="10000"/>
          </a:bodyPr>
          <a:lstStyle/>
          <a:p>
            <a:r>
              <a:rPr lang="en-US" dirty="0" smtClean="0"/>
              <a:t>“…how ye turned to God from idols to serve the living and true God;”(1Th 1:9)</a:t>
            </a:r>
          </a:p>
          <a:p>
            <a:endParaRPr lang="en-US" dirty="0" smtClean="0"/>
          </a:p>
          <a:p>
            <a:r>
              <a:rPr lang="en-US" dirty="0" smtClean="0"/>
              <a:t>3 elements of repentance:</a:t>
            </a:r>
          </a:p>
          <a:p>
            <a:pPr marL="514350" indent="-514350">
              <a:buFont typeface="+mj-lt"/>
              <a:buAutoNum type="arabicPeriod"/>
            </a:pPr>
            <a:r>
              <a:rPr lang="en-US" dirty="0" smtClean="0"/>
              <a:t>A turning toward God</a:t>
            </a:r>
          </a:p>
          <a:p>
            <a:pPr marL="514350" indent="-514350">
              <a:buFont typeface="+mj-lt"/>
              <a:buAutoNum type="arabicPeriod"/>
            </a:pPr>
            <a:r>
              <a:rPr lang="en-US" dirty="0" smtClean="0"/>
              <a:t>A turning away from idols</a:t>
            </a:r>
          </a:p>
          <a:p>
            <a:pPr marL="514350" indent="-514350">
              <a:buFont typeface="+mj-lt"/>
              <a:buAutoNum type="arabicPeriod"/>
            </a:pPr>
            <a:r>
              <a:rPr lang="en-US" dirty="0" smtClean="0"/>
              <a:t>An intent to serve (worship) God </a:t>
            </a:r>
          </a:p>
          <a:p>
            <a:pPr marL="514350" indent="-514350">
              <a:buNone/>
            </a:pPr>
            <a:r>
              <a:rPr lang="en-US" dirty="0" smtClean="0"/>
              <a:t>You must have all these elements!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BAFA864-700F-45B5-9404-0CD07E36BA8F}" type="slidenum">
              <a:rPr lang="en-US" smtClean="0"/>
              <a:pPr/>
              <a:t>30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dirty="0" smtClean="0"/>
              <a:t>Repentance</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Our message is repentance.   </a:t>
            </a:r>
          </a:p>
          <a:p>
            <a:pPr lvl="0"/>
            <a:r>
              <a:rPr lang="en-US" dirty="0" smtClean="0"/>
              <a:t>It unmasks hypocrisy and superficiality and confronts sin.  </a:t>
            </a:r>
          </a:p>
          <a:p>
            <a:pPr lvl="0"/>
            <a:r>
              <a:rPr lang="en-US" dirty="0" smtClean="0"/>
              <a:t>Rev 2-3 Christ commands repentance.   </a:t>
            </a:r>
          </a:p>
          <a:p>
            <a:r>
              <a:rPr lang="en-US" dirty="0" smtClean="0"/>
              <a:t>Act 11:18 God saves through repentance. </a:t>
            </a:r>
          </a:p>
          <a:p>
            <a:r>
              <a:rPr lang="en-US" dirty="0" smtClean="0"/>
              <a:t>Him hath God exalted with his right hand to be a Prince and a </a:t>
            </a:r>
            <a:r>
              <a:rPr lang="en-US" dirty="0" err="1" smtClean="0"/>
              <a:t>Saviour</a:t>
            </a:r>
            <a:r>
              <a:rPr lang="en-US" dirty="0" smtClean="0"/>
              <a:t>, for to give repentance to Israel, and forgiveness of sins. (Act 5:31)</a:t>
            </a:r>
          </a:p>
          <a:p>
            <a:endParaRPr lang="en-US" dirty="0" smtClean="0"/>
          </a:p>
          <a:p>
            <a:pPr lvl="0"/>
            <a:endParaRPr lang="en-US" dirty="0" smtClean="0"/>
          </a:p>
          <a:p>
            <a:endParaRPr lang="en-US" dirty="0"/>
          </a:p>
        </p:txBody>
      </p:sp>
      <p:sp>
        <p:nvSpPr>
          <p:cNvPr id="4" name="Slide Number Placeholder 3"/>
          <p:cNvSpPr>
            <a:spLocks noGrp="1"/>
          </p:cNvSpPr>
          <p:nvPr>
            <p:ph type="sldNum" sz="quarter" idx="12"/>
          </p:nvPr>
        </p:nvSpPr>
        <p:spPr/>
        <p:txBody>
          <a:bodyPr/>
          <a:lstStyle/>
          <a:p>
            <a:fld id="{DBAFA864-700F-45B5-9404-0CD07E36BA8F}" type="slidenum">
              <a:rPr lang="en-US" smtClean="0"/>
              <a:pPr/>
              <a:t>31</a:t>
            </a:fld>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Ourselves</a:t>
            </a:r>
            <a:endParaRPr lang="en-US" dirty="0"/>
          </a:p>
        </p:txBody>
      </p:sp>
      <p:graphicFrame>
        <p:nvGraphicFramePr>
          <p:cNvPr id="5" name="Content Placeholder 4"/>
          <p:cNvGraphicFramePr>
            <a:graphicFrameLocks noGrp="1"/>
          </p:cNvGraphicFramePr>
          <p:nvPr>
            <p:ph idx="1"/>
          </p:nvPr>
        </p:nvGraphicFramePr>
        <p:xfrm>
          <a:off x="152400" y="1600200"/>
          <a:ext cx="8763000" cy="3200400"/>
        </p:xfrm>
        <a:graphic>
          <a:graphicData uri="http://schemas.openxmlformats.org/drawingml/2006/table">
            <a:tbl>
              <a:tblPr firstRow="1" firstCol="1" bandRow="1">
                <a:tableStyleId>{073A0DAA-6AF3-43AB-8588-CEC1D06C72B9}</a:tableStyleId>
              </a:tblPr>
              <a:tblGrid>
                <a:gridCol w="2921000"/>
                <a:gridCol w="2921000"/>
                <a:gridCol w="2921000"/>
              </a:tblGrid>
              <a:tr h="1066800">
                <a:tc>
                  <a:txBody>
                    <a:bodyPr/>
                    <a:lstStyle/>
                    <a:p>
                      <a:endParaRPr lang="en-US" sz="2000" dirty="0"/>
                    </a:p>
                  </a:txBody>
                  <a:tcPr>
                    <a:solidFill>
                      <a:schemeClr val="bg1"/>
                    </a:solidFill>
                  </a:tcPr>
                </a:tc>
                <a:tc>
                  <a:txBody>
                    <a:bodyPr/>
                    <a:lstStyle/>
                    <a:p>
                      <a:r>
                        <a:rPr lang="en-US" sz="2000" dirty="0" smtClean="0"/>
                        <a:t>God</a:t>
                      </a:r>
                      <a:r>
                        <a:rPr lang="en-US" sz="2000" baseline="0" dirty="0" smtClean="0"/>
                        <a:t> ‘s Assessment:</a:t>
                      </a:r>
                    </a:p>
                    <a:p>
                      <a:r>
                        <a:rPr lang="en-US" sz="2000" baseline="0" dirty="0" smtClean="0"/>
                        <a:t>True Servant/Son</a:t>
                      </a:r>
                      <a:endParaRPr lang="en-US" sz="2000" dirty="0"/>
                    </a:p>
                  </a:txBody>
                  <a:tcPr/>
                </a:tc>
                <a:tc>
                  <a:txBody>
                    <a:bodyPr/>
                    <a:lstStyle/>
                    <a:p>
                      <a:r>
                        <a:rPr lang="en-US" sz="2000" dirty="0" smtClean="0"/>
                        <a:t>God’s Assessment:</a:t>
                      </a:r>
                    </a:p>
                    <a:p>
                      <a:r>
                        <a:rPr lang="en-US" sz="2000" dirty="0" smtClean="0"/>
                        <a:t>NOT</a:t>
                      </a:r>
                      <a:r>
                        <a:rPr lang="en-US" sz="2000" baseline="0" dirty="0" smtClean="0"/>
                        <a:t> a Servant/Son</a:t>
                      </a:r>
                      <a:endParaRPr lang="en-US" sz="2000" dirty="0" smtClean="0"/>
                    </a:p>
                  </a:txBody>
                  <a:tcPr/>
                </a:tc>
              </a:tr>
              <a:tr h="1066800">
                <a:tc>
                  <a:txBody>
                    <a:bodyPr/>
                    <a:lstStyle/>
                    <a:p>
                      <a:r>
                        <a:rPr lang="en-US" sz="2000" dirty="0" smtClean="0"/>
                        <a:t>Our</a:t>
                      </a:r>
                      <a:r>
                        <a:rPr lang="en-US" sz="2000" baseline="0" dirty="0" smtClean="0"/>
                        <a:t> Assessment:</a:t>
                      </a:r>
                    </a:p>
                    <a:p>
                      <a:r>
                        <a:rPr lang="en-US" sz="2000" baseline="0" dirty="0" smtClean="0"/>
                        <a:t>True servant/Son</a:t>
                      </a:r>
                      <a:endParaRPr lang="en-US" sz="2000" dirty="0"/>
                    </a:p>
                  </a:txBody>
                  <a:tcPr/>
                </a:tc>
                <a:tc>
                  <a:txBody>
                    <a:bodyPr/>
                    <a:lstStyle/>
                    <a:p>
                      <a:r>
                        <a:rPr lang="en-US" sz="2000" dirty="0" smtClean="0"/>
                        <a:t>True</a:t>
                      </a:r>
                      <a:r>
                        <a:rPr lang="en-US" sz="2000" baseline="0" dirty="0" smtClean="0"/>
                        <a:t> Positive:</a:t>
                      </a:r>
                    </a:p>
                    <a:p>
                      <a:r>
                        <a:rPr lang="en-US" sz="2000" baseline="0" dirty="0" smtClean="0"/>
                        <a:t>(Correct estimation)</a:t>
                      </a:r>
                      <a:endParaRPr lang="en-US" sz="2000" dirty="0"/>
                    </a:p>
                  </a:txBody>
                  <a:tcPr>
                    <a:cell3D prstMaterial="dkEdge">
                      <a:bevel/>
                      <a:lightRig rig="flood" dir="t"/>
                    </a:cell3D>
                  </a:tcPr>
                </a:tc>
                <a:tc>
                  <a:txBody>
                    <a:bodyPr/>
                    <a:lstStyle/>
                    <a:p>
                      <a:r>
                        <a:rPr lang="en-US" sz="2000" dirty="0" smtClean="0"/>
                        <a:t>False</a:t>
                      </a:r>
                      <a:r>
                        <a:rPr lang="en-US" sz="2000" baseline="0" dirty="0" smtClean="0"/>
                        <a:t> Positive :</a:t>
                      </a:r>
                    </a:p>
                    <a:p>
                      <a:r>
                        <a:rPr lang="en-US" sz="2000" baseline="0" dirty="0" smtClean="0"/>
                        <a:t>(self-deceived)</a:t>
                      </a:r>
                      <a:endParaRPr lang="en-US" sz="2000" dirty="0"/>
                    </a:p>
                  </a:txBody>
                  <a:tcPr>
                    <a:cell3D prstMaterial="dkEdge">
                      <a:bevel/>
                      <a:lightRig rig="flood" dir="t"/>
                    </a:cell3D>
                  </a:tcPr>
                </a:tc>
              </a:tr>
              <a:tr h="1066800">
                <a:tc>
                  <a:txBody>
                    <a:bodyPr/>
                    <a:lstStyle/>
                    <a:p>
                      <a:r>
                        <a:rPr lang="en-US" sz="2000" dirty="0" smtClean="0"/>
                        <a:t>Our Assessment</a:t>
                      </a:r>
                    </a:p>
                    <a:p>
                      <a:r>
                        <a:rPr lang="en-US" sz="2000" dirty="0" smtClean="0"/>
                        <a:t>False Servant/Son</a:t>
                      </a:r>
                      <a:endParaRPr lang="en-US" sz="2000" dirty="0"/>
                    </a:p>
                  </a:txBody>
                  <a:tcPr/>
                </a:tc>
                <a:tc>
                  <a:txBody>
                    <a:bodyPr/>
                    <a:lstStyle/>
                    <a:p>
                      <a:r>
                        <a:rPr lang="en-US" sz="2000" dirty="0" smtClean="0"/>
                        <a:t>False Negative:</a:t>
                      </a:r>
                    </a:p>
                    <a:p>
                      <a:r>
                        <a:rPr lang="en-US" sz="2000" dirty="0" smtClean="0"/>
                        <a:t>(self-condemned)</a:t>
                      </a:r>
                      <a:endParaRPr lang="en-US" sz="2000" dirty="0"/>
                    </a:p>
                  </a:txBody>
                  <a:tcPr>
                    <a:cell3D prstMaterial="dkEdge">
                      <a:bevel/>
                      <a:lightRig rig="flood" dir="t"/>
                    </a:cell3D>
                  </a:tcPr>
                </a:tc>
                <a:tc>
                  <a:txBody>
                    <a:bodyPr/>
                    <a:lstStyle/>
                    <a:p>
                      <a:r>
                        <a:rPr lang="en-US" sz="2000" dirty="0" smtClean="0"/>
                        <a:t>True Negative:</a:t>
                      </a:r>
                    </a:p>
                    <a:p>
                      <a:r>
                        <a:rPr lang="en-US" sz="2000" dirty="0" smtClean="0"/>
                        <a:t>(apostate,</a:t>
                      </a:r>
                      <a:r>
                        <a:rPr lang="en-US" sz="2000" baseline="0" dirty="0" smtClean="0"/>
                        <a:t> worker of iniquity)</a:t>
                      </a:r>
                      <a:endParaRPr lang="en-US" sz="2000" dirty="0"/>
                    </a:p>
                  </a:txBody>
                  <a:tcPr>
                    <a:cell3D prstMaterial="dkEdge">
                      <a:bevel/>
                      <a:lightRig rig="flood" dir="t"/>
                    </a:cell3D>
                  </a:tcPr>
                </a:tc>
              </a:tr>
            </a:tbl>
          </a:graphicData>
        </a:graphic>
      </p:graphicFrame>
      <p:sp>
        <p:nvSpPr>
          <p:cNvPr id="4" name="Slide Number Placeholder 3"/>
          <p:cNvSpPr>
            <a:spLocks noGrp="1"/>
          </p:cNvSpPr>
          <p:nvPr>
            <p:ph type="sldNum" sz="quarter" idx="12"/>
          </p:nvPr>
        </p:nvSpPr>
        <p:spPr/>
        <p:txBody>
          <a:bodyPr/>
          <a:lstStyle/>
          <a:p>
            <a:fld id="{1EBCACB4-7BB8-4A74-83A5-C12FBFC35A77}" type="slidenum">
              <a:rPr lang="en-US" smtClean="0"/>
              <a:pPr/>
              <a:t>32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0"/>
            <a:ext cx="9247159" cy="6172200"/>
          </a:xfrm>
          <a:prstGeom prst="rect">
            <a:avLst/>
          </a:prstGeom>
          <a:noFill/>
          <a:ln w="9525">
            <a:noFill/>
            <a:miter lim="800000"/>
            <a:headEnd/>
            <a:tailEnd/>
          </a:ln>
          <a:effectLst/>
        </p:spPr>
      </p:pic>
      <p:sp>
        <p:nvSpPr>
          <p:cNvPr id="5" name="Oval 4"/>
          <p:cNvSpPr/>
          <p:nvPr/>
        </p:nvSpPr>
        <p:spPr>
          <a:xfrm>
            <a:off x="4114800" y="4572000"/>
            <a:ext cx="1371600" cy="1371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96200" y="4648200"/>
            <a:ext cx="1447800" cy="1371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0"/>
            <a:ext cx="1295400" cy="1219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848600" y="3505200"/>
            <a:ext cx="1295400" cy="1219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153400" y="1371600"/>
            <a:ext cx="990600" cy="1371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90600"/>
            <a:ext cx="8001000" cy="1676400"/>
          </a:xfrm>
        </p:spPr>
        <p:style>
          <a:lnRef idx="0">
            <a:schemeClr val="dk1"/>
          </a:lnRef>
          <a:fillRef idx="3">
            <a:schemeClr val="dk1"/>
          </a:fillRef>
          <a:effectRef idx="3">
            <a:schemeClr val="dk1"/>
          </a:effectRef>
          <a:fontRef idx="minor">
            <a:schemeClr val="lt1"/>
          </a:fontRef>
        </p:style>
        <p:txBody>
          <a:bodyPr/>
          <a:lstStyle/>
          <a:p>
            <a:pPr algn="ctr"/>
            <a:r>
              <a:rPr lang="en-US" sz="4800" dirty="0" smtClean="0"/>
              <a:t>“</a:t>
            </a:r>
            <a:r>
              <a:rPr lang="en-US" sz="4800" b="0" dirty="0" smtClean="0"/>
              <a:t>True Worshippers”</a:t>
            </a:r>
            <a:r>
              <a:rPr lang="en-US" sz="4800" dirty="0">
                <a:latin typeface="Garamond" pitchFamily="18" charset="0"/>
              </a:rPr>
              <a:t/>
            </a:r>
            <a:br>
              <a:rPr lang="en-US" sz="4800" dirty="0">
                <a:latin typeface="Garamond" pitchFamily="18" charset="0"/>
              </a:rPr>
            </a:br>
            <a:r>
              <a:rPr lang="en-US" sz="4800" dirty="0">
                <a:latin typeface="Garamond" pitchFamily="18" charset="0"/>
              </a:rPr>
              <a:t>~ John 4:23 ~</a:t>
            </a:r>
          </a:p>
        </p:txBody>
      </p:sp>
      <p:sp>
        <p:nvSpPr>
          <p:cNvPr id="3077" name="Rectangle 5"/>
          <p:cNvSpPr>
            <a:spLocks noGrp="1" noChangeArrowheads="1"/>
          </p:cNvSpPr>
          <p:nvPr>
            <p:ph type="subTitle" idx="1"/>
          </p:nvPr>
        </p:nvSpPr>
        <p:spPr>
          <a:xfrm>
            <a:off x="1371600" y="3505200"/>
            <a:ext cx="7010400" cy="1676400"/>
          </a:xfrm>
        </p:spPr>
        <p:txBody>
          <a:bodyPr/>
          <a:lstStyle/>
          <a:p>
            <a:pPr algn="ctr"/>
            <a:r>
              <a:rPr lang="en-US" dirty="0" smtClean="0"/>
              <a:t>New Mexico Bible </a:t>
            </a:r>
            <a:r>
              <a:rPr lang="en-US" dirty="0"/>
              <a:t>School </a:t>
            </a:r>
            <a:r>
              <a:rPr lang="en-US" dirty="0" smtClean="0"/>
              <a:t>2011</a:t>
            </a:r>
          </a:p>
          <a:p>
            <a:pPr algn="ctr"/>
            <a:r>
              <a:rPr lang="en-US" dirty="0" smtClean="0"/>
              <a:t>Evening Lecture</a:t>
            </a:r>
            <a:endParaRPr lang="en-US" dirty="0"/>
          </a:p>
        </p:txBody>
      </p:sp>
      <p:sp>
        <p:nvSpPr>
          <p:cNvPr id="3076" name="Text Box 4"/>
          <p:cNvSpPr txBox="1">
            <a:spLocks noChangeArrowheads="1"/>
          </p:cNvSpPr>
          <p:nvPr/>
        </p:nvSpPr>
        <p:spPr bwMode="auto">
          <a:xfrm>
            <a:off x="1676400" y="3292475"/>
            <a:ext cx="5410200" cy="579438"/>
          </a:xfrm>
          <a:prstGeom prst="rect">
            <a:avLst/>
          </a:prstGeom>
          <a:noFill/>
          <a:ln w="9525" algn="ctr">
            <a:noFill/>
            <a:miter lim="800000"/>
            <a:headEnd/>
            <a:tailEnd/>
          </a:ln>
          <a:effectLst/>
        </p:spPr>
        <p:txBody>
          <a:bodyPr>
            <a:spAutoFit/>
          </a:bodyPr>
          <a:lstStyle/>
          <a:p>
            <a:endParaRPr lang="en-US"/>
          </a:p>
        </p:txBody>
      </p:sp>
    </p:spTree>
    <p:extLst>
      <p:ext uri="{BB962C8B-B14F-4D97-AF65-F5344CB8AC3E}">
        <p14:creationId xmlns:p14="http://schemas.microsoft.com/office/powerpoint/2010/main" val="18896668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sz="4000" dirty="0"/>
              <a:t/>
            </a:r>
            <a:br>
              <a:rPr lang="en-US" sz="4000" dirty="0"/>
            </a:br>
            <a:r>
              <a:rPr lang="en-US" sz="4000" dirty="0"/>
              <a:t>Outline</a:t>
            </a:r>
            <a:br>
              <a:rPr lang="en-US" sz="4000" dirty="0"/>
            </a:br>
            <a:endParaRPr lang="en-US" sz="4000" dirty="0"/>
          </a:p>
        </p:txBody>
      </p:sp>
      <p:sp>
        <p:nvSpPr>
          <p:cNvPr id="273411" name="Rectangle 3"/>
          <p:cNvSpPr>
            <a:spLocks noGrp="1" noChangeArrowheads="1"/>
          </p:cNvSpPr>
          <p:nvPr>
            <p:ph idx="1"/>
          </p:nvPr>
        </p:nvSpPr>
        <p:spPr>
          <a:xfrm>
            <a:off x="1066800" y="1828800"/>
            <a:ext cx="7543800" cy="4267200"/>
          </a:xfrm>
        </p:spPr>
        <p:txBody>
          <a:bodyPr/>
          <a:lstStyle/>
          <a:p>
            <a:pPr marL="609600" indent="-609600">
              <a:buFont typeface="Wingdings" pitchFamily="2" charset="2"/>
              <a:buAutoNum type="arabicPeriod"/>
            </a:pPr>
            <a:r>
              <a:rPr lang="en-US"/>
              <a:t>The basic understanding</a:t>
            </a:r>
          </a:p>
          <a:p>
            <a:pPr marL="609600" indent="-609600">
              <a:buFont typeface="Wingdings" pitchFamily="2" charset="2"/>
              <a:buAutoNum type="arabicPeriod"/>
            </a:pPr>
            <a:r>
              <a:rPr lang="en-US"/>
              <a:t>The historical context </a:t>
            </a:r>
          </a:p>
          <a:p>
            <a:pPr marL="609600" indent="-609600">
              <a:buFont typeface="Wingdings" pitchFamily="2" charset="2"/>
              <a:buAutoNum type="arabicPeriod"/>
            </a:pPr>
            <a:r>
              <a:rPr lang="en-US"/>
              <a:t>The effect of this encounter on Samaritan Woman and on Jesus</a:t>
            </a:r>
          </a:p>
          <a:p>
            <a:pPr marL="609600" indent="-609600">
              <a:buFont typeface="Wingdings" pitchFamily="2" charset="2"/>
              <a:buAutoNum type="arabicPeriod"/>
            </a:pPr>
            <a:r>
              <a:rPr lang="en-US"/>
              <a:t>Discerning – “Am I a true worshipper?”</a:t>
            </a:r>
          </a:p>
          <a:p>
            <a:pPr marL="609600" indent="-609600">
              <a:buFont typeface="Wingdings" pitchFamily="2" charset="2"/>
              <a:buAutoNum type="arabicPeriod"/>
            </a:pPr>
            <a:r>
              <a:rPr lang="en-US"/>
              <a:t>Summary </a:t>
            </a:r>
          </a:p>
        </p:txBody>
      </p:sp>
    </p:spTree>
    <p:extLst>
      <p:ext uri="{BB962C8B-B14F-4D97-AF65-F5344CB8AC3E}">
        <p14:creationId xmlns:p14="http://schemas.microsoft.com/office/powerpoint/2010/main" val="190139490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304800" y="304800"/>
            <a:ext cx="8610600" cy="1431925"/>
          </a:xfrm>
        </p:spPr>
        <p:style>
          <a:lnRef idx="0">
            <a:schemeClr val="dk1"/>
          </a:lnRef>
          <a:fillRef idx="3">
            <a:schemeClr val="dk1"/>
          </a:fillRef>
          <a:effectRef idx="3">
            <a:schemeClr val="dk1"/>
          </a:effectRef>
          <a:fontRef idx="minor">
            <a:schemeClr val="lt1"/>
          </a:fontRef>
        </p:style>
        <p:txBody>
          <a:bodyPr/>
          <a:lstStyle/>
          <a:p>
            <a:pPr marL="838200" indent="-838200">
              <a:buFontTx/>
              <a:buAutoNum type="arabicPeriod"/>
            </a:pPr>
            <a:r>
              <a:rPr lang="en-US" b="0" dirty="0"/>
              <a:t>A basic understanding</a:t>
            </a:r>
          </a:p>
        </p:txBody>
      </p:sp>
      <p:sp>
        <p:nvSpPr>
          <p:cNvPr id="297987" name="Rectangle 3"/>
          <p:cNvSpPr>
            <a:spLocks noGrp="1" noChangeArrowheads="1"/>
          </p:cNvSpPr>
          <p:nvPr>
            <p:ph idx="1"/>
          </p:nvPr>
        </p:nvSpPr>
        <p:spPr>
          <a:xfrm>
            <a:off x="457200" y="1905000"/>
            <a:ext cx="8229600" cy="4572000"/>
          </a:xfrm>
        </p:spPr>
        <p:txBody>
          <a:bodyPr/>
          <a:lstStyle/>
          <a:p>
            <a:pPr>
              <a:buFont typeface="Wingdings" pitchFamily="2" charset="2"/>
              <a:buNone/>
            </a:pPr>
            <a:r>
              <a:rPr lang="en-US" b="1" dirty="0"/>
              <a:t>	</a:t>
            </a:r>
            <a:r>
              <a:rPr lang="en-US" dirty="0"/>
              <a:t>But the hour cometh, and now is, when the </a:t>
            </a:r>
            <a:r>
              <a:rPr lang="en-US" u="sng" dirty="0">
                <a:solidFill>
                  <a:srgbClr val="FF3300"/>
                </a:solidFill>
              </a:rPr>
              <a:t>true</a:t>
            </a:r>
            <a:r>
              <a:rPr lang="en-US" dirty="0"/>
              <a:t> worshippers shall worship the Father </a:t>
            </a:r>
            <a:r>
              <a:rPr lang="en-US" u="sng" dirty="0">
                <a:solidFill>
                  <a:srgbClr val="FF3300"/>
                </a:solidFill>
              </a:rPr>
              <a:t>in spirit</a:t>
            </a:r>
            <a:r>
              <a:rPr lang="en-US" dirty="0"/>
              <a:t> and </a:t>
            </a:r>
            <a:r>
              <a:rPr lang="en-US" u="sng" dirty="0">
                <a:solidFill>
                  <a:srgbClr val="FF3300"/>
                </a:solidFill>
              </a:rPr>
              <a:t>in truth</a:t>
            </a:r>
            <a:r>
              <a:rPr lang="en-US" dirty="0"/>
              <a:t>: for the Father </a:t>
            </a:r>
            <a:r>
              <a:rPr lang="en-US" dirty="0" err="1"/>
              <a:t>seeketh</a:t>
            </a:r>
            <a:r>
              <a:rPr lang="en-US" dirty="0"/>
              <a:t> such to worship him. 24God </a:t>
            </a:r>
            <a:r>
              <a:rPr lang="en-US" i="1" dirty="0"/>
              <a:t>is</a:t>
            </a:r>
            <a:r>
              <a:rPr lang="en-US" dirty="0"/>
              <a:t> a Spirit: and they that worship him must worship </a:t>
            </a:r>
            <a:r>
              <a:rPr lang="en-US" i="1" dirty="0"/>
              <a:t>him</a:t>
            </a:r>
            <a:r>
              <a:rPr lang="en-US" dirty="0"/>
              <a:t> in spirit and in truth. </a:t>
            </a:r>
          </a:p>
          <a:p>
            <a:pPr lvl="1">
              <a:buFont typeface="Wingdings" pitchFamily="2" charset="2"/>
              <a:buNone/>
            </a:pPr>
            <a:r>
              <a:rPr lang="en-US" b="1" dirty="0"/>
              <a:t>John 4:23-24</a:t>
            </a:r>
          </a:p>
        </p:txBody>
      </p:sp>
    </p:spTree>
    <p:extLst>
      <p:ext uri="{BB962C8B-B14F-4D97-AF65-F5344CB8AC3E}">
        <p14:creationId xmlns:p14="http://schemas.microsoft.com/office/powerpoint/2010/main" val="10126815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457200" y="228600"/>
            <a:ext cx="8382000" cy="1431925"/>
          </a:xfrm>
        </p:spPr>
        <p:style>
          <a:lnRef idx="0">
            <a:schemeClr val="dk1"/>
          </a:lnRef>
          <a:fillRef idx="3">
            <a:schemeClr val="dk1"/>
          </a:fillRef>
          <a:effectRef idx="3">
            <a:schemeClr val="dk1"/>
          </a:effectRef>
          <a:fontRef idx="minor">
            <a:schemeClr val="lt1"/>
          </a:fontRef>
        </p:style>
        <p:txBody>
          <a:bodyPr>
            <a:normAutofit fontScale="90000"/>
          </a:bodyPr>
          <a:lstStyle/>
          <a:p>
            <a:pPr marL="838200" indent="-838200"/>
            <a:r>
              <a:rPr lang="en-US" sz="4000" dirty="0"/>
              <a:t/>
            </a:r>
            <a:br>
              <a:rPr lang="en-US" sz="4000" dirty="0"/>
            </a:br>
            <a:r>
              <a:rPr lang="en-US" b="1" dirty="0"/>
              <a:t>A Basic Understanding</a:t>
            </a:r>
            <a:r>
              <a:rPr lang="en-US" sz="4000" dirty="0"/>
              <a:t/>
            </a:r>
            <a:br>
              <a:rPr lang="en-US" sz="4000" dirty="0"/>
            </a:br>
            <a:endParaRPr lang="en-US" sz="4000" dirty="0"/>
          </a:p>
        </p:txBody>
      </p:sp>
      <p:sp>
        <p:nvSpPr>
          <p:cNvPr id="274435" name="Rectangle 3"/>
          <p:cNvSpPr>
            <a:spLocks noGrp="1" noChangeArrowheads="1"/>
          </p:cNvSpPr>
          <p:nvPr>
            <p:ph idx="1"/>
          </p:nvPr>
        </p:nvSpPr>
        <p:spPr>
          <a:xfrm>
            <a:off x="457200" y="1828800"/>
            <a:ext cx="8229600" cy="4648200"/>
          </a:xfrm>
        </p:spPr>
        <p:txBody>
          <a:bodyPr/>
          <a:lstStyle/>
          <a:p>
            <a:r>
              <a:rPr lang="en-US" dirty="0"/>
              <a:t>True worship is the ultimate priority.  We are to have the worship of God as the primary focus in our lives.</a:t>
            </a:r>
          </a:p>
          <a:p>
            <a:r>
              <a:rPr lang="en-US" dirty="0"/>
              <a:t>God in multiple ways has consistently called us to worship Him, in spirit and in truth.</a:t>
            </a:r>
          </a:p>
          <a:p>
            <a:pPr>
              <a:buFont typeface="Wingdings" pitchFamily="2" charset="2"/>
              <a:buNone/>
            </a:pPr>
            <a:endParaRPr lang="en-US" dirty="0"/>
          </a:p>
        </p:txBody>
      </p:sp>
    </p:spTree>
    <p:extLst>
      <p:ext uri="{BB962C8B-B14F-4D97-AF65-F5344CB8AC3E}">
        <p14:creationId xmlns:p14="http://schemas.microsoft.com/office/powerpoint/2010/main" val="8683029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90600" y="457200"/>
            <a:ext cx="7543800" cy="1195388"/>
          </a:xfrm>
        </p:spPr>
        <p:style>
          <a:lnRef idx="0">
            <a:schemeClr val="dk1"/>
          </a:lnRef>
          <a:fillRef idx="3">
            <a:schemeClr val="dk1"/>
          </a:fillRef>
          <a:effectRef idx="3">
            <a:schemeClr val="dk1"/>
          </a:effectRef>
          <a:fontRef idx="minor">
            <a:schemeClr val="lt1"/>
          </a:fontRef>
        </p:style>
        <p:txBody>
          <a:bodyPr/>
          <a:lstStyle/>
          <a:p>
            <a:r>
              <a:rPr lang="en-US" b="0" dirty="0"/>
              <a:t>The Importance of Worship	</a:t>
            </a:r>
          </a:p>
        </p:txBody>
      </p:sp>
      <p:sp>
        <p:nvSpPr>
          <p:cNvPr id="93187" name="Rectangle 3"/>
          <p:cNvSpPr>
            <a:spLocks noGrp="1" noChangeArrowheads="1"/>
          </p:cNvSpPr>
          <p:nvPr>
            <p:ph idx="1"/>
          </p:nvPr>
        </p:nvSpPr>
        <p:spPr>
          <a:xfrm>
            <a:off x="838200" y="1828800"/>
            <a:ext cx="8305800" cy="4267200"/>
          </a:xfrm>
        </p:spPr>
        <p:txBody>
          <a:bodyPr/>
          <a:lstStyle/>
          <a:p>
            <a:r>
              <a:rPr lang="en-US" dirty="0"/>
              <a:t>All of life is affected by worship, now and forever.  Worship is not an addendum to life but at the core of life.</a:t>
            </a:r>
          </a:p>
          <a:p>
            <a:r>
              <a:rPr lang="en-US" dirty="0"/>
              <a:t>Worshippers in scriptures have only 2 options:</a:t>
            </a:r>
          </a:p>
          <a:p>
            <a:pPr marL="971550" lvl="1" indent="-514350">
              <a:buFont typeface="+mj-lt"/>
              <a:buAutoNum type="arabicPeriod"/>
            </a:pPr>
            <a:r>
              <a:rPr lang="en-US" dirty="0"/>
              <a:t>A true worshipper (acceptable)</a:t>
            </a:r>
          </a:p>
          <a:p>
            <a:pPr marL="971550" lvl="1" indent="-514350">
              <a:buFont typeface="+mj-lt"/>
              <a:buAutoNum type="arabicPeriod"/>
            </a:pPr>
            <a:r>
              <a:rPr lang="en-US" dirty="0"/>
              <a:t>A false worshipper (unacceptable)</a:t>
            </a:r>
          </a:p>
          <a:p>
            <a:endParaRPr lang="en-US" dirty="0"/>
          </a:p>
        </p:txBody>
      </p:sp>
    </p:spTree>
    <p:extLst>
      <p:ext uri="{BB962C8B-B14F-4D97-AF65-F5344CB8AC3E}">
        <p14:creationId xmlns:p14="http://schemas.microsoft.com/office/powerpoint/2010/main" val="3440458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914400" y="304800"/>
            <a:ext cx="7696200" cy="1431925"/>
          </a:xfrm>
        </p:spPr>
        <p:style>
          <a:lnRef idx="0">
            <a:schemeClr val="dk1"/>
          </a:lnRef>
          <a:fillRef idx="3">
            <a:schemeClr val="dk1"/>
          </a:fillRef>
          <a:effectRef idx="3">
            <a:schemeClr val="dk1"/>
          </a:effectRef>
          <a:fontRef idx="minor">
            <a:schemeClr val="lt1"/>
          </a:fontRef>
        </p:style>
        <p:txBody>
          <a:bodyPr/>
          <a:lstStyle/>
          <a:p>
            <a:r>
              <a:rPr lang="en-US" b="0" dirty="0"/>
              <a:t>The Importance of Worship	</a:t>
            </a:r>
          </a:p>
        </p:txBody>
      </p:sp>
      <p:sp>
        <p:nvSpPr>
          <p:cNvPr id="9218" name="Rectangle 2"/>
          <p:cNvSpPr>
            <a:spLocks noGrp="1" noChangeArrowheads="1"/>
          </p:cNvSpPr>
          <p:nvPr>
            <p:ph idx="1"/>
          </p:nvPr>
        </p:nvSpPr>
        <p:spPr>
          <a:xfrm>
            <a:off x="914400" y="1828800"/>
            <a:ext cx="7772400" cy="4191000"/>
          </a:xfrm>
        </p:spPr>
        <p:txBody>
          <a:bodyPr>
            <a:normAutofit fontScale="92500"/>
          </a:bodyPr>
          <a:lstStyle/>
          <a:p>
            <a:r>
              <a:rPr lang="en-US"/>
              <a:t>If a person comes to God on their own terms (man made) they are not seeking God.  In that case they are only seeking to pacify their own imagination and desires.</a:t>
            </a:r>
          </a:p>
          <a:p>
            <a:endParaRPr lang="en-US"/>
          </a:p>
          <a:p>
            <a:r>
              <a:rPr lang="en-US"/>
              <a:t>Acceptable worship is a key to understand the matter of salvation.  The goal of salvation is to produce acceptable worshippers.</a:t>
            </a:r>
          </a:p>
        </p:txBody>
      </p:sp>
    </p:spTree>
    <p:extLst>
      <p:ext uri="{BB962C8B-B14F-4D97-AF65-F5344CB8AC3E}">
        <p14:creationId xmlns:p14="http://schemas.microsoft.com/office/powerpoint/2010/main" val="16851630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pPr algn="l"/>
            <a:r>
              <a:rPr lang="en-US" dirty="0" smtClean="0"/>
              <a:t>Implications for our Faith:</a:t>
            </a:r>
            <a:endParaRPr lang="en-US" dirty="0"/>
          </a:p>
        </p:txBody>
      </p:sp>
      <p:sp>
        <p:nvSpPr>
          <p:cNvPr id="3" name="Content Placeholder 2"/>
          <p:cNvSpPr>
            <a:spLocks noGrp="1"/>
          </p:cNvSpPr>
          <p:nvPr>
            <p:ph idx="1"/>
          </p:nvPr>
        </p:nvSpPr>
        <p:spPr/>
        <p:txBody>
          <a:bodyPr/>
          <a:lstStyle/>
          <a:p>
            <a:pPr marL="514350" indent="-514350">
              <a:buAutoNum type="arabicPeriod" startAt="2"/>
            </a:pPr>
            <a:r>
              <a:rPr lang="en-US" dirty="0" smtClean="0"/>
              <a:t>God is our refuge and strength, a very present help in trouble -</a:t>
            </a:r>
            <a:r>
              <a:rPr lang="en-US" dirty="0" err="1" smtClean="0"/>
              <a:t>Psa</a:t>
            </a:r>
            <a:r>
              <a:rPr lang="en-US" dirty="0" smtClean="0"/>
              <a:t> 46:1.  He is constantly on watch for His plan and people to come to the end that He has purposed.</a:t>
            </a:r>
          </a:p>
          <a:p>
            <a:pPr marL="514350" indent="-514350"/>
            <a:endParaRPr lang="en-US" dirty="0" smtClean="0"/>
          </a:p>
          <a:p>
            <a:pPr marL="400050" lvl="1" indent="0">
              <a:buNone/>
            </a:pPr>
            <a:r>
              <a:rPr lang="en-US" dirty="0" smtClean="0"/>
              <a:t>This </a:t>
            </a:r>
            <a:r>
              <a:rPr lang="en-US" dirty="0" smtClean="0"/>
              <a:t>is illustrated in no better place than in Christ’s sacrifice…</a:t>
            </a:r>
          </a:p>
          <a:p>
            <a:pPr marL="0" indent="0">
              <a:buNone/>
            </a:pPr>
            <a:r>
              <a:rPr lang="en-US" dirty="0" smtClean="0"/>
              <a:t>		</a:t>
            </a:r>
          </a:p>
          <a:p>
            <a:pPr marL="514350" indent="-514350"/>
            <a:endParaRPr lang="en-US" dirty="0"/>
          </a:p>
        </p:txBody>
      </p:sp>
    </p:spTree>
    <p:extLst>
      <p:ext uri="{BB962C8B-B14F-4D97-AF65-F5344CB8AC3E}">
        <p14:creationId xmlns:p14="http://schemas.microsoft.com/office/powerpoint/2010/main" val="41276146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b="0" dirty="0"/>
              <a:t>The Importance of Worship	</a:t>
            </a:r>
          </a:p>
        </p:txBody>
      </p:sp>
      <p:sp>
        <p:nvSpPr>
          <p:cNvPr id="10242" name="Rectangle 2"/>
          <p:cNvSpPr>
            <a:spLocks noGrp="1" noChangeArrowheads="1"/>
          </p:cNvSpPr>
          <p:nvPr>
            <p:ph idx="1"/>
          </p:nvPr>
        </p:nvSpPr>
        <p:spPr>
          <a:xfrm>
            <a:off x="838200" y="1905000"/>
            <a:ext cx="7848600" cy="4114800"/>
          </a:xfrm>
        </p:spPr>
        <p:txBody>
          <a:bodyPr/>
          <a:lstStyle/>
          <a:p>
            <a:r>
              <a:rPr lang="en-US"/>
              <a:t>The reason for salvation is not simply to save one from death or to make you happy but to worship God.  God could have not created you and you would not need to be saved.  He wants to be worshiped.  </a:t>
            </a:r>
          </a:p>
          <a:p>
            <a:r>
              <a:rPr lang="en-US"/>
              <a:t>There are many who desire a Savior but few who want a Lord.  God and Christ must be both to us.</a:t>
            </a:r>
          </a:p>
          <a:p>
            <a:pPr>
              <a:buFont typeface="Wingdings" pitchFamily="2" charset="2"/>
              <a:buNone/>
            </a:pPr>
            <a:endParaRPr lang="en-US"/>
          </a:p>
        </p:txBody>
      </p:sp>
    </p:spTree>
    <p:extLst>
      <p:ext uri="{BB962C8B-B14F-4D97-AF65-F5344CB8AC3E}">
        <p14:creationId xmlns:p14="http://schemas.microsoft.com/office/powerpoint/2010/main" val="18761193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b="0" dirty="0"/>
              <a:t>The Importance of Worship</a:t>
            </a:r>
            <a:r>
              <a:rPr lang="en-US" dirty="0"/>
              <a:t>	</a:t>
            </a:r>
          </a:p>
        </p:txBody>
      </p:sp>
      <p:sp>
        <p:nvSpPr>
          <p:cNvPr id="47107" name="Rectangle 3"/>
          <p:cNvSpPr>
            <a:spLocks noGrp="1" noChangeArrowheads="1"/>
          </p:cNvSpPr>
          <p:nvPr>
            <p:ph idx="1"/>
          </p:nvPr>
        </p:nvSpPr>
        <p:spPr>
          <a:xfrm>
            <a:off x="838200" y="1828800"/>
            <a:ext cx="7848600" cy="4191000"/>
          </a:xfrm>
        </p:spPr>
        <p:txBody>
          <a:bodyPr/>
          <a:lstStyle/>
          <a:p>
            <a:r>
              <a:rPr lang="en-US"/>
              <a:t>Therefore, believers are first and foremost worshippers.  We are redeemed to worship.  This is essential.  </a:t>
            </a:r>
          </a:p>
          <a:p>
            <a:r>
              <a:rPr lang="en-US"/>
              <a:t>Worship or service to God has inherent in the concept the idea of giving.</a:t>
            </a:r>
          </a:p>
          <a:p>
            <a:r>
              <a:rPr lang="en-US"/>
              <a:t>Do we come to get or to give?</a:t>
            </a:r>
          </a:p>
        </p:txBody>
      </p:sp>
    </p:spTree>
    <p:extLst>
      <p:ext uri="{BB962C8B-B14F-4D97-AF65-F5344CB8AC3E}">
        <p14:creationId xmlns:p14="http://schemas.microsoft.com/office/powerpoint/2010/main" val="22691239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b="1" dirty="0" smtClean="0"/>
              <a:t>John 9:31</a:t>
            </a:r>
            <a:endParaRPr lang="en-US" dirty="0"/>
          </a:p>
        </p:txBody>
      </p:sp>
      <p:sp>
        <p:nvSpPr>
          <p:cNvPr id="3" name="Content Placeholder 2"/>
          <p:cNvSpPr>
            <a:spLocks noGrp="1"/>
          </p:cNvSpPr>
          <p:nvPr>
            <p:ph idx="1"/>
          </p:nvPr>
        </p:nvSpPr>
        <p:spPr/>
        <p:txBody>
          <a:bodyPr/>
          <a:lstStyle/>
          <a:p>
            <a:r>
              <a:rPr lang="en-US" dirty="0" smtClean="0"/>
              <a:t>Now </a:t>
            </a:r>
            <a:r>
              <a:rPr lang="en-US" dirty="0" smtClean="0"/>
              <a:t>we know that God </a:t>
            </a:r>
            <a:r>
              <a:rPr lang="en-US" dirty="0" err="1" smtClean="0"/>
              <a:t>heareth</a:t>
            </a:r>
            <a:r>
              <a:rPr lang="en-US" dirty="0" smtClean="0"/>
              <a:t> not sinners: but if any man be a worshipper of God, and doeth his will, him he </a:t>
            </a:r>
            <a:r>
              <a:rPr lang="en-US" dirty="0" err="1" smtClean="0"/>
              <a:t>heareth</a:t>
            </a:r>
            <a:r>
              <a:rPr lang="en-US" dirty="0" smtClean="0"/>
              <a:t>.</a:t>
            </a:r>
          </a:p>
          <a:p>
            <a:endParaRPr lang="en-US" dirty="0"/>
          </a:p>
        </p:txBody>
      </p:sp>
    </p:spTree>
    <p:extLst>
      <p:ext uri="{BB962C8B-B14F-4D97-AF65-F5344CB8AC3E}">
        <p14:creationId xmlns:p14="http://schemas.microsoft.com/office/powerpoint/2010/main" val="323532021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304800" y="304800"/>
            <a:ext cx="8610600" cy="1431925"/>
          </a:xfrm>
        </p:spPr>
        <p:style>
          <a:lnRef idx="0">
            <a:schemeClr val="dk1"/>
          </a:lnRef>
          <a:fillRef idx="3">
            <a:schemeClr val="dk1"/>
          </a:fillRef>
          <a:effectRef idx="3">
            <a:schemeClr val="dk1"/>
          </a:effectRef>
          <a:fontRef idx="minor">
            <a:schemeClr val="lt1"/>
          </a:fontRef>
        </p:style>
        <p:txBody>
          <a:bodyPr/>
          <a:lstStyle/>
          <a:p>
            <a:pPr marL="838200" indent="-838200">
              <a:buFontTx/>
              <a:buAutoNum type="arabicPeriod" startAt="2"/>
            </a:pPr>
            <a:r>
              <a:rPr lang="en-US" b="0" dirty="0"/>
              <a:t>The historical context</a:t>
            </a:r>
          </a:p>
        </p:txBody>
      </p:sp>
      <p:sp>
        <p:nvSpPr>
          <p:cNvPr id="275459" name="Rectangle 3"/>
          <p:cNvSpPr>
            <a:spLocks noGrp="1" noChangeArrowheads="1"/>
          </p:cNvSpPr>
          <p:nvPr>
            <p:ph idx="1"/>
          </p:nvPr>
        </p:nvSpPr>
        <p:spPr>
          <a:xfrm>
            <a:off x="457200" y="2057400"/>
            <a:ext cx="8229600" cy="4419600"/>
          </a:xfrm>
        </p:spPr>
        <p:txBody>
          <a:bodyPr/>
          <a:lstStyle/>
          <a:p>
            <a:pPr marL="609600" indent="-609600">
              <a:buFont typeface="Wingdings" pitchFamily="2" charset="2"/>
              <a:buAutoNum type="alphaLcParenR"/>
            </a:pPr>
            <a:r>
              <a:rPr lang="en-US" dirty="0"/>
              <a:t>The history of the Samaritans </a:t>
            </a:r>
          </a:p>
          <a:p>
            <a:pPr marL="609600" indent="-609600">
              <a:buFont typeface="Wingdings" pitchFamily="2" charset="2"/>
              <a:buAutoNum type="alphaLcParenR"/>
            </a:pPr>
            <a:r>
              <a:rPr lang="en-US" dirty="0"/>
              <a:t>The importance of </a:t>
            </a:r>
            <a:r>
              <a:rPr lang="en-US" dirty="0" err="1"/>
              <a:t>Shechem</a:t>
            </a:r>
            <a:r>
              <a:rPr lang="en-US" dirty="0"/>
              <a:t> in </a:t>
            </a:r>
            <a:r>
              <a:rPr lang="en-US" dirty="0" smtClean="0"/>
              <a:t>scripture	</a:t>
            </a:r>
          </a:p>
          <a:p>
            <a:pPr marL="609600" indent="-609600">
              <a:buFont typeface="Wingdings" pitchFamily="2" charset="2"/>
              <a:buAutoNum type="alphaLcParenR"/>
            </a:pPr>
            <a:r>
              <a:rPr lang="en-US" dirty="0" smtClean="0"/>
              <a:t>Ideas related to Jacob</a:t>
            </a:r>
            <a:endParaRPr lang="en-US" dirty="0"/>
          </a:p>
        </p:txBody>
      </p:sp>
    </p:spTree>
    <p:extLst>
      <p:ext uri="{BB962C8B-B14F-4D97-AF65-F5344CB8AC3E}">
        <p14:creationId xmlns:p14="http://schemas.microsoft.com/office/powerpoint/2010/main" val="287191745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Rectangle 9"/>
          <p:cNvSpPr>
            <a:spLocks noGrp="1" noChangeArrowheads="1"/>
          </p:cNvSpPr>
          <p:nvPr>
            <p:ph type="body" idx="4294967295"/>
          </p:nvPr>
        </p:nvSpPr>
        <p:spPr>
          <a:xfrm>
            <a:off x="381000" y="304800"/>
            <a:ext cx="8458200" cy="6096000"/>
          </a:xfrm>
        </p:spPr>
        <p:txBody>
          <a:bodyPr/>
          <a:lstStyle/>
          <a:p>
            <a:pPr>
              <a:buFont typeface="Wingdings" pitchFamily="2" charset="2"/>
              <a:buNone/>
            </a:pPr>
            <a:r>
              <a:rPr lang="en-US" b="1" dirty="0" smtClean="0">
                <a:effectLst/>
              </a:rPr>
              <a:t>	2 </a:t>
            </a:r>
            <a:r>
              <a:rPr lang="en-US" b="1" dirty="0">
                <a:effectLst/>
              </a:rPr>
              <a:t>Kings 17:24-25</a:t>
            </a:r>
            <a:br>
              <a:rPr lang="en-US" b="1" dirty="0">
                <a:effectLst/>
              </a:rPr>
            </a:br>
            <a:r>
              <a:rPr lang="en-US" dirty="0" smtClean="0">
                <a:effectLst/>
              </a:rPr>
              <a:t>24	And </a:t>
            </a:r>
            <a:r>
              <a:rPr lang="en-US" dirty="0">
                <a:effectLst/>
              </a:rPr>
              <a:t>the king of Assyria brought </a:t>
            </a:r>
            <a:r>
              <a:rPr lang="en-US" i="1" dirty="0">
                <a:effectLst/>
              </a:rPr>
              <a:t>men</a:t>
            </a:r>
            <a:r>
              <a:rPr lang="en-US" dirty="0">
                <a:effectLst/>
              </a:rPr>
              <a:t> from </a:t>
            </a:r>
            <a:r>
              <a:rPr lang="en-US" b="1" baseline="30000" dirty="0">
                <a:solidFill>
                  <a:srgbClr val="FF3300"/>
                </a:solidFill>
                <a:effectLst/>
              </a:rPr>
              <a:t>1</a:t>
            </a:r>
            <a:r>
              <a:rPr lang="en-US" dirty="0">
                <a:effectLst/>
              </a:rPr>
              <a:t>Babylon, and from </a:t>
            </a:r>
            <a:r>
              <a:rPr lang="en-US" b="1" baseline="30000" dirty="0">
                <a:solidFill>
                  <a:srgbClr val="FF3300"/>
                </a:solidFill>
                <a:effectLst/>
              </a:rPr>
              <a:t>2</a:t>
            </a:r>
            <a:r>
              <a:rPr lang="en-US" dirty="0">
                <a:effectLst/>
              </a:rPr>
              <a:t>Cuthah, and from </a:t>
            </a:r>
            <a:r>
              <a:rPr lang="en-US" b="1" baseline="30000" dirty="0">
                <a:solidFill>
                  <a:srgbClr val="FF3300"/>
                </a:solidFill>
                <a:effectLst/>
              </a:rPr>
              <a:t>3</a:t>
            </a:r>
            <a:r>
              <a:rPr lang="en-US" dirty="0">
                <a:effectLst/>
              </a:rPr>
              <a:t>Ava, and from </a:t>
            </a:r>
            <a:r>
              <a:rPr lang="en-US" b="1" baseline="30000" dirty="0">
                <a:solidFill>
                  <a:srgbClr val="FF3300"/>
                </a:solidFill>
                <a:effectLst/>
              </a:rPr>
              <a:t>4</a:t>
            </a:r>
            <a:r>
              <a:rPr lang="en-US" dirty="0">
                <a:effectLst/>
              </a:rPr>
              <a:t>Hamath, and from </a:t>
            </a:r>
            <a:r>
              <a:rPr lang="en-US" b="1" baseline="30000" dirty="0">
                <a:solidFill>
                  <a:srgbClr val="FF3300"/>
                </a:solidFill>
                <a:effectLst/>
              </a:rPr>
              <a:t>5</a:t>
            </a:r>
            <a:r>
              <a:rPr lang="en-US" dirty="0">
                <a:effectLst/>
              </a:rPr>
              <a:t>Sepharvaim, </a:t>
            </a:r>
            <a:r>
              <a:rPr lang="en-US" u="sng" dirty="0">
                <a:effectLst/>
              </a:rPr>
              <a:t>and placed </a:t>
            </a:r>
            <a:r>
              <a:rPr lang="en-US" i="1" u="sng" dirty="0">
                <a:effectLst/>
              </a:rPr>
              <a:t>them</a:t>
            </a:r>
            <a:r>
              <a:rPr lang="en-US" u="sng" dirty="0">
                <a:effectLst/>
              </a:rPr>
              <a:t> in the cities of Samaria instead of the children of Israel</a:t>
            </a:r>
            <a:r>
              <a:rPr lang="en-US" dirty="0">
                <a:effectLst/>
              </a:rPr>
              <a:t>: and they possessed Samaria, and dwelt in the cities thereof. 25And </a:t>
            </a:r>
            <a:r>
              <a:rPr lang="en-US" i="1" dirty="0">
                <a:effectLst/>
              </a:rPr>
              <a:t>so</a:t>
            </a:r>
            <a:r>
              <a:rPr lang="en-US" dirty="0">
                <a:effectLst/>
              </a:rPr>
              <a:t> it was at the beginning of their dwelling there, </a:t>
            </a:r>
            <a:r>
              <a:rPr lang="en-US" i="1" dirty="0">
                <a:effectLst/>
              </a:rPr>
              <a:t>that</a:t>
            </a:r>
            <a:r>
              <a:rPr lang="en-US" dirty="0">
                <a:effectLst/>
              </a:rPr>
              <a:t> they feared not the LORD: therefore the LORD sent lions among them, which slew </a:t>
            </a:r>
            <a:r>
              <a:rPr lang="en-US" i="1" dirty="0">
                <a:effectLst/>
              </a:rPr>
              <a:t>some</a:t>
            </a:r>
            <a:r>
              <a:rPr lang="en-US" dirty="0">
                <a:effectLst/>
              </a:rPr>
              <a:t> of them. </a:t>
            </a:r>
            <a:endParaRPr lang="en-US" dirty="0"/>
          </a:p>
        </p:txBody>
      </p:sp>
    </p:spTree>
    <p:extLst>
      <p:ext uri="{BB962C8B-B14F-4D97-AF65-F5344CB8AC3E}">
        <p14:creationId xmlns:p14="http://schemas.microsoft.com/office/powerpoint/2010/main" val="2662188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4294967295"/>
          </p:nvPr>
        </p:nvSpPr>
        <p:spPr>
          <a:xfrm>
            <a:off x="381000" y="533400"/>
            <a:ext cx="8763000" cy="5410201"/>
          </a:xfrm>
        </p:spPr>
        <p:txBody>
          <a:bodyPr/>
          <a:lstStyle/>
          <a:p>
            <a:pPr>
              <a:buFont typeface="Wingdings" pitchFamily="2" charset="2"/>
              <a:buNone/>
            </a:pPr>
            <a:r>
              <a:rPr lang="en-US" b="1" dirty="0" smtClean="0"/>
              <a:t>	2 </a:t>
            </a:r>
            <a:r>
              <a:rPr lang="en-US" b="1" dirty="0"/>
              <a:t>Kings 17:32-33</a:t>
            </a:r>
            <a:br>
              <a:rPr lang="en-US" b="1" dirty="0"/>
            </a:br>
            <a:r>
              <a:rPr lang="en-US" dirty="0"/>
              <a:t>32So they feared the LORD, and made unto themselves of the lowest of them priests of the high places, which sacrificed for them in the houses of the high places. 33 </a:t>
            </a:r>
            <a:r>
              <a:rPr lang="en-US" u="sng" dirty="0"/>
              <a:t>They feared the LORD,</a:t>
            </a:r>
            <a:r>
              <a:rPr lang="en-US" u="sng" dirty="0">
                <a:solidFill>
                  <a:srgbClr val="FF3300"/>
                </a:solidFill>
              </a:rPr>
              <a:t> </a:t>
            </a:r>
            <a:r>
              <a:rPr lang="en-US" b="1" i="1" u="sng" dirty="0">
                <a:solidFill>
                  <a:srgbClr val="FF3300"/>
                </a:solidFill>
              </a:rPr>
              <a:t>and</a:t>
            </a:r>
            <a:r>
              <a:rPr lang="en-US" u="sng" dirty="0">
                <a:solidFill>
                  <a:srgbClr val="FF3300"/>
                </a:solidFill>
              </a:rPr>
              <a:t> </a:t>
            </a:r>
            <a:r>
              <a:rPr lang="en-US" u="sng" dirty="0"/>
              <a:t>served their own gods</a:t>
            </a:r>
            <a:r>
              <a:rPr lang="en-US" dirty="0"/>
              <a:t>, after the manner of the nations whom they carried away from thence. </a:t>
            </a:r>
          </a:p>
        </p:txBody>
      </p:sp>
    </p:spTree>
    <p:extLst>
      <p:ext uri="{BB962C8B-B14F-4D97-AF65-F5344CB8AC3E}">
        <p14:creationId xmlns:p14="http://schemas.microsoft.com/office/powerpoint/2010/main" val="21853039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4294967295"/>
          </p:nvPr>
        </p:nvSpPr>
        <p:spPr>
          <a:xfrm>
            <a:off x="457200" y="685800"/>
            <a:ext cx="8305800" cy="5334000"/>
          </a:xfrm>
        </p:spPr>
        <p:txBody>
          <a:bodyPr/>
          <a:lstStyle/>
          <a:p>
            <a:pPr>
              <a:buFont typeface="Wingdings" pitchFamily="2" charset="2"/>
              <a:buNone/>
            </a:pPr>
            <a:r>
              <a:rPr lang="en-US" dirty="0"/>
              <a:t>2 Kings 17:34</a:t>
            </a:r>
          </a:p>
          <a:p>
            <a:pPr>
              <a:buFont typeface="Wingdings" pitchFamily="2" charset="2"/>
              <a:buNone/>
            </a:pPr>
            <a:r>
              <a:rPr lang="en-US" dirty="0"/>
              <a:t>	</a:t>
            </a:r>
            <a:r>
              <a:rPr lang="en-US" dirty="0" smtClean="0"/>
              <a:t>34 Unto </a:t>
            </a:r>
            <a:r>
              <a:rPr lang="en-US" dirty="0"/>
              <a:t>this day they do after the former manners: they fear not the LORD, neither do they after their statutes, or after their ordinances, or after the law and commandment which the LORD commanded the </a:t>
            </a:r>
            <a:r>
              <a:rPr lang="en-US" u="sng" dirty="0"/>
              <a:t>children of Jacob, whom he named Israel</a:t>
            </a:r>
            <a:r>
              <a:rPr lang="en-US" dirty="0"/>
              <a:t>; </a:t>
            </a:r>
          </a:p>
          <a:p>
            <a:endParaRPr lang="en-US" dirty="0"/>
          </a:p>
        </p:txBody>
      </p:sp>
    </p:spTree>
    <p:extLst>
      <p:ext uri="{BB962C8B-B14F-4D97-AF65-F5344CB8AC3E}">
        <p14:creationId xmlns:p14="http://schemas.microsoft.com/office/powerpoint/2010/main" val="249379260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457200"/>
            <a:ext cx="8458200" cy="1187450"/>
          </a:xfrm>
        </p:spPr>
        <p:style>
          <a:lnRef idx="0">
            <a:schemeClr val="dk1"/>
          </a:lnRef>
          <a:fillRef idx="3">
            <a:schemeClr val="dk1"/>
          </a:fillRef>
          <a:effectRef idx="3">
            <a:schemeClr val="dk1"/>
          </a:effectRef>
          <a:fontRef idx="minor">
            <a:schemeClr val="lt1"/>
          </a:fontRef>
        </p:style>
        <p:txBody>
          <a:bodyPr/>
          <a:lstStyle/>
          <a:p>
            <a:r>
              <a:rPr lang="en-US" b="0" dirty="0"/>
              <a:t>The Samaritans</a:t>
            </a:r>
          </a:p>
        </p:txBody>
      </p:sp>
      <p:sp>
        <p:nvSpPr>
          <p:cNvPr id="74755" name="Rectangle 3"/>
          <p:cNvSpPr>
            <a:spLocks noGrp="1" noChangeArrowheads="1"/>
          </p:cNvSpPr>
          <p:nvPr>
            <p:ph idx="1"/>
          </p:nvPr>
        </p:nvSpPr>
        <p:spPr>
          <a:xfrm>
            <a:off x="914400" y="1752600"/>
            <a:ext cx="7772400" cy="4267200"/>
          </a:xfrm>
        </p:spPr>
        <p:txBody>
          <a:bodyPr/>
          <a:lstStyle/>
          <a:p>
            <a:pPr marL="609600" indent="-609600">
              <a:buFontTx/>
              <a:buAutoNum type="arabicPeriod"/>
            </a:pPr>
            <a:r>
              <a:rPr lang="en-US" dirty="0"/>
              <a:t>Boasted of their decent from Jacob – </a:t>
            </a:r>
          </a:p>
          <a:p>
            <a:pPr marL="609600" indent="-609600">
              <a:buFontTx/>
              <a:buNone/>
            </a:pPr>
            <a:r>
              <a:rPr lang="en-US" dirty="0"/>
              <a:t>	</a:t>
            </a:r>
          </a:p>
          <a:p>
            <a:pPr marL="609600" indent="-609600">
              <a:buFont typeface="Wingdings" pitchFamily="2" charset="2"/>
              <a:buNone/>
            </a:pPr>
            <a:r>
              <a:rPr lang="en-US" dirty="0"/>
              <a:t>John 4:12</a:t>
            </a:r>
            <a:r>
              <a:rPr lang="en-US" b="1" dirty="0"/>
              <a:t/>
            </a:r>
            <a:br>
              <a:rPr lang="en-US" b="1" dirty="0"/>
            </a:br>
            <a:r>
              <a:rPr lang="en-US" dirty="0" smtClean="0"/>
              <a:t>12  Art </a:t>
            </a:r>
            <a:r>
              <a:rPr lang="en-US" dirty="0"/>
              <a:t>thou greater than our father Jacob, which gave us the well, and drank thereof himself, and his children, and his cattle?  </a:t>
            </a:r>
          </a:p>
        </p:txBody>
      </p:sp>
    </p:spTree>
    <p:extLst>
      <p:ext uri="{BB962C8B-B14F-4D97-AF65-F5344CB8AC3E}">
        <p14:creationId xmlns:p14="http://schemas.microsoft.com/office/powerpoint/2010/main" val="327541434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b="0" dirty="0"/>
              <a:t>The Samaritans</a:t>
            </a:r>
          </a:p>
        </p:txBody>
      </p:sp>
      <p:sp>
        <p:nvSpPr>
          <p:cNvPr id="105475" name="Rectangle 3"/>
          <p:cNvSpPr>
            <a:spLocks noGrp="1" noChangeArrowheads="1"/>
          </p:cNvSpPr>
          <p:nvPr>
            <p:ph idx="1"/>
          </p:nvPr>
        </p:nvSpPr>
        <p:spPr>
          <a:xfrm>
            <a:off x="1066800" y="2051050"/>
            <a:ext cx="7543800" cy="3948113"/>
          </a:xfrm>
        </p:spPr>
        <p:txBody>
          <a:bodyPr/>
          <a:lstStyle/>
          <a:p>
            <a:r>
              <a:rPr lang="en-US"/>
              <a:t>But Jesus explicitly says they were not descendants of Jacob –</a:t>
            </a:r>
            <a:r>
              <a:rPr lang="en-US">
                <a:effectLst/>
              </a:rPr>
              <a:t/>
            </a:r>
            <a:br>
              <a:rPr lang="en-US">
                <a:effectLst/>
              </a:rPr>
            </a:br>
            <a:endParaRPr lang="en-US">
              <a:effectLst/>
            </a:endParaRPr>
          </a:p>
          <a:p>
            <a:pPr>
              <a:buFont typeface="Wingdings" pitchFamily="2" charset="2"/>
              <a:buNone/>
            </a:pPr>
            <a:r>
              <a:rPr lang="en-US" b="1"/>
              <a:t>John 4:22</a:t>
            </a:r>
            <a:br>
              <a:rPr lang="en-US" b="1"/>
            </a:br>
            <a:r>
              <a:rPr lang="en-US"/>
              <a:t>22Ye worship ye know not what: we know what we worship: for salvation is of the Jews.</a:t>
            </a:r>
          </a:p>
        </p:txBody>
      </p:sp>
    </p:spTree>
    <p:extLst>
      <p:ext uri="{BB962C8B-B14F-4D97-AF65-F5344CB8AC3E}">
        <p14:creationId xmlns:p14="http://schemas.microsoft.com/office/powerpoint/2010/main" val="145926167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b="0" dirty="0"/>
              <a:t>The Samaritans</a:t>
            </a:r>
          </a:p>
        </p:txBody>
      </p:sp>
      <p:sp>
        <p:nvSpPr>
          <p:cNvPr id="75779" name="Rectangle 3"/>
          <p:cNvSpPr>
            <a:spLocks noGrp="1" noChangeArrowheads="1"/>
          </p:cNvSpPr>
          <p:nvPr>
            <p:ph idx="1"/>
          </p:nvPr>
        </p:nvSpPr>
        <p:spPr>
          <a:xfrm>
            <a:off x="457200" y="1524000"/>
            <a:ext cx="8153400" cy="5029200"/>
          </a:xfrm>
        </p:spPr>
        <p:txBody>
          <a:bodyPr>
            <a:normAutofit fontScale="92500" lnSpcReduction="10000"/>
          </a:bodyPr>
          <a:lstStyle/>
          <a:p>
            <a:pPr marL="609600" indent="-609600">
              <a:lnSpc>
                <a:spcPct val="90000"/>
              </a:lnSpc>
              <a:buFont typeface="+mj-lt"/>
              <a:buAutoNum type="arabicPeriod" startAt="2"/>
            </a:pPr>
            <a:r>
              <a:rPr lang="en-US" dirty="0"/>
              <a:t>Professed to worship God –</a:t>
            </a:r>
          </a:p>
          <a:p>
            <a:pPr marL="609600" indent="-609600">
              <a:lnSpc>
                <a:spcPct val="90000"/>
              </a:lnSpc>
              <a:buFont typeface="Wingdings" pitchFamily="2" charset="2"/>
              <a:buNone/>
            </a:pPr>
            <a:r>
              <a:rPr lang="en-US" b="1" dirty="0"/>
              <a:t>Ezra 4:2</a:t>
            </a:r>
            <a:br>
              <a:rPr lang="en-US" b="1" dirty="0"/>
            </a:br>
            <a:r>
              <a:rPr lang="en-US" dirty="0"/>
              <a:t>2Then they came to </a:t>
            </a:r>
            <a:r>
              <a:rPr lang="en-US" dirty="0" err="1"/>
              <a:t>Zerubbabel</a:t>
            </a:r>
            <a:r>
              <a:rPr lang="en-US" dirty="0"/>
              <a:t>, and to the chief of the fathers, and said unto them, Let us build with you: for we seek your God, as ye </a:t>
            </a:r>
            <a:r>
              <a:rPr lang="en-US" i="1" dirty="0"/>
              <a:t>do</a:t>
            </a:r>
            <a:r>
              <a:rPr lang="en-US" dirty="0"/>
              <a:t>; and we do sacrifice unto him since the days of Esarhaddon king of </a:t>
            </a:r>
            <a:r>
              <a:rPr lang="en-US" dirty="0" err="1"/>
              <a:t>Assur</a:t>
            </a:r>
            <a:r>
              <a:rPr lang="en-US" dirty="0"/>
              <a:t>, which brought us up hither. </a:t>
            </a:r>
            <a:endParaRPr lang="en-US" dirty="0" smtClean="0"/>
          </a:p>
          <a:p>
            <a:pPr lvl="1"/>
            <a:r>
              <a:rPr lang="en-US" dirty="0" smtClean="0"/>
              <a:t>The comment in the companion bible states that the Hebrew text says – “although we have not been sacrificing” </a:t>
            </a:r>
          </a:p>
          <a:p>
            <a:pPr lvl="1"/>
            <a:r>
              <a:rPr lang="en-US" dirty="0" smtClean="0"/>
              <a:t>The LXX adds “unto Him”</a:t>
            </a:r>
          </a:p>
          <a:p>
            <a:pPr marL="609600" indent="-609600">
              <a:lnSpc>
                <a:spcPct val="90000"/>
              </a:lnSpc>
              <a:buFont typeface="Wingdings" pitchFamily="2" charset="2"/>
              <a:buNone/>
            </a:pPr>
            <a:endParaRPr lang="en-US" dirty="0"/>
          </a:p>
          <a:p>
            <a:pPr marL="609600" indent="-609600">
              <a:lnSpc>
                <a:spcPct val="90000"/>
              </a:lnSpc>
            </a:pPr>
            <a:endParaRPr lang="en-US" dirty="0"/>
          </a:p>
        </p:txBody>
      </p:sp>
    </p:spTree>
    <p:extLst>
      <p:ext uri="{BB962C8B-B14F-4D97-AF65-F5344CB8AC3E}">
        <p14:creationId xmlns:p14="http://schemas.microsoft.com/office/powerpoint/2010/main" val="2783208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p:cTn id="7" dur="1000" fill="hold"/>
                                        <p:tgtEl>
                                          <p:spTgt spid="757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57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577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5779">
                                            <p:txEl>
                                              <p:pRg st="1" end="1"/>
                                            </p:txEl>
                                          </p:spTgt>
                                        </p:tgtEl>
                                        <p:attrNameLst>
                                          <p:attrName>style.visibility</p:attrName>
                                        </p:attrNameLst>
                                      </p:cBhvr>
                                      <p:to>
                                        <p:strVal val="visible"/>
                                      </p:to>
                                    </p:set>
                                    <p:anim calcmode="lin" valueType="num">
                                      <p:cBhvr>
                                        <p:cTn id="14" dur="1000" fill="hold"/>
                                        <p:tgtEl>
                                          <p:spTgt spid="7577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577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577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5779">
                                            <p:txEl>
                                              <p:pRg st="2" end="2"/>
                                            </p:txEl>
                                          </p:spTgt>
                                        </p:tgtEl>
                                        <p:attrNameLst>
                                          <p:attrName>style.visibility</p:attrName>
                                        </p:attrNameLst>
                                      </p:cBhvr>
                                      <p:to>
                                        <p:strVal val="visible"/>
                                      </p:to>
                                    </p:set>
                                    <p:anim calcmode="lin" valueType="num">
                                      <p:cBhvr>
                                        <p:cTn id="21" dur="1000" fill="hold"/>
                                        <p:tgtEl>
                                          <p:spTgt spid="7577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577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577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5779">
                                            <p:txEl>
                                              <p:pRg st="3" end="3"/>
                                            </p:txEl>
                                          </p:spTgt>
                                        </p:tgtEl>
                                        <p:attrNameLst>
                                          <p:attrName>style.visibility</p:attrName>
                                        </p:attrNameLst>
                                      </p:cBhvr>
                                      <p:to>
                                        <p:strVal val="visible"/>
                                      </p:to>
                                    </p:set>
                                    <p:anim calcmode="lin" valueType="num">
                                      <p:cBhvr>
                                        <p:cTn id="28" dur="1000" fill="hold"/>
                                        <p:tgtEl>
                                          <p:spTgt spid="7577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577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pPr algn="l"/>
            <a:r>
              <a:rPr lang="en-US" dirty="0" smtClean="0"/>
              <a:t>Implications for our Faith:</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marL="514350" indent="-514350">
              <a:buAutoNum type="arabicPeriod" startAt="3"/>
            </a:pPr>
            <a:r>
              <a:rPr lang="en-US" dirty="0" smtClean="0"/>
              <a:t>Christ was unable to complete the atoning work himself.  It was God riding upon the Cherubim that came and accepted Christ’s eternal sacrifice – the blood of the everlasting covenant.  It was God’s action and mercy that effected the reconciliation.</a:t>
            </a:r>
          </a:p>
          <a:p>
            <a:pPr marL="400050" lvl="1" indent="0">
              <a:buNone/>
            </a:pPr>
            <a:endParaRPr lang="en-US" dirty="0" smtClean="0"/>
          </a:p>
          <a:p>
            <a:pPr marL="400050" lvl="1" indent="0">
              <a:buNone/>
            </a:pPr>
            <a:r>
              <a:rPr lang="en-US" dirty="0" smtClean="0"/>
              <a:t>I </a:t>
            </a:r>
            <a:r>
              <a:rPr lang="en-US" dirty="0" smtClean="0"/>
              <a:t>would suggest to you that this was significant comfort to Christ during this greatest trial and time of need.		</a:t>
            </a:r>
          </a:p>
          <a:p>
            <a:pPr marL="514350" indent="-514350"/>
            <a:endParaRPr lang="en-US" dirty="0"/>
          </a:p>
        </p:txBody>
      </p:sp>
    </p:spTree>
    <p:extLst>
      <p:ext uri="{BB962C8B-B14F-4D97-AF65-F5344CB8AC3E}">
        <p14:creationId xmlns:p14="http://schemas.microsoft.com/office/powerpoint/2010/main" val="114245578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a:xfrm>
            <a:off x="533400" y="609600"/>
            <a:ext cx="7772400" cy="5410200"/>
          </a:xfrm>
        </p:spPr>
        <p:txBody>
          <a:bodyPr/>
          <a:lstStyle/>
          <a:p>
            <a:pPr marL="609600" indent="-609600">
              <a:buFont typeface="Wingdings" pitchFamily="2" charset="2"/>
              <a:buNone/>
            </a:pPr>
            <a:r>
              <a:rPr lang="en-US">
                <a:effectLst/>
              </a:rPr>
              <a:t>	The Scriptures state that they were not seeking God.</a:t>
            </a:r>
          </a:p>
          <a:p>
            <a:pPr marL="609600" indent="-609600">
              <a:buFont typeface="Wingdings" pitchFamily="2" charset="2"/>
              <a:buNone/>
            </a:pPr>
            <a:endParaRPr lang="en-US">
              <a:effectLst/>
            </a:endParaRPr>
          </a:p>
          <a:p>
            <a:pPr marL="609600" indent="-609600">
              <a:buFont typeface="Wingdings" pitchFamily="2" charset="2"/>
              <a:buNone/>
            </a:pPr>
            <a:r>
              <a:rPr lang="en-US" b="1">
                <a:effectLst/>
              </a:rPr>
              <a:t>Ezra 4:1</a:t>
            </a:r>
            <a:br>
              <a:rPr lang="en-US" b="1">
                <a:effectLst/>
              </a:rPr>
            </a:br>
            <a:r>
              <a:rPr lang="en-US">
                <a:effectLst/>
              </a:rPr>
              <a:t>1Now when the </a:t>
            </a:r>
            <a:r>
              <a:rPr lang="en-US" u="sng">
                <a:effectLst/>
              </a:rPr>
              <a:t>adversaries</a:t>
            </a:r>
            <a:r>
              <a:rPr lang="en-US">
                <a:effectLst/>
              </a:rPr>
              <a:t> of Judah and Benjamin heard that the children of the captivity builded the temple unto the LORD God of Israel;</a:t>
            </a:r>
            <a:r>
              <a:rPr lang="en-US"/>
              <a:t> </a:t>
            </a:r>
          </a:p>
        </p:txBody>
      </p:sp>
    </p:spTree>
    <p:extLst>
      <p:ext uri="{BB962C8B-B14F-4D97-AF65-F5344CB8AC3E}">
        <p14:creationId xmlns:p14="http://schemas.microsoft.com/office/powerpoint/2010/main" val="234904926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a:t>The Samaritans</a:t>
            </a:r>
          </a:p>
        </p:txBody>
      </p:sp>
      <p:sp>
        <p:nvSpPr>
          <p:cNvPr id="79875" name="Rectangle 3"/>
          <p:cNvSpPr>
            <a:spLocks noGrp="1" noChangeArrowheads="1"/>
          </p:cNvSpPr>
          <p:nvPr>
            <p:ph idx="1"/>
          </p:nvPr>
        </p:nvSpPr>
        <p:spPr>
          <a:xfrm>
            <a:off x="1066800" y="1828800"/>
            <a:ext cx="7620000" cy="4191000"/>
          </a:xfrm>
        </p:spPr>
        <p:txBody>
          <a:bodyPr/>
          <a:lstStyle/>
          <a:p>
            <a:pPr marL="609600" indent="-609600">
              <a:buFontTx/>
              <a:buAutoNum type="arabicPeriod" startAt="3"/>
            </a:pPr>
            <a:r>
              <a:rPr lang="en-US"/>
              <a:t>Worshipped on Mt. Gerizim</a:t>
            </a:r>
          </a:p>
          <a:p>
            <a:pPr marL="609600" indent="-609600">
              <a:buFontTx/>
              <a:buAutoNum type="arabicPeriod" startAt="3"/>
            </a:pPr>
            <a:r>
              <a:rPr lang="en-US"/>
              <a:t>Opposed the Jews on return from exile – Neh. 2:10 &amp; 4:1-8</a:t>
            </a:r>
          </a:p>
          <a:p>
            <a:pPr marL="609600" indent="-609600">
              <a:buFontTx/>
              <a:buAutoNum type="arabicPeriod" startAt="3"/>
            </a:pPr>
            <a:r>
              <a:rPr lang="en-US"/>
              <a:t>Expected the Messiah – John 4:25, 29</a:t>
            </a:r>
          </a:p>
          <a:p>
            <a:pPr marL="609600" indent="-609600">
              <a:buFontTx/>
              <a:buAutoNum type="arabicPeriod" startAt="3"/>
            </a:pPr>
            <a:r>
              <a:rPr lang="en-US"/>
              <a:t>Were superstitious – Acts 8:9-11</a:t>
            </a:r>
          </a:p>
          <a:p>
            <a:pPr marL="609600" indent="-609600">
              <a:buFontTx/>
              <a:buAutoNum type="arabicPeriod" startAt="3"/>
            </a:pPr>
            <a:r>
              <a:rPr lang="en-US"/>
              <a:t>Were possibly more humane than the Jews – Luke 10:33-36; 17:16-18</a:t>
            </a:r>
          </a:p>
        </p:txBody>
      </p:sp>
    </p:spTree>
    <p:extLst>
      <p:ext uri="{BB962C8B-B14F-4D97-AF65-F5344CB8AC3E}">
        <p14:creationId xmlns:p14="http://schemas.microsoft.com/office/powerpoint/2010/main" val="4686743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b="0" dirty="0"/>
              <a:t>The Samaritans</a:t>
            </a:r>
          </a:p>
        </p:txBody>
      </p:sp>
      <p:sp>
        <p:nvSpPr>
          <p:cNvPr id="78851" name="Rectangle 3"/>
          <p:cNvSpPr>
            <a:spLocks noGrp="1" noChangeArrowheads="1"/>
          </p:cNvSpPr>
          <p:nvPr>
            <p:ph idx="1"/>
          </p:nvPr>
        </p:nvSpPr>
        <p:spPr>
          <a:xfrm>
            <a:off x="1066800" y="1981200"/>
            <a:ext cx="7543800" cy="4017963"/>
          </a:xfrm>
        </p:spPr>
        <p:txBody>
          <a:bodyPr/>
          <a:lstStyle/>
          <a:p>
            <a:pPr marL="609600" indent="-609600">
              <a:buFontTx/>
              <a:buAutoNum type="arabicPeriod" startAt="8"/>
            </a:pPr>
            <a:r>
              <a:rPr lang="en-US"/>
              <a:t>Were abhorred by the Jews – John 8:48</a:t>
            </a:r>
          </a:p>
          <a:p>
            <a:pPr marL="609600" indent="-609600">
              <a:buFontTx/>
              <a:buAutoNum type="arabicPeriod" startAt="8"/>
            </a:pPr>
            <a:r>
              <a:rPr lang="en-US"/>
              <a:t>Had no dealings with the Jews – </a:t>
            </a:r>
          </a:p>
          <a:p>
            <a:pPr marL="609600" indent="-609600">
              <a:buFontTx/>
              <a:buNone/>
            </a:pPr>
            <a:r>
              <a:rPr lang="en-US"/>
              <a:t>	Luke 9:52-53, John 4:9	</a:t>
            </a:r>
          </a:p>
        </p:txBody>
      </p:sp>
    </p:spTree>
    <p:extLst>
      <p:ext uri="{BB962C8B-B14F-4D97-AF65-F5344CB8AC3E}">
        <p14:creationId xmlns:p14="http://schemas.microsoft.com/office/powerpoint/2010/main" val="48219791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Sanballat</a:t>
            </a:r>
            <a:r>
              <a:rPr lang="en-US" b="1" dirty="0" smtClean="0"/>
              <a:t> was called the</a:t>
            </a:r>
            <a:br>
              <a:rPr lang="en-US" b="1" dirty="0" smtClean="0"/>
            </a:br>
            <a:r>
              <a:rPr lang="en-US" b="1" dirty="0" smtClean="0"/>
              <a:t> “governor of Samaria”.</a:t>
            </a:r>
            <a:endParaRPr lang="en-US" dirty="0"/>
          </a:p>
        </p:txBody>
      </p:sp>
      <p:sp>
        <p:nvSpPr>
          <p:cNvPr id="3" name="Content Placeholder 2"/>
          <p:cNvSpPr>
            <a:spLocks noGrp="1"/>
          </p:cNvSpPr>
          <p:nvPr>
            <p:ph idx="1"/>
          </p:nvPr>
        </p:nvSpPr>
        <p:spPr/>
        <p:txBody>
          <a:bodyPr>
            <a:normAutofit fontScale="92500"/>
          </a:bodyPr>
          <a:lstStyle/>
          <a:p>
            <a:pPr>
              <a:buFont typeface="Arial" pitchFamily="34" charset="0"/>
              <a:buChar char="•"/>
            </a:pPr>
            <a:r>
              <a:rPr lang="en-US" b="1" dirty="0" smtClean="0"/>
              <a:t>He was grieved of Israel’s prospering (Neh. 2:10)  </a:t>
            </a:r>
          </a:p>
          <a:p>
            <a:pPr>
              <a:buFont typeface="Arial" pitchFamily="34" charset="0"/>
              <a:buChar char="•"/>
            </a:pPr>
            <a:r>
              <a:rPr lang="en-US" b="1" dirty="0" smtClean="0"/>
              <a:t>He was angry (4:1,7) and mocked the Jews.</a:t>
            </a:r>
          </a:p>
          <a:p>
            <a:r>
              <a:rPr lang="en-US" b="1" dirty="0" smtClean="0"/>
              <a:t>He opposed the Jews in six ways: </a:t>
            </a:r>
          </a:p>
          <a:p>
            <a:pPr marL="914400" lvl="1" indent="-514350">
              <a:buFont typeface="+mj-lt"/>
              <a:buAutoNum type="arabicPeriod"/>
            </a:pPr>
            <a:r>
              <a:rPr lang="en-US" b="1" dirty="0" smtClean="0"/>
              <a:t>Grief (2:01)  </a:t>
            </a:r>
          </a:p>
          <a:p>
            <a:pPr marL="914400" lvl="1" indent="-514350">
              <a:buAutoNum type="arabicPeriod"/>
            </a:pPr>
            <a:r>
              <a:rPr lang="en-US" b="1" dirty="0" smtClean="0"/>
              <a:t>Laughter (2:19)  </a:t>
            </a:r>
          </a:p>
          <a:p>
            <a:pPr marL="914400" lvl="1" indent="-514350">
              <a:buAutoNum type="arabicPeriod"/>
            </a:pPr>
            <a:r>
              <a:rPr lang="en-US" b="1" dirty="0" smtClean="0"/>
              <a:t>Wrath and indignation (4:1-3) </a:t>
            </a:r>
          </a:p>
          <a:p>
            <a:pPr marL="914400" lvl="1" indent="-514350">
              <a:buFont typeface="+mj-lt"/>
              <a:buAutoNum type="arabicPeriod"/>
            </a:pPr>
            <a:r>
              <a:rPr lang="en-US" b="1" dirty="0" smtClean="0"/>
              <a:t>4)  Fighting (4:7-8)  </a:t>
            </a:r>
          </a:p>
          <a:p>
            <a:pPr marL="914400" lvl="1" indent="-514350">
              <a:buFont typeface="+mj-lt"/>
              <a:buAutoNum type="arabicPeriod"/>
            </a:pPr>
            <a:r>
              <a:rPr lang="en-US" b="1" dirty="0" smtClean="0"/>
              <a:t>5)  </a:t>
            </a:r>
            <a:r>
              <a:rPr lang="en-US" b="1" dirty="0" err="1" smtClean="0"/>
              <a:t>Subtily</a:t>
            </a:r>
            <a:r>
              <a:rPr lang="en-US" b="1" dirty="0" smtClean="0"/>
              <a:t> (6:1-2)  </a:t>
            </a:r>
          </a:p>
          <a:p>
            <a:pPr marL="914400" lvl="1" indent="-514350">
              <a:buFont typeface="+mj-lt"/>
              <a:buAutoNum type="arabicPeriod"/>
            </a:pPr>
            <a:r>
              <a:rPr lang="en-US" b="1" dirty="0" smtClean="0"/>
              <a:t>6)  Compromise (6:5-7)</a:t>
            </a:r>
          </a:p>
          <a:p>
            <a:endParaRPr lang="en-US" dirty="0"/>
          </a:p>
        </p:txBody>
      </p:sp>
    </p:spTree>
    <p:extLst>
      <p:ext uri="{BB962C8B-B14F-4D97-AF65-F5344CB8AC3E}">
        <p14:creationId xmlns:p14="http://schemas.microsoft.com/office/powerpoint/2010/main" val="1158137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914400" y="2057400"/>
            <a:ext cx="7543800" cy="1116013"/>
          </a:xfrm>
        </p:spPr>
        <p:txBody>
          <a:bodyPr>
            <a:normAutofit fontScale="90000"/>
          </a:bodyPr>
          <a:lstStyle/>
          <a:p>
            <a:pPr marL="838200" indent="-838200">
              <a:buFontTx/>
              <a:buAutoNum type="alphaLcParenR" startAt="2"/>
            </a:pPr>
            <a:r>
              <a:rPr lang="en-US" sz="4000" b="0"/>
              <a:t>Where is Shechem</a:t>
            </a:r>
            <a:br>
              <a:rPr lang="en-US" sz="4000" b="0"/>
            </a:br>
            <a:r>
              <a:rPr lang="en-US" sz="4000" b="0"/>
              <a:t>and Why Shechem?</a:t>
            </a:r>
          </a:p>
        </p:txBody>
      </p:sp>
    </p:spTree>
    <p:extLst>
      <p:ext uri="{BB962C8B-B14F-4D97-AF65-F5344CB8AC3E}">
        <p14:creationId xmlns:p14="http://schemas.microsoft.com/office/powerpoint/2010/main" val="181048177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80579" name="Freeform 3"/>
          <p:cNvSpPr>
            <a:spLocks/>
          </p:cNvSpPr>
          <p:nvPr/>
        </p:nvSpPr>
        <p:spPr bwMode="auto">
          <a:xfrm>
            <a:off x="4419600" y="1917700"/>
            <a:ext cx="609600" cy="2501900"/>
          </a:xfrm>
          <a:custGeom>
            <a:avLst/>
            <a:gdLst/>
            <a:ahLst/>
            <a:cxnLst>
              <a:cxn ang="0">
                <a:pos x="0" y="1576"/>
              </a:cxn>
              <a:cxn ang="0">
                <a:pos x="384" y="0"/>
              </a:cxn>
            </a:cxnLst>
            <a:rect l="0" t="0" r="r" b="b"/>
            <a:pathLst>
              <a:path w="384" h="1576">
                <a:moveTo>
                  <a:pt x="0" y="1576"/>
                </a:moveTo>
                <a:lnTo>
                  <a:pt x="384" y="0"/>
                </a:lnTo>
              </a:path>
            </a:pathLst>
          </a:custGeom>
          <a:noFill/>
          <a:ln w="69850">
            <a:solidFill>
              <a:schemeClr val="bg2"/>
            </a:solidFill>
            <a:round/>
            <a:headEnd type="diamond" w="med" len="med"/>
            <a:tailEnd type="stealth" w="lg" len="lg"/>
          </a:ln>
          <a:effectLst/>
        </p:spPr>
        <p:txBody>
          <a:bodyPr/>
          <a:lstStyle/>
          <a:p>
            <a:endParaRPr lang="en-US"/>
          </a:p>
        </p:txBody>
      </p:sp>
    </p:spTree>
    <p:extLst>
      <p:ext uri="{BB962C8B-B14F-4D97-AF65-F5344CB8AC3E}">
        <p14:creationId xmlns:p14="http://schemas.microsoft.com/office/powerpoint/2010/main" val="31790812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0579"/>
                                        </p:tgtEl>
                                        <p:attrNameLst>
                                          <p:attrName>style.visibility</p:attrName>
                                        </p:attrNameLst>
                                      </p:cBhvr>
                                      <p:to>
                                        <p:strVal val="visible"/>
                                      </p:to>
                                    </p:set>
                                    <p:animEffect transition="in" filter="fade">
                                      <p:cBhvr>
                                        <p:cTn id="7" dur="2000"/>
                                        <p:tgtEl>
                                          <p:spTgt spid="280579"/>
                                        </p:tgtEl>
                                      </p:cBhvr>
                                    </p:animEffect>
                                    <p:anim calcmode="lin" valueType="num">
                                      <p:cBhvr>
                                        <p:cTn id="8" dur="2000" fill="hold"/>
                                        <p:tgtEl>
                                          <p:spTgt spid="280579"/>
                                        </p:tgtEl>
                                        <p:attrNameLst>
                                          <p:attrName>ppt_x</p:attrName>
                                        </p:attrNameLst>
                                      </p:cBhvr>
                                      <p:tavLst>
                                        <p:tav tm="0">
                                          <p:val>
                                            <p:strVal val="#ppt_x"/>
                                          </p:val>
                                        </p:tav>
                                        <p:tav tm="100000">
                                          <p:val>
                                            <p:strVal val="#ppt_x"/>
                                          </p:val>
                                        </p:tav>
                                      </p:tavLst>
                                    </p:anim>
                                    <p:anim calcmode="lin" valueType="num">
                                      <p:cBhvr>
                                        <p:cTn id="9" dur="2000" fill="hold"/>
                                        <p:tgtEl>
                                          <p:spTgt spid="2805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2" name="Picture 2" descr="Maccabeean Kingdom"/>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17443" name="Freeform 3"/>
          <p:cNvSpPr>
            <a:spLocks/>
          </p:cNvSpPr>
          <p:nvPr/>
        </p:nvSpPr>
        <p:spPr bwMode="auto">
          <a:xfrm>
            <a:off x="4267200" y="3192463"/>
            <a:ext cx="58738" cy="654050"/>
          </a:xfrm>
          <a:custGeom>
            <a:avLst/>
            <a:gdLst/>
            <a:ahLst/>
            <a:cxnLst>
              <a:cxn ang="0">
                <a:pos x="0" y="412"/>
              </a:cxn>
              <a:cxn ang="0">
                <a:pos x="37" y="0"/>
              </a:cxn>
            </a:cxnLst>
            <a:rect l="0" t="0" r="r" b="b"/>
            <a:pathLst>
              <a:path w="37" h="412">
                <a:moveTo>
                  <a:pt x="0" y="412"/>
                </a:moveTo>
                <a:lnTo>
                  <a:pt x="37" y="0"/>
                </a:lnTo>
              </a:path>
            </a:pathLst>
          </a:custGeom>
          <a:noFill/>
          <a:ln w="63500">
            <a:solidFill>
              <a:schemeClr val="bg1"/>
            </a:solidFill>
            <a:round/>
            <a:headEnd type="diamond" w="med" len="med"/>
            <a:tailEnd type="stealth" w="med" len="med"/>
          </a:ln>
          <a:effectLst/>
        </p:spPr>
        <p:txBody>
          <a:bodyPr/>
          <a:lstStyle/>
          <a:p>
            <a:endParaRPr lang="en-US"/>
          </a:p>
        </p:txBody>
      </p:sp>
      <p:sp>
        <p:nvSpPr>
          <p:cNvPr id="317444" name="Freeform 4"/>
          <p:cNvSpPr>
            <a:spLocks/>
          </p:cNvSpPr>
          <p:nvPr/>
        </p:nvSpPr>
        <p:spPr bwMode="auto">
          <a:xfrm>
            <a:off x="4383088" y="1676400"/>
            <a:ext cx="341312" cy="1241425"/>
          </a:xfrm>
          <a:custGeom>
            <a:avLst/>
            <a:gdLst/>
            <a:ahLst/>
            <a:cxnLst>
              <a:cxn ang="0">
                <a:pos x="0" y="782"/>
              </a:cxn>
              <a:cxn ang="0">
                <a:pos x="215" y="0"/>
              </a:cxn>
            </a:cxnLst>
            <a:rect l="0" t="0" r="r" b="b"/>
            <a:pathLst>
              <a:path w="215" h="782">
                <a:moveTo>
                  <a:pt x="0" y="782"/>
                </a:moveTo>
                <a:lnTo>
                  <a:pt x="215" y="0"/>
                </a:lnTo>
              </a:path>
            </a:pathLst>
          </a:custGeom>
          <a:noFill/>
          <a:ln w="63500">
            <a:solidFill>
              <a:schemeClr val="bg2"/>
            </a:solidFill>
            <a:round/>
            <a:headEnd type="diamond" w="med" len="med"/>
            <a:tailEnd type="stealth" w="med" len="med"/>
          </a:ln>
          <a:effectLst/>
        </p:spPr>
        <p:txBody>
          <a:bodyPr/>
          <a:lstStyle/>
          <a:p>
            <a:endParaRPr lang="en-US"/>
          </a:p>
        </p:txBody>
      </p:sp>
      <p:sp>
        <p:nvSpPr>
          <p:cNvPr id="317445" name="Line 5"/>
          <p:cNvSpPr>
            <a:spLocks noChangeShapeType="1"/>
          </p:cNvSpPr>
          <p:nvPr/>
        </p:nvSpPr>
        <p:spPr bwMode="auto">
          <a:xfrm>
            <a:off x="3200400" y="3276600"/>
            <a:ext cx="990600" cy="0"/>
          </a:xfrm>
          <a:prstGeom prst="line">
            <a:avLst/>
          </a:prstGeom>
          <a:noFill/>
          <a:ln w="63500">
            <a:solidFill>
              <a:srgbClr val="FFFF00"/>
            </a:solidFill>
            <a:round/>
            <a:headEnd/>
            <a:tailEnd/>
          </a:ln>
          <a:effectLst/>
        </p:spPr>
        <p:txBody>
          <a:bodyPr>
            <a:spAutoFit/>
          </a:bodyPr>
          <a:lstStyle/>
          <a:p>
            <a:endParaRPr lang="en-US"/>
          </a:p>
        </p:txBody>
      </p:sp>
    </p:spTree>
    <p:extLst>
      <p:ext uri="{BB962C8B-B14F-4D97-AF65-F5344CB8AC3E}">
        <p14:creationId xmlns:p14="http://schemas.microsoft.com/office/powerpoint/2010/main" val="18226141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7443"/>
                                        </p:tgtEl>
                                        <p:attrNameLst>
                                          <p:attrName>style.visibility</p:attrName>
                                        </p:attrNameLst>
                                      </p:cBhvr>
                                      <p:to>
                                        <p:strVal val="visible"/>
                                      </p:to>
                                    </p:set>
                                    <p:anim calcmode="lin" valueType="num">
                                      <p:cBhvr>
                                        <p:cTn id="7" dur="2000" fill="hold"/>
                                        <p:tgtEl>
                                          <p:spTgt spid="317443"/>
                                        </p:tgtEl>
                                        <p:attrNameLst>
                                          <p:attrName>ppt_w</p:attrName>
                                        </p:attrNameLst>
                                      </p:cBhvr>
                                      <p:tavLst>
                                        <p:tav tm="0">
                                          <p:val>
                                            <p:strVal val="#ppt_w*0.70"/>
                                          </p:val>
                                        </p:tav>
                                        <p:tav tm="100000">
                                          <p:val>
                                            <p:strVal val="#ppt_w"/>
                                          </p:val>
                                        </p:tav>
                                      </p:tavLst>
                                    </p:anim>
                                    <p:anim calcmode="lin" valueType="num">
                                      <p:cBhvr>
                                        <p:cTn id="8" dur="2000" fill="hold"/>
                                        <p:tgtEl>
                                          <p:spTgt spid="317443"/>
                                        </p:tgtEl>
                                        <p:attrNameLst>
                                          <p:attrName>ppt_h</p:attrName>
                                        </p:attrNameLst>
                                      </p:cBhvr>
                                      <p:tavLst>
                                        <p:tav tm="0">
                                          <p:val>
                                            <p:strVal val="#ppt_h"/>
                                          </p:val>
                                        </p:tav>
                                        <p:tav tm="100000">
                                          <p:val>
                                            <p:strVal val="#ppt_h"/>
                                          </p:val>
                                        </p:tav>
                                      </p:tavLst>
                                    </p:anim>
                                    <p:animEffect transition="in" filter="fade">
                                      <p:cBhvr>
                                        <p:cTn id="9" dur="2000"/>
                                        <p:tgtEl>
                                          <p:spTgt spid="31744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17444"/>
                                        </p:tgtEl>
                                        <p:attrNameLst>
                                          <p:attrName>style.visibility</p:attrName>
                                        </p:attrNameLst>
                                      </p:cBhvr>
                                      <p:to>
                                        <p:strVal val="visible"/>
                                      </p:to>
                                    </p:set>
                                    <p:anim calcmode="lin" valueType="num">
                                      <p:cBhvr>
                                        <p:cTn id="14" dur="2000" fill="hold"/>
                                        <p:tgtEl>
                                          <p:spTgt spid="317444"/>
                                        </p:tgtEl>
                                        <p:attrNameLst>
                                          <p:attrName>ppt_w</p:attrName>
                                        </p:attrNameLst>
                                      </p:cBhvr>
                                      <p:tavLst>
                                        <p:tav tm="0">
                                          <p:val>
                                            <p:strVal val="#ppt_w*0.70"/>
                                          </p:val>
                                        </p:tav>
                                        <p:tav tm="100000">
                                          <p:val>
                                            <p:strVal val="#ppt_w"/>
                                          </p:val>
                                        </p:tav>
                                      </p:tavLst>
                                    </p:anim>
                                    <p:anim calcmode="lin" valueType="num">
                                      <p:cBhvr>
                                        <p:cTn id="15" dur="2000" fill="hold"/>
                                        <p:tgtEl>
                                          <p:spTgt spid="317444"/>
                                        </p:tgtEl>
                                        <p:attrNameLst>
                                          <p:attrName>ppt_h</p:attrName>
                                        </p:attrNameLst>
                                      </p:cBhvr>
                                      <p:tavLst>
                                        <p:tav tm="0">
                                          <p:val>
                                            <p:strVal val="#ppt_h"/>
                                          </p:val>
                                        </p:tav>
                                        <p:tav tm="100000">
                                          <p:val>
                                            <p:strVal val="#ppt_h"/>
                                          </p:val>
                                        </p:tav>
                                      </p:tavLst>
                                    </p:anim>
                                    <p:animEffect transition="in" filter="fade">
                                      <p:cBhvr>
                                        <p:cTn id="16" dur="2000"/>
                                        <p:tgtEl>
                                          <p:spTgt spid="317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animBg="1"/>
      <p:bldP spid="31744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066800" y="304800"/>
            <a:ext cx="7543800" cy="1116013"/>
          </a:xfrm>
        </p:spPr>
        <p:txBody>
          <a:bodyPr/>
          <a:lstStyle/>
          <a:p>
            <a:r>
              <a:rPr lang="en-US" b="0"/>
              <a:t>b)Why Shechem?</a:t>
            </a:r>
          </a:p>
        </p:txBody>
      </p:sp>
      <p:sp>
        <p:nvSpPr>
          <p:cNvPr id="80899" name="Rectangle 3"/>
          <p:cNvSpPr>
            <a:spLocks noGrp="1" noChangeArrowheads="1"/>
          </p:cNvSpPr>
          <p:nvPr>
            <p:ph idx="1"/>
          </p:nvPr>
        </p:nvSpPr>
        <p:spPr>
          <a:xfrm>
            <a:off x="990600" y="1905000"/>
            <a:ext cx="7696200" cy="4267200"/>
          </a:xfrm>
        </p:spPr>
        <p:txBody>
          <a:bodyPr/>
          <a:lstStyle/>
          <a:p>
            <a:pPr>
              <a:lnSpc>
                <a:spcPct val="90000"/>
              </a:lnSpc>
            </a:pPr>
            <a:r>
              <a:rPr lang="en-US" sz="2800" dirty="0"/>
              <a:t>The place of Abraham’s first </a:t>
            </a:r>
            <a:r>
              <a:rPr lang="en-US" sz="2800" dirty="0" smtClean="0"/>
              <a:t>altar</a:t>
            </a:r>
            <a:r>
              <a:rPr lang="en-US" sz="2800" dirty="0"/>
              <a:t>			(Gen 12:6-7)</a:t>
            </a:r>
          </a:p>
          <a:p>
            <a:pPr>
              <a:lnSpc>
                <a:spcPct val="90000"/>
              </a:lnSpc>
            </a:pPr>
            <a:r>
              <a:rPr lang="en-US" sz="2800" dirty="0"/>
              <a:t>The Samaritans believe that it was Mt. </a:t>
            </a:r>
            <a:r>
              <a:rPr lang="en-US" sz="2800" dirty="0" err="1"/>
              <a:t>Gerizim</a:t>
            </a:r>
            <a:r>
              <a:rPr lang="en-US" sz="2800" dirty="0"/>
              <a:t> that Abraham ‘offered’ Isaac.</a:t>
            </a:r>
          </a:p>
          <a:p>
            <a:pPr>
              <a:lnSpc>
                <a:spcPct val="90000"/>
              </a:lnSpc>
              <a:buFont typeface="Wingdings" pitchFamily="2" charset="2"/>
              <a:buNone/>
            </a:pPr>
            <a:r>
              <a:rPr lang="en-US" sz="2800" dirty="0"/>
              <a:t>		(Gen 22:2)</a:t>
            </a:r>
          </a:p>
        </p:txBody>
      </p:sp>
    </p:spTree>
    <p:extLst>
      <p:ext uri="{BB962C8B-B14F-4D97-AF65-F5344CB8AC3E}">
        <p14:creationId xmlns:p14="http://schemas.microsoft.com/office/powerpoint/2010/main" val="215833878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b="0" dirty="0"/>
              <a:t>Why </a:t>
            </a:r>
            <a:r>
              <a:rPr lang="en-US" b="0" dirty="0" err="1"/>
              <a:t>Shechem</a:t>
            </a:r>
            <a:r>
              <a:rPr lang="en-US" b="0" dirty="0"/>
              <a:t>?</a:t>
            </a:r>
          </a:p>
        </p:txBody>
      </p:sp>
      <p:sp>
        <p:nvSpPr>
          <p:cNvPr id="111619" name="Rectangle 3"/>
          <p:cNvSpPr>
            <a:spLocks noGrp="1" noChangeArrowheads="1"/>
          </p:cNvSpPr>
          <p:nvPr>
            <p:ph idx="1"/>
          </p:nvPr>
        </p:nvSpPr>
        <p:spPr/>
        <p:txBody>
          <a:bodyPr/>
          <a:lstStyle/>
          <a:p>
            <a:r>
              <a:rPr lang="en-US" dirty="0"/>
              <a:t>The place of </a:t>
            </a:r>
            <a:r>
              <a:rPr lang="en-US"/>
              <a:t>Jacob’s </a:t>
            </a:r>
            <a:r>
              <a:rPr lang="en-US" smtClean="0"/>
              <a:t>altar</a:t>
            </a:r>
            <a:r>
              <a:rPr lang="en-US" dirty="0"/>
              <a:t>			 	(Gen 33:18-20)</a:t>
            </a:r>
          </a:p>
          <a:p>
            <a:r>
              <a:rPr lang="en-US" dirty="0"/>
              <a:t>Joseph was buried there</a:t>
            </a:r>
          </a:p>
          <a:p>
            <a:pPr>
              <a:buFont typeface="Wingdings" pitchFamily="2" charset="2"/>
              <a:buNone/>
            </a:pPr>
            <a:r>
              <a:rPr lang="en-US" dirty="0"/>
              <a:t>		(Josh 24:32)</a:t>
            </a:r>
          </a:p>
          <a:p>
            <a:pPr>
              <a:buFont typeface="Wingdings" pitchFamily="2" charset="2"/>
              <a:buNone/>
            </a:pPr>
            <a:endParaRPr lang="en-US" dirty="0"/>
          </a:p>
        </p:txBody>
      </p:sp>
    </p:spTree>
    <p:extLst>
      <p:ext uri="{BB962C8B-B14F-4D97-AF65-F5344CB8AC3E}">
        <p14:creationId xmlns:p14="http://schemas.microsoft.com/office/powerpoint/2010/main" val="139361987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b="0" dirty="0"/>
              <a:t>Why Mount Gerizim?</a:t>
            </a:r>
          </a:p>
        </p:txBody>
      </p:sp>
      <p:sp>
        <p:nvSpPr>
          <p:cNvPr id="87043" name="Rectangle 3"/>
          <p:cNvSpPr>
            <a:spLocks noGrp="1" noChangeArrowheads="1"/>
          </p:cNvSpPr>
          <p:nvPr>
            <p:ph idx="1"/>
          </p:nvPr>
        </p:nvSpPr>
        <p:spPr>
          <a:xfrm>
            <a:off x="838200" y="1828800"/>
            <a:ext cx="7848600" cy="4191000"/>
          </a:xfrm>
        </p:spPr>
        <p:txBody>
          <a:bodyPr/>
          <a:lstStyle/>
          <a:p>
            <a:r>
              <a:rPr lang="en-US" sz="3600"/>
              <a:t>The Samaritans also understood it to be the place where God put his name – Deut. 12:5</a:t>
            </a:r>
          </a:p>
          <a:p>
            <a:r>
              <a:rPr lang="en-US" sz="3600"/>
              <a:t>It is the Mt of Blessing – Deut. 27:12</a:t>
            </a:r>
          </a:p>
          <a:p>
            <a:endParaRPr lang="en-US"/>
          </a:p>
        </p:txBody>
      </p:sp>
    </p:spTree>
    <p:extLst>
      <p:ext uri="{BB962C8B-B14F-4D97-AF65-F5344CB8AC3E}">
        <p14:creationId xmlns:p14="http://schemas.microsoft.com/office/powerpoint/2010/main" val="24260941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Implications for our Faith:</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marL="514350" indent="-514350">
              <a:buAutoNum type="arabicPeriod" startAt="4"/>
            </a:pPr>
            <a:r>
              <a:rPr lang="en-US" dirty="0" smtClean="0"/>
              <a:t>The hand of God is not reveled to the world but to His chosen people.  </a:t>
            </a:r>
          </a:p>
          <a:p>
            <a:pPr marL="0" indent="0">
              <a:buNone/>
            </a:pPr>
            <a:r>
              <a:rPr lang="en-US" dirty="0" smtClean="0"/>
              <a:t>	“…</a:t>
            </a:r>
            <a:r>
              <a:rPr lang="en-US" u="sng" dirty="0" smtClean="0"/>
              <a:t>it was a cloud and darkness </a:t>
            </a:r>
            <a:r>
              <a:rPr lang="en-US" i="1" u="sng" dirty="0" smtClean="0"/>
              <a:t>to them</a:t>
            </a:r>
            <a:r>
              <a:rPr lang="en-US" u="sng" dirty="0" smtClean="0"/>
              <a:t>, but it gave light by night </a:t>
            </a:r>
            <a:r>
              <a:rPr lang="en-US" i="1" u="sng" dirty="0" smtClean="0"/>
              <a:t>to these</a:t>
            </a:r>
            <a:r>
              <a:rPr lang="en-US" i="1" dirty="0" smtClean="0"/>
              <a:t>…” Ex 14:20</a:t>
            </a:r>
          </a:p>
          <a:p>
            <a:pPr marL="0" indent="0">
              <a:buNone/>
            </a:pPr>
            <a:endParaRPr lang="en-US" i="1" dirty="0" smtClean="0"/>
          </a:p>
          <a:p>
            <a:pPr marL="400050" lvl="1" indent="0">
              <a:buNone/>
            </a:pPr>
            <a:r>
              <a:rPr lang="en-US" i="1" dirty="0" smtClean="0"/>
              <a:t>Did Christ ‘see’ God upon the Cherubim in the darkness upon the world?</a:t>
            </a:r>
          </a:p>
          <a:p>
            <a:pPr marL="400050" lvl="1" indent="0">
              <a:buNone/>
            </a:pPr>
            <a:r>
              <a:rPr lang="en-US" i="1" dirty="0" smtClean="0"/>
              <a:t>Do we ‘see’ God upon the Cherubim in the darkness that is coming upon our world?</a:t>
            </a:r>
            <a:endParaRPr lang="en-US" dirty="0"/>
          </a:p>
        </p:txBody>
      </p:sp>
    </p:spTree>
    <p:extLst>
      <p:ext uri="{BB962C8B-B14F-4D97-AF65-F5344CB8AC3E}">
        <p14:creationId xmlns:p14="http://schemas.microsoft.com/office/powerpoint/2010/main" val="985562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t_Gerizim_from_Shechem,_tbn011300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5008220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8530" name="Picture 2" descr="Mount Gerizim and Mount Ebal from east"/>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78531" name="Text Box 3"/>
          <p:cNvSpPr txBox="1">
            <a:spLocks noChangeArrowheads="1"/>
          </p:cNvSpPr>
          <p:nvPr/>
        </p:nvSpPr>
        <p:spPr bwMode="auto">
          <a:xfrm>
            <a:off x="1143000" y="533400"/>
            <a:ext cx="2819400" cy="604838"/>
          </a:xfrm>
          <a:prstGeom prst="rect">
            <a:avLst/>
          </a:prstGeom>
          <a:solidFill>
            <a:srgbClr val="000000"/>
          </a:solidFill>
          <a:ln w="25400">
            <a:solidFill>
              <a:srgbClr val="003300"/>
            </a:solidFill>
            <a:miter lim="800000"/>
            <a:headEnd/>
            <a:tailEnd/>
          </a:ln>
          <a:effectLst/>
        </p:spPr>
        <p:txBody>
          <a:bodyPr>
            <a:spAutoFit/>
          </a:bodyPr>
          <a:lstStyle/>
          <a:p>
            <a:pPr algn="ctr"/>
            <a:r>
              <a:rPr lang="en-US" b="1" dirty="0">
                <a:solidFill>
                  <a:schemeClr val="bg1"/>
                </a:solidFill>
                <a:latin typeface="Tahoma" pitchFamily="34" charset="0"/>
              </a:rPr>
              <a:t>Mt. </a:t>
            </a:r>
            <a:r>
              <a:rPr lang="en-US" b="1" dirty="0" err="1">
                <a:solidFill>
                  <a:schemeClr val="bg1"/>
                </a:solidFill>
                <a:latin typeface="Tahoma" pitchFamily="34" charset="0"/>
              </a:rPr>
              <a:t>Gerizim</a:t>
            </a:r>
            <a:endParaRPr lang="en-US" b="1" dirty="0">
              <a:solidFill>
                <a:schemeClr val="bg1"/>
              </a:solidFill>
              <a:latin typeface="Tahoma" pitchFamily="34" charset="0"/>
            </a:endParaRPr>
          </a:p>
        </p:txBody>
      </p:sp>
      <p:sp>
        <p:nvSpPr>
          <p:cNvPr id="278532" name="Text Box 4"/>
          <p:cNvSpPr txBox="1">
            <a:spLocks noChangeArrowheads="1"/>
          </p:cNvSpPr>
          <p:nvPr/>
        </p:nvSpPr>
        <p:spPr bwMode="auto">
          <a:xfrm>
            <a:off x="5105400" y="1066800"/>
            <a:ext cx="2438400" cy="601663"/>
          </a:xfrm>
          <a:prstGeom prst="rect">
            <a:avLst/>
          </a:prstGeom>
          <a:solidFill>
            <a:srgbClr val="000000"/>
          </a:solidFill>
          <a:ln w="22225">
            <a:solidFill>
              <a:srgbClr val="003300"/>
            </a:solidFill>
            <a:miter lim="800000"/>
            <a:headEnd/>
            <a:tailEnd/>
          </a:ln>
          <a:effectLst/>
        </p:spPr>
        <p:txBody>
          <a:bodyPr>
            <a:spAutoFit/>
          </a:bodyPr>
          <a:lstStyle/>
          <a:p>
            <a:pPr algn="ctr"/>
            <a:r>
              <a:rPr lang="en-US" b="1" dirty="0">
                <a:solidFill>
                  <a:schemeClr val="bg1"/>
                </a:solidFill>
                <a:latin typeface="Tahoma" pitchFamily="34" charset="0"/>
              </a:rPr>
              <a:t>Mt. </a:t>
            </a:r>
            <a:r>
              <a:rPr lang="en-US" b="1" dirty="0" err="1">
                <a:solidFill>
                  <a:schemeClr val="bg1"/>
                </a:solidFill>
                <a:latin typeface="Tahoma" pitchFamily="34" charset="0"/>
              </a:rPr>
              <a:t>Ebal</a:t>
            </a:r>
            <a:endParaRPr lang="en-US" b="1" dirty="0">
              <a:solidFill>
                <a:schemeClr val="bg1"/>
              </a:solidFill>
              <a:latin typeface="Tahoma" pitchFamily="34" charset="0"/>
            </a:endParaRPr>
          </a:p>
        </p:txBody>
      </p:sp>
      <p:sp>
        <p:nvSpPr>
          <p:cNvPr id="278533" name="Line 5"/>
          <p:cNvSpPr>
            <a:spLocks noChangeShapeType="1"/>
          </p:cNvSpPr>
          <p:nvPr/>
        </p:nvSpPr>
        <p:spPr bwMode="auto">
          <a:xfrm flipH="1">
            <a:off x="1671638" y="1370013"/>
            <a:ext cx="457200" cy="609600"/>
          </a:xfrm>
          <a:prstGeom prst="line">
            <a:avLst/>
          </a:prstGeom>
          <a:noFill/>
          <a:ln w="9525">
            <a:noFill/>
            <a:round/>
            <a:headEnd/>
            <a:tailEnd type="triangle" w="med" len="med"/>
          </a:ln>
          <a:effectLst/>
        </p:spPr>
        <p:txBody>
          <a:bodyPr>
            <a:spAutoFit/>
          </a:bodyPr>
          <a:lstStyle/>
          <a:p>
            <a:endParaRPr lang="en-US"/>
          </a:p>
        </p:txBody>
      </p:sp>
      <p:sp>
        <p:nvSpPr>
          <p:cNvPr id="278534" name="Line 6"/>
          <p:cNvSpPr>
            <a:spLocks noChangeShapeType="1"/>
          </p:cNvSpPr>
          <p:nvPr/>
        </p:nvSpPr>
        <p:spPr bwMode="auto">
          <a:xfrm flipH="1">
            <a:off x="1828800" y="1295400"/>
            <a:ext cx="685800" cy="914400"/>
          </a:xfrm>
          <a:prstGeom prst="line">
            <a:avLst/>
          </a:prstGeom>
          <a:noFill/>
          <a:ln w="88900">
            <a:solidFill>
              <a:srgbClr val="000000"/>
            </a:solidFill>
            <a:round/>
            <a:headEnd/>
            <a:tailEnd type="stealth" w="lg" len="lg"/>
          </a:ln>
          <a:effectLst/>
        </p:spPr>
        <p:txBody>
          <a:bodyPr>
            <a:spAutoFit/>
          </a:bodyPr>
          <a:lstStyle/>
          <a:p>
            <a:endParaRPr lang="en-US"/>
          </a:p>
        </p:txBody>
      </p:sp>
      <p:sp>
        <p:nvSpPr>
          <p:cNvPr id="278535" name="Line 7"/>
          <p:cNvSpPr>
            <a:spLocks noChangeShapeType="1"/>
          </p:cNvSpPr>
          <p:nvPr/>
        </p:nvSpPr>
        <p:spPr bwMode="auto">
          <a:xfrm>
            <a:off x="6477000" y="1752600"/>
            <a:ext cx="533400" cy="990600"/>
          </a:xfrm>
          <a:prstGeom prst="line">
            <a:avLst/>
          </a:prstGeom>
          <a:noFill/>
          <a:ln w="88900">
            <a:solidFill>
              <a:srgbClr val="000000"/>
            </a:solidFill>
            <a:round/>
            <a:headEnd/>
            <a:tailEnd type="stealth" w="lg" len="lg"/>
          </a:ln>
          <a:effectLst/>
        </p:spPr>
        <p:txBody>
          <a:bodyPr>
            <a:spAutoFit/>
          </a:bodyPr>
          <a:lstStyle/>
          <a:p>
            <a:endParaRPr lang="en-US"/>
          </a:p>
        </p:txBody>
      </p:sp>
    </p:spTree>
    <p:extLst>
      <p:ext uri="{BB962C8B-B14F-4D97-AF65-F5344CB8AC3E}">
        <p14:creationId xmlns:p14="http://schemas.microsoft.com/office/powerpoint/2010/main" val="4053670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sz="3600" b="0" dirty="0"/>
              <a:t>Similarities between  the Samaritan religion and Judaism</a:t>
            </a:r>
          </a:p>
        </p:txBody>
      </p:sp>
      <p:sp>
        <p:nvSpPr>
          <p:cNvPr id="15363" name="Rectangle 3"/>
          <p:cNvSpPr>
            <a:spLocks noGrp="1" noChangeArrowheads="1"/>
          </p:cNvSpPr>
          <p:nvPr>
            <p:ph idx="1"/>
          </p:nvPr>
        </p:nvSpPr>
        <p:spPr/>
        <p:txBody>
          <a:bodyPr/>
          <a:lstStyle/>
          <a:p>
            <a:pPr marL="609600" indent="-609600">
              <a:buFont typeface="Wingdings" pitchFamily="2" charset="2"/>
              <a:buAutoNum type="arabicPeriod"/>
            </a:pPr>
            <a:r>
              <a:rPr lang="en-US"/>
              <a:t>Both claimed to worship the God of Abraham, Isaac and Jacob</a:t>
            </a:r>
          </a:p>
          <a:p>
            <a:pPr marL="609600" indent="-609600">
              <a:buFont typeface="Wingdings" pitchFamily="2" charset="2"/>
              <a:buAutoNum type="arabicPeriod"/>
            </a:pPr>
            <a:r>
              <a:rPr lang="en-US"/>
              <a:t>Both revered the first five books of the bible.</a:t>
            </a:r>
          </a:p>
          <a:p>
            <a:pPr marL="609600" indent="-609600">
              <a:buFont typeface="Wingdings" pitchFamily="2" charset="2"/>
              <a:buAutoNum type="arabicPeriod"/>
            </a:pPr>
            <a:r>
              <a:rPr lang="en-US"/>
              <a:t>Both worshipped God using animal sacrifice.</a:t>
            </a:r>
          </a:p>
          <a:p>
            <a:pPr marL="609600" indent="-609600">
              <a:buFont typeface="Wingdings" pitchFamily="2" charset="2"/>
              <a:buAutoNum type="arabicPeriod"/>
            </a:pPr>
            <a:r>
              <a:rPr lang="en-US"/>
              <a:t>Both looked forward to a Messiah.</a:t>
            </a:r>
          </a:p>
        </p:txBody>
      </p:sp>
    </p:spTree>
    <p:extLst>
      <p:ext uri="{BB962C8B-B14F-4D97-AF65-F5344CB8AC3E}">
        <p14:creationId xmlns:p14="http://schemas.microsoft.com/office/powerpoint/2010/main" val="3742895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sz="3600" b="0" dirty="0"/>
              <a:t>It is tempting to look at only the similarities and not the differences.</a:t>
            </a:r>
          </a:p>
        </p:txBody>
      </p:sp>
      <p:sp>
        <p:nvSpPr>
          <p:cNvPr id="16387" name="Rectangle 3"/>
          <p:cNvSpPr>
            <a:spLocks noGrp="1" noChangeArrowheads="1"/>
          </p:cNvSpPr>
          <p:nvPr>
            <p:ph idx="1"/>
          </p:nvPr>
        </p:nvSpPr>
        <p:spPr/>
        <p:txBody>
          <a:bodyPr/>
          <a:lstStyle/>
          <a:p>
            <a:pPr>
              <a:buFont typeface="Arial" pitchFamily="34" charset="0"/>
              <a:buChar char="•"/>
            </a:pPr>
            <a:r>
              <a:rPr lang="en-US" dirty="0"/>
              <a:t>The Samaritans did not accept the entire OT as the Jews did.</a:t>
            </a:r>
          </a:p>
          <a:p>
            <a:pPr>
              <a:buFont typeface="Arial" pitchFamily="34" charset="0"/>
              <a:buChar char="•"/>
            </a:pPr>
            <a:r>
              <a:rPr lang="en-US" dirty="0"/>
              <a:t>The Samaritans’ concept of God was corrupted by Paganism.</a:t>
            </a:r>
          </a:p>
          <a:p>
            <a:pPr>
              <a:buFont typeface="Arial" pitchFamily="34" charset="0"/>
              <a:buChar char="•"/>
            </a:pPr>
            <a:r>
              <a:rPr lang="en-US" dirty="0"/>
              <a:t>They missed the promises that are essential to salvation.  Salvation is of the Jews.</a:t>
            </a:r>
          </a:p>
          <a:p>
            <a:pPr>
              <a:buFont typeface="Arial" pitchFamily="34" charset="0"/>
              <a:buChar char="•"/>
            </a:pPr>
            <a:r>
              <a:rPr lang="en-US" dirty="0"/>
              <a:t>They worshipped in spirit but not in truth.</a:t>
            </a:r>
          </a:p>
        </p:txBody>
      </p:sp>
    </p:spTree>
    <p:extLst>
      <p:ext uri="{BB962C8B-B14F-4D97-AF65-F5344CB8AC3E}">
        <p14:creationId xmlns:p14="http://schemas.microsoft.com/office/powerpoint/2010/main" val="35501282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p:cTn id="14" dur="1000" fill="hold"/>
                                        <p:tgtEl>
                                          <p:spTgt spid="1638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63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63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 calcmode="lin" valueType="num">
                                      <p:cBhvr>
                                        <p:cTn id="21" dur="1000" fill="hold"/>
                                        <p:tgtEl>
                                          <p:spTgt spid="1638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638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63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 calcmode="lin" valueType="num">
                                      <p:cBhvr>
                                        <p:cTn id="28" dur="1000" fill="hold"/>
                                        <p:tgtEl>
                                          <p:spTgt spid="1638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638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sz="4000" b="0" dirty="0">
                <a:effectLst/>
              </a:rPr>
              <a:t/>
            </a:r>
            <a:br>
              <a:rPr lang="en-US" sz="4000" b="0" dirty="0">
                <a:effectLst/>
              </a:rPr>
            </a:br>
            <a:r>
              <a:rPr lang="en-US" sz="4000" b="0" dirty="0">
                <a:effectLst/>
              </a:rPr>
              <a:t>Romans 10:2</a:t>
            </a:r>
            <a:r>
              <a:rPr lang="en-US" sz="4000" dirty="0">
                <a:effectLst/>
              </a:rPr>
              <a:t/>
            </a:r>
            <a:br>
              <a:rPr lang="en-US" sz="4000" dirty="0">
                <a:effectLst/>
              </a:rPr>
            </a:br>
            <a:endParaRPr lang="en-US" sz="4000" dirty="0">
              <a:effectLst/>
            </a:endParaRPr>
          </a:p>
        </p:txBody>
      </p:sp>
      <p:sp>
        <p:nvSpPr>
          <p:cNvPr id="262147" name="Rectangle 3"/>
          <p:cNvSpPr>
            <a:spLocks noGrp="1" noChangeArrowheads="1"/>
          </p:cNvSpPr>
          <p:nvPr>
            <p:ph idx="1"/>
          </p:nvPr>
        </p:nvSpPr>
        <p:spPr/>
        <p:txBody>
          <a:bodyPr/>
          <a:lstStyle/>
          <a:p>
            <a:pPr>
              <a:buFont typeface="Wingdings" pitchFamily="2" charset="2"/>
              <a:buNone/>
            </a:pPr>
            <a:r>
              <a:rPr lang="en-US" dirty="0">
                <a:effectLst/>
              </a:rPr>
              <a:t>	For I bear them record that they have a zeal of God, but not according to knowledge. </a:t>
            </a:r>
            <a:endParaRPr lang="en-US" dirty="0" smtClean="0">
              <a:effectLst/>
            </a:endParaRPr>
          </a:p>
          <a:p>
            <a:pPr>
              <a:buFont typeface="Wingdings" pitchFamily="2" charset="2"/>
              <a:buNone/>
            </a:pPr>
            <a:endParaRPr lang="en-US" dirty="0" smtClean="0"/>
          </a:p>
          <a:p>
            <a:r>
              <a:rPr lang="en-US" dirty="0" smtClean="0"/>
              <a:t>	The Samaritans are a witness of spiritual worship without understanding and void of saving truth.</a:t>
            </a:r>
            <a:endParaRPr lang="en-US" dirty="0">
              <a:effectLst/>
            </a:endParaRPr>
          </a:p>
          <a:p>
            <a:endParaRPr lang="en-US" dirty="0"/>
          </a:p>
        </p:txBody>
      </p:sp>
    </p:spTree>
    <p:extLst>
      <p:ext uri="{BB962C8B-B14F-4D97-AF65-F5344CB8AC3E}">
        <p14:creationId xmlns:p14="http://schemas.microsoft.com/office/powerpoint/2010/main" val="282456949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4294967295"/>
          </p:nvPr>
        </p:nvSpPr>
        <p:spPr>
          <a:xfrm>
            <a:off x="457200" y="685800"/>
            <a:ext cx="8305800" cy="5257800"/>
          </a:xfrm>
        </p:spPr>
        <p:txBody>
          <a:bodyPr/>
          <a:lstStyle/>
          <a:p>
            <a:r>
              <a:rPr lang="en-US" dirty="0"/>
              <a:t>Conversely, the Jews (Pharisees &amp; Sadducees) were worshipping the right God with His truth in their grasp but with out the right heart.</a:t>
            </a:r>
          </a:p>
          <a:p>
            <a:r>
              <a:rPr lang="en-US" dirty="0"/>
              <a:t>The Jews had the promises but not the faith and action of their fathers.</a:t>
            </a:r>
          </a:p>
          <a:p>
            <a:r>
              <a:rPr lang="en-US" dirty="0"/>
              <a:t>They worshipped with the heritage of truth but not in spirit.</a:t>
            </a:r>
          </a:p>
        </p:txBody>
      </p:sp>
    </p:spTree>
    <p:extLst>
      <p:ext uri="{BB962C8B-B14F-4D97-AF65-F5344CB8AC3E}">
        <p14:creationId xmlns:p14="http://schemas.microsoft.com/office/powerpoint/2010/main" val="9363338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sz="4000" b="0" dirty="0">
                <a:effectLst/>
              </a:rPr>
              <a:t/>
            </a:r>
            <a:br>
              <a:rPr lang="en-US" sz="4000" b="0" dirty="0">
                <a:effectLst/>
              </a:rPr>
            </a:br>
            <a:r>
              <a:rPr lang="en-US" sz="4000" b="0" dirty="0">
                <a:effectLst/>
              </a:rPr>
              <a:t>Mark 7:6</a:t>
            </a:r>
            <a:r>
              <a:rPr lang="en-US" sz="4000" dirty="0">
                <a:effectLst/>
              </a:rPr>
              <a:t/>
            </a:r>
            <a:br>
              <a:rPr lang="en-US" sz="4000" dirty="0">
                <a:effectLst/>
              </a:rPr>
            </a:br>
            <a:endParaRPr lang="en-US" sz="4000" dirty="0">
              <a:effectLst/>
            </a:endParaRPr>
          </a:p>
        </p:txBody>
      </p:sp>
      <p:sp>
        <p:nvSpPr>
          <p:cNvPr id="263171" name="Rectangle 3"/>
          <p:cNvSpPr>
            <a:spLocks noGrp="1" noChangeArrowheads="1"/>
          </p:cNvSpPr>
          <p:nvPr>
            <p:ph idx="1"/>
          </p:nvPr>
        </p:nvSpPr>
        <p:spPr>
          <a:xfrm>
            <a:off x="1066800" y="1676400"/>
            <a:ext cx="7543800" cy="4419600"/>
          </a:xfrm>
        </p:spPr>
        <p:txBody>
          <a:bodyPr/>
          <a:lstStyle/>
          <a:p>
            <a:pPr>
              <a:buFont typeface="Wingdings" pitchFamily="2" charset="2"/>
              <a:buNone/>
            </a:pPr>
            <a:r>
              <a:rPr lang="en-US">
                <a:effectLst/>
              </a:rPr>
              <a:t>	He answered and said unto them, Well hath Esaias prophesied of you hypocrites, as it is written, This people honoureth me with </a:t>
            </a:r>
            <a:r>
              <a:rPr lang="en-US" i="1">
                <a:effectLst/>
              </a:rPr>
              <a:t>their</a:t>
            </a:r>
            <a:r>
              <a:rPr lang="en-US">
                <a:effectLst/>
              </a:rPr>
              <a:t> lips, but their heart is far from me. </a:t>
            </a:r>
          </a:p>
          <a:p>
            <a:endParaRPr lang="en-US">
              <a:effectLst/>
            </a:endParaRPr>
          </a:p>
          <a:p>
            <a:endParaRPr lang="en-US"/>
          </a:p>
        </p:txBody>
      </p:sp>
    </p:spTree>
    <p:extLst>
      <p:ext uri="{BB962C8B-B14F-4D97-AF65-F5344CB8AC3E}">
        <p14:creationId xmlns:p14="http://schemas.microsoft.com/office/powerpoint/2010/main" val="114233030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b="0" dirty="0"/>
              <a:t>The two poles of worship:</a:t>
            </a:r>
          </a:p>
        </p:txBody>
      </p:sp>
      <p:sp>
        <p:nvSpPr>
          <p:cNvPr id="286723" name="Rectangle 3"/>
          <p:cNvSpPr>
            <a:spLocks noGrp="1" noChangeArrowheads="1"/>
          </p:cNvSpPr>
          <p:nvPr>
            <p:ph idx="1"/>
          </p:nvPr>
        </p:nvSpPr>
        <p:spPr/>
        <p:txBody>
          <a:bodyPr/>
          <a:lstStyle/>
          <a:p>
            <a:pPr marL="609600" indent="-609600">
              <a:buFont typeface="Wingdings" pitchFamily="2" charset="2"/>
              <a:buAutoNum type="arabicPeriod"/>
            </a:pPr>
            <a:r>
              <a:rPr lang="en-US"/>
              <a:t>Mt. Zion – lifeless orthodoxy  </a:t>
            </a:r>
          </a:p>
          <a:p>
            <a:pPr marL="609600" indent="-609600">
              <a:buFont typeface="Wingdings" pitchFamily="2" charset="2"/>
              <a:buNone/>
            </a:pPr>
            <a:r>
              <a:rPr lang="en-US"/>
              <a:t>	(truth but not spirit)</a:t>
            </a:r>
          </a:p>
          <a:p>
            <a:pPr marL="609600" indent="-609600">
              <a:buFont typeface="Wingdings" pitchFamily="2" charset="2"/>
              <a:buNone/>
            </a:pPr>
            <a:r>
              <a:rPr lang="en-US"/>
              <a:t>2.	Mt. Gerizim – Enthusiastic heresy </a:t>
            </a:r>
          </a:p>
          <a:p>
            <a:pPr marL="609600" indent="-609600">
              <a:buFont typeface="Wingdings" pitchFamily="2" charset="2"/>
              <a:buNone/>
            </a:pPr>
            <a:r>
              <a:rPr lang="en-US"/>
              <a:t>	(spirit but not truth)</a:t>
            </a:r>
          </a:p>
          <a:p>
            <a:pPr marL="609600" indent="-609600">
              <a:buFont typeface="Wingdings" pitchFamily="2" charset="2"/>
              <a:buNone/>
            </a:pPr>
            <a:endParaRPr lang="en-US"/>
          </a:p>
        </p:txBody>
      </p:sp>
    </p:spTree>
    <p:extLst>
      <p:ext uri="{BB962C8B-B14F-4D97-AF65-F5344CB8AC3E}">
        <p14:creationId xmlns:p14="http://schemas.microsoft.com/office/powerpoint/2010/main" val="67941708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57200" y="304800"/>
            <a:ext cx="8153400" cy="1431925"/>
          </a:xfrm>
        </p:spPr>
        <p:style>
          <a:lnRef idx="0">
            <a:schemeClr val="dk1"/>
          </a:lnRef>
          <a:fillRef idx="3">
            <a:schemeClr val="dk1"/>
          </a:fillRef>
          <a:effectRef idx="3">
            <a:schemeClr val="dk1"/>
          </a:effectRef>
          <a:fontRef idx="minor">
            <a:schemeClr val="lt1"/>
          </a:fontRef>
        </p:style>
        <p:txBody>
          <a:bodyPr/>
          <a:lstStyle/>
          <a:p>
            <a:pPr marL="838200" indent="-838200">
              <a:buFontTx/>
              <a:buAutoNum type="arabicPeriod" startAt="3"/>
            </a:pPr>
            <a:r>
              <a:rPr lang="en-US" b="0" dirty="0"/>
              <a:t>John 4 – Christ &amp; the Woman</a:t>
            </a:r>
          </a:p>
        </p:txBody>
      </p:sp>
      <p:sp>
        <p:nvSpPr>
          <p:cNvPr id="320515" name="Rectangle 3"/>
          <p:cNvSpPr>
            <a:spLocks noGrp="1" noChangeArrowheads="1"/>
          </p:cNvSpPr>
          <p:nvPr>
            <p:ph idx="1"/>
          </p:nvPr>
        </p:nvSpPr>
        <p:spPr>
          <a:xfrm>
            <a:off x="457200" y="1828800"/>
            <a:ext cx="8229600" cy="4648200"/>
          </a:xfrm>
        </p:spPr>
        <p:txBody>
          <a:bodyPr/>
          <a:lstStyle/>
          <a:p>
            <a:pPr>
              <a:buFont typeface="Wingdings" pitchFamily="2" charset="2"/>
              <a:buNone/>
            </a:pPr>
            <a:r>
              <a:rPr lang="en-US" dirty="0">
                <a:effectLst/>
              </a:rPr>
              <a:t>	Now Jacob’s well was there. Jesus therefore, </a:t>
            </a:r>
            <a:r>
              <a:rPr lang="en-US" i="1" u="sng" dirty="0">
                <a:effectLst/>
              </a:rPr>
              <a:t>being wearied with his journey</a:t>
            </a:r>
            <a:r>
              <a:rPr lang="en-US" dirty="0">
                <a:effectLst/>
              </a:rPr>
              <a:t>, sat thus on the well: </a:t>
            </a:r>
            <a:r>
              <a:rPr lang="en-US" i="1" dirty="0">
                <a:effectLst/>
              </a:rPr>
              <a:t>and</a:t>
            </a:r>
            <a:r>
              <a:rPr lang="en-US" dirty="0">
                <a:effectLst/>
              </a:rPr>
              <a:t> it was about the sixth hour. </a:t>
            </a:r>
          </a:p>
          <a:p>
            <a:pPr>
              <a:buFont typeface="Wingdings" pitchFamily="2" charset="2"/>
              <a:buNone/>
            </a:pPr>
            <a:r>
              <a:rPr lang="en-US" b="1" dirty="0">
                <a:effectLst/>
              </a:rPr>
              <a:t>	John 4:6</a:t>
            </a:r>
          </a:p>
          <a:p>
            <a:pPr>
              <a:buFont typeface="Wingdings" pitchFamily="2" charset="2"/>
              <a:buNone/>
            </a:pPr>
            <a:endParaRPr lang="en-US" dirty="0">
              <a:effectLst/>
            </a:endParaRPr>
          </a:p>
          <a:p>
            <a:endParaRPr lang="en-US" dirty="0"/>
          </a:p>
        </p:txBody>
      </p:sp>
    </p:spTree>
    <p:extLst>
      <p:ext uri="{BB962C8B-B14F-4D97-AF65-F5344CB8AC3E}">
        <p14:creationId xmlns:p14="http://schemas.microsoft.com/office/powerpoint/2010/main" val="322253938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533400" y="304800"/>
            <a:ext cx="8077200" cy="1431925"/>
          </a:xfrm>
        </p:spPr>
        <p:style>
          <a:lnRef idx="0">
            <a:schemeClr val="dk1"/>
          </a:lnRef>
          <a:fillRef idx="3">
            <a:schemeClr val="dk1"/>
          </a:fillRef>
          <a:effectRef idx="3">
            <a:schemeClr val="dk1"/>
          </a:effectRef>
          <a:fontRef idx="minor">
            <a:schemeClr val="lt1"/>
          </a:fontRef>
        </p:style>
        <p:txBody>
          <a:bodyPr>
            <a:normAutofit/>
          </a:bodyPr>
          <a:lstStyle/>
          <a:p>
            <a:r>
              <a:rPr lang="en-US" b="0" dirty="0"/>
              <a:t>Christ before the </a:t>
            </a:r>
            <a:r>
              <a:rPr lang="en-US" b="0" dirty="0" smtClean="0"/>
              <a:t>well</a:t>
            </a:r>
            <a:r>
              <a:rPr lang="en-US" dirty="0"/>
              <a:t>:</a:t>
            </a:r>
            <a:endParaRPr lang="en-US" b="0" dirty="0"/>
          </a:p>
        </p:txBody>
      </p:sp>
      <p:sp>
        <p:nvSpPr>
          <p:cNvPr id="322563" name="Rectangle 3"/>
          <p:cNvSpPr>
            <a:spLocks noGrp="1" noChangeArrowheads="1"/>
          </p:cNvSpPr>
          <p:nvPr>
            <p:ph idx="1"/>
          </p:nvPr>
        </p:nvSpPr>
        <p:spPr>
          <a:xfrm>
            <a:off x="457200" y="1905000"/>
            <a:ext cx="8229600" cy="4572000"/>
          </a:xfrm>
        </p:spPr>
        <p:txBody>
          <a:bodyPr/>
          <a:lstStyle/>
          <a:p>
            <a:pPr>
              <a:buFont typeface="Wingdings" pitchFamily="2" charset="2"/>
              <a:buNone/>
            </a:pPr>
            <a:r>
              <a:rPr lang="en-US" dirty="0"/>
              <a:t>	He was tired, hungry, thirsty and discouraged.  Discouraged because of the opposition to his teaching and the imprisonment of his cousin and fellow-laborer John.</a:t>
            </a:r>
          </a:p>
        </p:txBody>
      </p:sp>
    </p:spTree>
    <p:extLst>
      <p:ext uri="{BB962C8B-B14F-4D97-AF65-F5344CB8AC3E}">
        <p14:creationId xmlns:p14="http://schemas.microsoft.com/office/powerpoint/2010/main" val="30974238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pPr algn="l"/>
            <a:r>
              <a:rPr lang="en-US" dirty="0" smtClean="0"/>
              <a:t>Implications for our Faith:</a:t>
            </a:r>
            <a:endParaRPr lang="en-US" dirty="0"/>
          </a:p>
        </p:txBody>
      </p:sp>
      <p:sp>
        <p:nvSpPr>
          <p:cNvPr id="3" name="Content Placeholder 2"/>
          <p:cNvSpPr>
            <a:spLocks noGrp="1"/>
          </p:cNvSpPr>
          <p:nvPr>
            <p:ph idx="1"/>
          </p:nvPr>
        </p:nvSpPr>
        <p:spPr>
          <a:xfrm>
            <a:off x="457200" y="1600200"/>
            <a:ext cx="8229600" cy="5029200"/>
          </a:xfrm>
        </p:spPr>
        <p:txBody>
          <a:bodyPr/>
          <a:lstStyle/>
          <a:p>
            <a:pPr marL="0" indent="0">
              <a:buNone/>
            </a:pPr>
            <a:r>
              <a:rPr lang="en-US" dirty="0" smtClean="0"/>
              <a:t>5.  The crucifixion of Christ was the supreme illustration that we cannot approach God on our own terms.  God has given us a very gracious offer.  He has keep the way to life open but closed it to those who ignore the straight and narrow way that the Cherubim have been keeping since the garden of Eden.  Our culture is one that cheapens God’s grace and distorts God’s holiness to the point where the need for Christ’s blood can be missed. </a:t>
            </a:r>
          </a:p>
          <a:p>
            <a:pPr marL="514350" indent="-514350"/>
            <a:endParaRPr lang="en-US" dirty="0"/>
          </a:p>
        </p:txBody>
      </p:sp>
    </p:spTree>
    <p:extLst>
      <p:ext uri="{BB962C8B-B14F-4D97-AF65-F5344CB8AC3E}">
        <p14:creationId xmlns:p14="http://schemas.microsoft.com/office/powerpoint/2010/main" val="169823585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b="0" dirty="0"/>
              <a:t>What effect did this encounter have on Christ?</a:t>
            </a:r>
          </a:p>
        </p:txBody>
      </p:sp>
      <p:sp>
        <p:nvSpPr>
          <p:cNvPr id="323587" name="Rectangle 3"/>
          <p:cNvSpPr>
            <a:spLocks noGrp="1" noChangeArrowheads="1"/>
          </p:cNvSpPr>
          <p:nvPr>
            <p:ph idx="1"/>
          </p:nvPr>
        </p:nvSpPr>
        <p:spPr/>
        <p:txBody>
          <a:bodyPr/>
          <a:lstStyle/>
          <a:p>
            <a:r>
              <a:rPr lang="en-US"/>
              <a:t>He was no longer hungry, thirsty, tired or discouraged but rather uplifted and ministering unto others.</a:t>
            </a:r>
          </a:p>
          <a:p>
            <a:r>
              <a:rPr lang="en-US">
                <a:effectLst/>
              </a:rPr>
              <a:t>But he said unto them, I have meat to eat that ye know not of. </a:t>
            </a:r>
          </a:p>
          <a:p>
            <a:pPr>
              <a:buFont typeface="Wingdings" pitchFamily="2" charset="2"/>
              <a:buNone/>
            </a:pPr>
            <a:r>
              <a:rPr lang="en-US" b="1">
                <a:effectLst/>
              </a:rPr>
              <a:t>	John 4:32</a:t>
            </a:r>
            <a:endParaRPr lang="en-US">
              <a:effectLst/>
            </a:endParaRPr>
          </a:p>
          <a:p>
            <a:endParaRPr lang="en-US"/>
          </a:p>
        </p:txBody>
      </p:sp>
    </p:spTree>
    <p:extLst>
      <p:ext uri="{BB962C8B-B14F-4D97-AF65-F5344CB8AC3E}">
        <p14:creationId xmlns:p14="http://schemas.microsoft.com/office/powerpoint/2010/main" val="195043271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6" name="Rectangle 8"/>
          <p:cNvSpPr>
            <a:spLocks noGrp="1" noChangeArrowheads="1"/>
          </p:cNvSpPr>
          <p:nvPr>
            <p:ph idx="1"/>
          </p:nvPr>
        </p:nvSpPr>
        <p:spPr>
          <a:xfrm>
            <a:off x="533400" y="762000"/>
            <a:ext cx="8077200" cy="5334000"/>
          </a:xfrm>
        </p:spPr>
        <p:txBody>
          <a:bodyPr/>
          <a:lstStyle/>
          <a:p>
            <a:pPr>
              <a:lnSpc>
                <a:spcPct val="90000"/>
              </a:lnSpc>
            </a:pPr>
            <a:r>
              <a:rPr lang="en-US" dirty="0" smtClean="0">
                <a:effectLst/>
              </a:rPr>
              <a:t>	Neither </a:t>
            </a:r>
            <a:r>
              <a:rPr lang="en-US" dirty="0">
                <a:effectLst/>
              </a:rPr>
              <a:t>have I gone back from the commandment of his lips; I have esteemed the words of his mouth more than my necessary </a:t>
            </a:r>
            <a:r>
              <a:rPr lang="en-US" i="1" dirty="0">
                <a:effectLst/>
              </a:rPr>
              <a:t>food</a:t>
            </a:r>
            <a:r>
              <a:rPr lang="en-US" dirty="0">
                <a:effectLst/>
              </a:rPr>
              <a:t>.</a:t>
            </a:r>
          </a:p>
          <a:p>
            <a:pPr>
              <a:lnSpc>
                <a:spcPct val="90000"/>
              </a:lnSpc>
              <a:buFont typeface="Wingdings" pitchFamily="2" charset="2"/>
              <a:buNone/>
            </a:pPr>
            <a:r>
              <a:rPr lang="en-US" b="1" dirty="0">
                <a:effectLst/>
              </a:rPr>
              <a:t>	Job 23:12</a:t>
            </a:r>
          </a:p>
          <a:p>
            <a:pPr>
              <a:lnSpc>
                <a:spcPct val="90000"/>
              </a:lnSpc>
              <a:buFont typeface="Wingdings" pitchFamily="2" charset="2"/>
              <a:buNone/>
            </a:pPr>
            <a:endParaRPr lang="en-US" dirty="0">
              <a:effectLst/>
            </a:endParaRPr>
          </a:p>
          <a:p>
            <a:pPr>
              <a:lnSpc>
                <a:spcPct val="90000"/>
              </a:lnSpc>
            </a:pPr>
            <a:r>
              <a:rPr lang="en-US" dirty="0" smtClean="0"/>
              <a:t>	</a:t>
            </a:r>
            <a:r>
              <a:rPr lang="en-US" dirty="0" smtClean="0">
                <a:effectLst/>
              </a:rPr>
              <a:t>Jesus </a:t>
            </a:r>
            <a:r>
              <a:rPr lang="en-US" dirty="0" err="1">
                <a:effectLst/>
              </a:rPr>
              <a:t>saith</a:t>
            </a:r>
            <a:r>
              <a:rPr lang="en-US" dirty="0">
                <a:effectLst/>
              </a:rPr>
              <a:t> unto them, My meat is to do the will of him that sent me, and to finish his work. </a:t>
            </a:r>
          </a:p>
          <a:p>
            <a:pPr>
              <a:lnSpc>
                <a:spcPct val="90000"/>
              </a:lnSpc>
              <a:buFont typeface="Wingdings" pitchFamily="2" charset="2"/>
              <a:buNone/>
            </a:pPr>
            <a:r>
              <a:rPr lang="en-US" b="1" dirty="0">
                <a:effectLst/>
              </a:rPr>
              <a:t>	John 4:34</a:t>
            </a:r>
            <a:endParaRPr lang="en-US" dirty="0">
              <a:effectLst/>
            </a:endParaRPr>
          </a:p>
          <a:p>
            <a:pPr>
              <a:lnSpc>
                <a:spcPct val="90000"/>
              </a:lnSpc>
            </a:pPr>
            <a:endParaRPr lang="en-US" dirty="0"/>
          </a:p>
        </p:txBody>
      </p:sp>
    </p:spTree>
    <p:extLst>
      <p:ext uri="{BB962C8B-B14F-4D97-AF65-F5344CB8AC3E}">
        <p14:creationId xmlns:p14="http://schemas.microsoft.com/office/powerpoint/2010/main" val="145815690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a:xfrm>
            <a:off x="457200" y="304800"/>
            <a:ext cx="8305800" cy="1431925"/>
          </a:xfrm>
        </p:spPr>
        <p:style>
          <a:lnRef idx="0">
            <a:schemeClr val="dk1"/>
          </a:lnRef>
          <a:fillRef idx="3">
            <a:schemeClr val="dk1"/>
          </a:fillRef>
          <a:effectRef idx="3">
            <a:schemeClr val="dk1"/>
          </a:effectRef>
          <a:fontRef idx="minor">
            <a:schemeClr val="lt1"/>
          </a:fontRef>
        </p:style>
        <p:txBody>
          <a:bodyPr/>
          <a:lstStyle/>
          <a:p>
            <a:pPr marL="838200" indent="-838200"/>
            <a:r>
              <a:rPr lang="en-US" b="0" dirty="0"/>
              <a:t>Christ at the well – John 4:6</a:t>
            </a:r>
          </a:p>
        </p:txBody>
      </p:sp>
      <p:sp>
        <p:nvSpPr>
          <p:cNvPr id="121859" name="Rectangle 3"/>
          <p:cNvSpPr>
            <a:spLocks noGrp="1" noChangeArrowheads="1"/>
          </p:cNvSpPr>
          <p:nvPr>
            <p:ph idx="1"/>
          </p:nvPr>
        </p:nvSpPr>
        <p:spPr>
          <a:xfrm>
            <a:off x="457200" y="1905000"/>
            <a:ext cx="8229600" cy="4572000"/>
          </a:xfrm>
        </p:spPr>
        <p:txBody>
          <a:bodyPr/>
          <a:lstStyle/>
          <a:p>
            <a:pPr>
              <a:lnSpc>
                <a:spcPct val="90000"/>
              </a:lnSpc>
            </a:pPr>
            <a:r>
              <a:rPr lang="en-US" dirty="0" smtClean="0"/>
              <a:t>	Many </a:t>
            </a:r>
            <a:r>
              <a:rPr lang="en-US" dirty="0"/>
              <a:t>centuries before this occurrence Jacob, traveling north, and similarly come to a well where he had met the woman who was to become his wife - Genesis 29: 10-11.  Perhaps it was with this in mind that Jesus likewise sat on a well.  </a:t>
            </a:r>
          </a:p>
        </p:txBody>
      </p:sp>
    </p:spTree>
    <p:extLst>
      <p:ext uri="{BB962C8B-B14F-4D97-AF65-F5344CB8AC3E}">
        <p14:creationId xmlns:p14="http://schemas.microsoft.com/office/powerpoint/2010/main" val="62626908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4294967295"/>
          </p:nvPr>
        </p:nvSpPr>
        <p:spPr>
          <a:xfrm>
            <a:off x="533400" y="457200"/>
            <a:ext cx="8305800" cy="6096000"/>
          </a:xfrm>
        </p:spPr>
        <p:txBody>
          <a:bodyPr>
            <a:normAutofit fontScale="85000" lnSpcReduction="20000"/>
          </a:bodyPr>
          <a:lstStyle/>
          <a:p>
            <a:pPr>
              <a:buFont typeface="Arial" pitchFamily="34" charset="0"/>
              <a:buChar char="•"/>
            </a:pPr>
            <a:r>
              <a:rPr lang="en-US" dirty="0"/>
              <a:t>She had a knowledge of God and worshipped Him, evidenced by her reference to Abraham (12:6,7) and Jacob (33:18-20).</a:t>
            </a:r>
          </a:p>
          <a:p>
            <a:pPr>
              <a:buFont typeface="Arial" pitchFamily="34" charset="0"/>
              <a:buChar char="•"/>
            </a:pPr>
            <a:endParaRPr lang="en-US" dirty="0"/>
          </a:p>
          <a:p>
            <a:pPr>
              <a:buFont typeface="Arial" pitchFamily="34" charset="0"/>
              <a:buChar char="•"/>
            </a:pPr>
            <a:r>
              <a:rPr lang="en-US" dirty="0"/>
              <a:t>But in turn Jesus had to remind her the name of Jacob's altar was "God is the God of Israel" and that the promises given there was unto Abraham "unto thy Seed will I give this land</a:t>
            </a:r>
            <a:r>
              <a:rPr lang="en-US" dirty="0" smtClean="0"/>
              <a:t>.“</a:t>
            </a:r>
          </a:p>
          <a:p>
            <a:pPr>
              <a:buFont typeface="Arial" pitchFamily="34" charset="0"/>
              <a:buChar char="•"/>
            </a:pPr>
            <a:r>
              <a:rPr lang="en-US" dirty="0" smtClean="0"/>
              <a:t>There was a difference in the status of the two religions.  </a:t>
            </a:r>
          </a:p>
          <a:p>
            <a:pPr>
              <a:buFont typeface="Arial" pitchFamily="34" charset="0"/>
              <a:buChar char="•"/>
            </a:pPr>
            <a:r>
              <a:rPr lang="en-US" dirty="0" smtClean="0"/>
              <a:t>The Samaritans had inadequate zealous adherence to Moses but it was in ignorance. </a:t>
            </a:r>
          </a:p>
          <a:p>
            <a:pPr>
              <a:buFont typeface="Arial" pitchFamily="34" charset="0"/>
              <a:buChar char="•"/>
            </a:pPr>
            <a:r>
              <a:rPr lang="en-US" dirty="0" smtClean="0"/>
              <a:t>They were not related to the promises made to Abraham, Isaac and Jacob.</a:t>
            </a:r>
          </a:p>
          <a:p>
            <a:pPr>
              <a:buFont typeface="Arial" pitchFamily="34" charset="0"/>
              <a:buChar char="•"/>
            </a:pPr>
            <a:r>
              <a:rPr lang="en-US" dirty="0" smtClean="0"/>
              <a:t>They claimed to have Abraham as their father but they did not</a:t>
            </a:r>
            <a:r>
              <a:rPr lang="en-US" b="1" dirty="0" smtClean="0"/>
              <a:t>.</a:t>
            </a:r>
          </a:p>
          <a:p>
            <a:pPr>
              <a:buFont typeface="Arial" pitchFamily="34" charset="0"/>
              <a:buChar char="•"/>
            </a:pPr>
            <a:endParaRPr lang="en-US" dirty="0"/>
          </a:p>
        </p:txBody>
      </p:sp>
    </p:spTree>
    <p:extLst>
      <p:ext uri="{BB962C8B-B14F-4D97-AF65-F5344CB8AC3E}">
        <p14:creationId xmlns:p14="http://schemas.microsoft.com/office/powerpoint/2010/main" val="67264356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idx="4294967295"/>
          </p:nvPr>
        </p:nvSpPr>
        <p:spPr>
          <a:xfrm>
            <a:off x="304800" y="685800"/>
            <a:ext cx="8534400" cy="5334000"/>
          </a:xfrm>
        </p:spPr>
        <p:txBody>
          <a:bodyPr/>
          <a:lstStyle/>
          <a:p>
            <a:r>
              <a:rPr lang="en-US" dirty="0" smtClean="0"/>
              <a:t>	Her </a:t>
            </a:r>
            <a:r>
              <a:rPr lang="en-US" dirty="0"/>
              <a:t>first address of him was "thou, being a Jew" was promptly replaced by "Sir, Lord."  She quickly recognized he was one with far higher spiritual powers that her own.  Ultimately she progresses to address him as a prophet and finally – Messiah!</a:t>
            </a:r>
          </a:p>
          <a:p>
            <a:pPr>
              <a:buFont typeface="Wingdings" pitchFamily="2" charset="2"/>
              <a:buNone/>
            </a:pPr>
            <a:endParaRPr lang="en-US" dirty="0"/>
          </a:p>
          <a:p>
            <a:r>
              <a:rPr lang="en-US" dirty="0"/>
              <a:t>Christ explicitly says to her that he is the messiah (v25)</a:t>
            </a:r>
          </a:p>
          <a:p>
            <a:pPr>
              <a:buFont typeface="Wingdings" pitchFamily="2" charset="2"/>
              <a:buNone/>
            </a:pPr>
            <a:endParaRPr lang="en-US" dirty="0"/>
          </a:p>
        </p:txBody>
      </p:sp>
    </p:spTree>
    <p:extLst>
      <p:ext uri="{BB962C8B-B14F-4D97-AF65-F5344CB8AC3E}">
        <p14:creationId xmlns:p14="http://schemas.microsoft.com/office/powerpoint/2010/main" val="427512233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4294967295"/>
          </p:nvPr>
        </p:nvSpPr>
        <p:spPr>
          <a:xfrm>
            <a:off x="381000" y="685800"/>
            <a:ext cx="8305800" cy="5334000"/>
          </a:xfrm>
        </p:spPr>
        <p:txBody>
          <a:bodyPr/>
          <a:lstStyle/>
          <a:p>
            <a:pPr>
              <a:buFont typeface="Arial" pitchFamily="34" charset="0"/>
              <a:buChar char="•"/>
            </a:pPr>
            <a:r>
              <a:rPr lang="en-US" dirty="0"/>
              <a:t>Are you greater than our father Jacob, which gave this this well?</a:t>
            </a:r>
          </a:p>
          <a:p>
            <a:pPr>
              <a:buFont typeface="Arial" pitchFamily="34" charset="0"/>
              <a:buChar char="•"/>
            </a:pPr>
            <a:endParaRPr lang="en-US" dirty="0"/>
          </a:p>
          <a:p>
            <a:pPr>
              <a:buFont typeface="Arial" pitchFamily="34" charset="0"/>
              <a:buChar char="•"/>
            </a:pPr>
            <a:r>
              <a:rPr lang="en-US" dirty="0"/>
              <a:t>She saw the well inherited by all later generations by Jacob as a symbol of divine promise.  It was a promise of a center worship with an altar and a place of ready access. </a:t>
            </a:r>
          </a:p>
        </p:txBody>
      </p:sp>
    </p:spTree>
    <p:extLst>
      <p:ext uri="{BB962C8B-B14F-4D97-AF65-F5344CB8AC3E}">
        <p14:creationId xmlns:p14="http://schemas.microsoft.com/office/powerpoint/2010/main" val="125400058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b="0" dirty="0"/>
              <a:t>Why is there so much emphasis on the place of worship?</a:t>
            </a:r>
          </a:p>
        </p:txBody>
      </p:sp>
      <p:sp>
        <p:nvSpPr>
          <p:cNvPr id="131075" name="Rectangle 3"/>
          <p:cNvSpPr>
            <a:spLocks noGrp="1" noChangeArrowheads="1"/>
          </p:cNvSpPr>
          <p:nvPr>
            <p:ph idx="1"/>
          </p:nvPr>
        </p:nvSpPr>
        <p:spPr/>
        <p:txBody>
          <a:bodyPr/>
          <a:lstStyle/>
          <a:p>
            <a:r>
              <a:rPr lang="en-US"/>
              <a:t>The house of God is where He meets the unworthy in grace.  </a:t>
            </a:r>
          </a:p>
          <a:p>
            <a:r>
              <a:rPr lang="en-US"/>
              <a:t>It is also a place to bring to remembrance to promises that were made in those places.</a:t>
            </a:r>
          </a:p>
        </p:txBody>
      </p:sp>
    </p:spTree>
    <p:extLst>
      <p:ext uri="{BB962C8B-B14F-4D97-AF65-F5344CB8AC3E}">
        <p14:creationId xmlns:p14="http://schemas.microsoft.com/office/powerpoint/2010/main" val="395059234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4294967295"/>
          </p:nvPr>
        </p:nvSpPr>
        <p:spPr>
          <a:xfrm>
            <a:off x="609600" y="685800"/>
            <a:ext cx="8001000" cy="5334000"/>
          </a:xfrm>
        </p:spPr>
        <p:txBody>
          <a:bodyPr>
            <a:normAutofit/>
          </a:bodyPr>
          <a:lstStyle/>
          <a:p>
            <a:pPr>
              <a:buFont typeface="Wingdings" pitchFamily="2" charset="2"/>
              <a:buNone/>
            </a:pPr>
            <a:r>
              <a:rPr lang="en-US" b="1" dirty="0"/>
              <a:t>Malachi 1:11</a:t>
            </a:r>
            <a:br>
              <a:rPr lang="en-US" b="1" dirty="0"/>
            </a:br>
            <a:r>
              <a:rPr lang="en-US" dirty="0"/>
              <a:t>11For from the rising of the sun even unto the going down of the same my name </a:t>
            </a:r>
            <a:r>
              <a:rPr lang="en-US" i="1" dirty="0"/>
              <a:t>shall be</a:t>
            </a:r>
            <a:r>
              <a:rPr lang="en-US" dirty="0"/>
              <a:t> great among the Gentiles; and </a:t>
            </a:r>
            <a:r>
              <a:rPr lang="en-US" b="1" u="sng" dirty="0"/>
              <a:t>in every place</a:t>
            </a:r>
            <a:r>
              <a:rPr lang="en-US" dirty="0"/>
              <a:t> incense </a:t>
            </a:r>
            <a:r>
              <a:rPr lang="en-US" i="1" dirty="0"/>
              <a:t>shall be</a:t>
            </a:r>
            <a:r>
              <a:rPr lang="en-US" dirty="0"/>
              <a:t> offered unto my name, and </a:t>
            </a:r>
            <a:r>
              <a:rPr lang="en-US" b="1" u="sng" dirty="0"/>
              <a:t>a pure offering</a:t>
            </a:r>
            <a:r>
              <a:rPr lang="en-US" dirty="0"/>
              <a:t>: for my name </a:t>
            </a:r>
            <a:r>
              <a:rPr lang="en-US" i="1" dirty="0"/>
              <a:t>shall be</a:t>
            </a:r>
            <a:r>
              <a:rPr lang="en-US" dirty="0"/>
              <a:t> great among the heathen, </a:t>
            </a:r>
            <a:r>
              <a:rPr lang="en-US" dirty="0" err="1"/>
              <a:t>saith</a:t>
            </a:r>
            <a:r>
              <a:rPr lang="en-US" dirty="0"/>
              <a:t> the LORD of hosts. </a:t>
            </a:r>
          </a:p>
          <a:p>
            <a:pPr>
              <a:buFont typeface="Wingdings" pitchFamily="2" charset="2"/>
              <a:buNone/>
            </a:pPr>
            <a:r>
              <a:rPr lang="en-US" dirty="0"/>
              <a:t/>
            </a:r>
            <a:br>
              <a:rPr lang="en-US" dirty="0"/>
            </a:br>
            <a:endParaRPr lang="en-US" dirty="0"/>
          </a:p>
        </p:txBody>
      </p:sp>
    </p:spTree>
    <p:extLst>
      <p:ext uri="{BB962C8B-B14F-4D97-AF65-F5344CB8AC3E}">
        <p14:creationId xmlns:p14="http://schemas.microsoft.com/office/powerpoint/2010/main" val="220928551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idx="4294967295"/>
          </p:nvPr>
        </p:nvSpPr>
        <p:spPr>
          <a:xfrm>
            <a:off x="685800" y="990600"/>
            <a:ext cx="8077200" cy="5029200"/>
          </a:xfrm>
        </p:spPr>
        <p:txBody>
          <a:bodyPr/>
          <a:lstStyle/>
          <a:p>
            <a:pPr>
              <a:buFont typeface="Wingdings" pitchFamily="2" charset="2"/>
              <a:buNone/>
            </a:pPr>
            <a:r>
              <a:rPr lang="en-US" b="1" dirty="0"/>
              <a:t>Acts </a:t>
            </a:r>
            <a:r>
              <a:rPr lang="en-US" b="1" dirty="0" smtClean="0"/>
              <a:t>7:48-50</a:t>
            </a:r>
            <a:r>
              <a:rPr lang="en-US" b="1" dirty="0"/>
              <a:t/>
            </a:r>
            <a:br>
              <a:rPr lang="en-US" b="1" dirty="0"/>
            </a:br>
            <a:endParaRPr lang="en-US" b="1" dirty="0"/>
          </a:p>
          <a:p>
            <a:r>
              <a:rPr lang="en-US" b="1" dirty="0"/>
              <a:t>	</a:t>
            </a:r>
            <a:r>
              <a:rPr lang="en-US" dirty="0"/>
              <a:t>48Howbeit the most High </a:t>
            </a:r>
            <a:r>
              <a:rPr lang="en-US" b="1" u="sng" dirty="0" err="1"/>
              <a:t>dwelleth</a:t>
            </a:r>
            <a:r>
              <a:rPr lang="en-US" b="1" u="sng" dirty="0"/>
              <a:t> not in temples made with hands</a:t>
            </a:r>
            <a:r>
              <a:rPr lang="en-US" dirty="0"/>
              <a:t>; as </a:t>
            </a:r>
            <a:r>
              <a:rPr lang="en-US" dirty="0" err="1"/>
              <a:t>saith</a:t>
            </a:r>
            <a:r>
              <a:rPr lang="en-US" dirty="0"/>
              <a:t> the prophet</a:t>
            </a:r>
            <a:r>
              <a:rPr lang="en-US" dirty="0" smtClean="0"/>
              <a:t>, 49Heaven </a:t>
            </a:r>
            <a:r>
              <a:rPr lang="en-US" i="1" dirty="0" smtClean="0"/>
              <a:t>is</a:t>
            </a:r>
            <a:r>
              <a:rPr lang="en-US" dirty="0" smtClean="0"/>
              <a:t> my throne, and earth </a:t>
            </a:r>
            <a:r>
              <a:rPr lang="en-US" i="1" dirty="0" smtClean="0"/>
              <a:t>is</a:t>
            </a:r>
            <a:r>
              <a:rPr lang="en-US" dirty="0" smtClean="0"/>
              <a:t> my footstool: what house will ye build me? </a:t>
            </a:r>
            <a:r>
              <a:rPr lang="en-US" dirty="0" err="1" smtClean="0"/>
              <a:t>saith</a:t>
            </a:r>
            <a:r>
              <a:rPr lang="en-US" dirty="0" smtClean="0"/>
              <a:t> the Lord: or what </a:t>
            </a:r>
            <a:r>
              <a:rPr lang="en-US" i="1" dirty="0" smtClean="0"/>
              <a:t>is</a:t>
            </a:r>
            <a:r>
              <a:rPr lang="en-US" dirty="0" smtClean="0"/>
              <a:t> the place of my rest? 50Hath not my hand made all these things?</a:t>
            </a:r>
            <a:endParaRPr lang="en-US" dirty="0"/>
          </a:p>
        </p:txBody>
      </p:sp>
    </p:spTree>
    <p:extLst>
      <p:ext uri="{BB962C8B-B14F-4D97-AF65-F5344CB8AC3E}">
        <p14:creationId xmlns:p14="http://schemas.microsoft.com/office/powerpoint/2010/main" val="119509666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4294967295"/>
          </p:nvPr>
        </p:nvSpPr>
        <p:spPr>
          <a:xfrm>
            <a:off x="381000" y="457200"/>
            <a:ext cx="8305800" cy="5562600"/>
          </a:xfrm>
        </p:spPr>
        <p:txBody>
          <a:bodyPr/>
          <a:lstStyle/>
          <a:p>
            <a:pPr>
              <a:buFont typeface="Wingdings" pitchFamily="2" charset="2"/>
              <a:buNone/>
            </a:pPr>
            <a:r>
              <a:rPr lang="en-US" b="1" dirty="0">
                <a:effectLst/>
              </a:rPr>
              <a:t>Ephesians 2:20-22</a:t>
            </a:r>
            <a:br>
              <a:rPr lang="en-US" b="1" dirty="0">
                <a:effectLst/>
              </a:rPr>
            </a:br>
            <a:endParaRPr lang="en-US" b="1" dirty="0">
              <a:effectLst/>
            </a:endParaRPr>
          </a:p>
          <a:p>
            <a:pPr>
              <a:buFont typeface="Wingdings" pitchFamily="2" charset="2"/>
              <a:buNone/>
            </a:pPr>
            <a:r>
              <a:rPr lang="en-US" b="1" dirty="0">
                <a:effectLst/>
              </a:rPr>
              <a:t>	</a:t>
            </a:r>
            <a:r>
              <a:rPr lang="en-US" dirty="0">
                <a:effectLst/>
              </a:rPr>
              <a:t>20And are built upon the foundation of the apostles and prophets, Jesus Christ himself being the chief corner </a:t>
            </a:r>
            <a:r>
              <a:rPr lang="en-US" i="1" dirty="0">
                <a:effectLst/>
              </a:rPr>
              <a:t>stone</a:t>
            </a:r>
            <a:r>
              <a:rPr lang="en-US" dirty="0">
                <a:effectLst/>
              </a:rPr>
              <a:t>; 21In whom all the building fitly framed together </a:t>
            </a:r>
            <a:r>
              <a:rPr lang="en-US" dirty="0" err="1">
                <a:effectLst/>
              </a:rPr>
              <a:t>groweth</a:t>
            </a:r>
            <a:r>
              <a:rPr lang="en-US" dirty="0">
                <a:effectLst/>
              </a:rPr>
              <a:t> unto an holy temple in the Lord: 22In whom ye also are </a:t>
            </a:r>
            <a:r>
              <a:rPr lang="en-US" dirty="0" err="1">
                <a:effectLst/>
              </a:rPr>
              <a:t>builded</a:t>
            </a:r>
            <a:r>
              <a:rPr lang="en-US" dirty="0">
                <a:effectLst/>
              </a:rPr>
              <a:t> together for an habitation of God through the Spirit.</a:t>
            </a:r>
          </a:p>
          <a:p>
            <a:endParaRPr lang="en-US" dirty="0"/>
          </a:p>
        </p:txBody>
      </p:sp>
    </p:spTree>
    <p:extLst>
      <p:ext uri="{BB962C8B-B14F-4D97-AF65-F5344CB8AC3E}">
        <p14:creationId xmlns:p14="http://schemas.microsoft.com/office/powerpoint/2010/main" val="9608727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pPr algn="l"/>
            <a:r>
              <a:rPr lang="en-US" dirty="0" smtClean="0"/>
              <a:t>Implications for our Faith:</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514350" indent="-514350">
              <a:buAutoNum type="arabicPeriod" startAt="6"/>
            </a:pPr>
            <a:r>
              <a:rPr lang="en-US" dirty="0" smtClean="0"/>
              <a:t>God has not finished His work with the Cherubim.		</a:t>
            </a:r>
          </a:p>
          <a:p>
            <a:pPr marL="400050" lvl="1" indent="0">
              <a:buNone/>
            </a:pPr>
            <a:r>
              <a:rPr lang="en-US" dirty="0" smtClean="0"/>
              <a:t>	And then shall appear the sign of the Son of man in heaven: and then shall all the tribes of the earth mourn, and they shall see the Son of man coming in the clouds of heaven with power and great glory. And he shall send his angels with a great sound of a trumpet, and they shall gather together his elect from the four winds, from one end of heaven to the other. </a:t>
            </a:r>
            <a:r>
              <a:rPr lang="en-US" b="1" dirty="0" smtClean="0"/>
              <a:t>Mat </a:t>
            </a:r>
            <a:r>
              <a:rPr lang="en-US" b="1" dirty="0" smtClean="0"/>
              <a:t>24:30-31</a:t>
            </a:r>
          </a:p>
          <a:p>
            <a:endParaRPr lang="en-US" dirty="0" smtClean="0"/>
          </a:p>
          <a:p>
            <a:pPr marL="514350" indent="-514350"/>
            <a:endParaRPr lang="en-US" dirty="0" smtClean="0"/>
          </a:p>
          <a:p>
            <a:pPr marL="514350" indent="-514350"/>
            <a:endParaRPr lang="en-US" dirty="0"/>
          </a:p>
        </p:txBody>
      </p:sp>
    </p:spTree>
    <p:extLst>
      <p:ext uri="{BB962C8B-B14F-4D97-AF65-F5344CB8AC3E}">
        <p14:creationId xmlns:p14="http://schemas.microsoft.com/office/powerpoint/2010/main" val="282055746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4294967295"/>
          </p:nvPr>
        </p:nvSpPr>
        <p:spPr>
          <a:xfrm>
            <a:off x="685800" y="1066800"/>
            <a:ext cx="7848600" cy="4953000"/>
          </a:xfrm>
        </p:spPr>
        <p:txBody>
          <a:bodyPr/>
          <a:lstStyle/>
          <a:p>
            <a:pPr>
              <a:buFont typeface="Arial" pitchFamily="34" charset="0"/>
              <a:buChar char="•"/>
            </a:pPr>
            <a:r>
              <a:rPr lang="en-US" dirty="0"/>
              <a:t> </a:t>
            </a:r>
            <a:r>
              <a:rPr lang="en-US" sz="3600" dirty="0"/>
              <a:t>The place to go </a:t>
            </a:r>
            <a:r>
              <a:rPr lang="en-US" sz="3600" dirty="0" smtClean="0"/>
              <a:t>was </a:t>
            </a:r>
            <a:r>
              <a:rPr lang="en-US" sz="3600" dirty="0"/>
              <a:t>not the issue.</a:t>
            </a:r>
          </a:p>
          <a:p>
            <a:pPr>
              <a:buFont typeface="Arial" pitchFamily="34" charset="0"/>
              <a:buChar char="•"/>
            </a:pPr>
            <a:endParaRPr lang="en-US" sz="3600" dirty="0"/>
          </a:p>
          <a:p>
            <a:pPr>
              <a:buFont typeface="Arial" pitchFamily="34" charset="0"/>
              <a:buChar char="•"/>
            </a:pPr>
            <a:r>
              <a:rPr lang="en-US" sz="3600" dirty="0"/>
              <a:t> The issue is to whom do you worship and how.</a:t>
            </a:r>
          </a:p>
        </p:txBody>
      </p:sp>
    </p:spTree>
    <p:extLst>
      <p:ext uri="{BB962C8B-B14F-4D97-AF65-F5344CB8AC3E}">
        <p14:creationId xmlns:p14="http://schemas.microsoft.com/office/powerpoint/2010/main" val="388263067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4294967295"/>
          </p:nvPr>
        </p:nvSpPr>
        <p:spPr>
          <a:xfrm>
            <a:off x="533400" y="762000"/>
            <a:ext cx="8305800" cy="5486400"/>
          </a:xfrm>
        </p:spPr>
        <p:txBody>
          <a:bodyPr/>
          <a:lstStyle/>
          <a:p>
            <a:pPr>
              <a:buFont typeface="Wingdings" pitchFamily="2" charset="2"/>
              <a:buNone/>
            </a:pPr>
            <a:r>
              <a:rPr lang="en-US" sz="3600" b="1" dirty="0"/>
              <a:t>Jeremiah 23:23</a:t>
            </a:r>
            <a:br>
              <a:rPr lang="en-US" sz="3600" b="1" dirty="0"/>
            </a:br>
            <a:endParaRPr lang="en-US" sz="3600" b="1" dirty="0"/>
          </a:p>
          <a:p>
            <a:pPr>
              <a:buFont typeface="Wingdings" pitchFamily="2" charset="2"/>
              <a:buNone/>
            </a:pPr>
            <a:r>
              <a:rPr lang="en-US" sz="3600" i="1" dirty="0"/>
              <a:t>	Am</a:t>
            </a:r>
            <a:r>
              <a:rPr lang="en-US" sz="3600" dirty="0"/>
              <a:t> I a God at hand, </a:t>
            </a:r>
            <a:r>
              <a:rPr lang="en-US" sz="3600" dirty="0" err="1"/>
              <a:t>saith</a:t>
            </a:r>
            <a:r>
              <a:rPr lang="en-US" sz="3600" dirty="0"/>
              <a:t> the LORD, and not a God afar off? </a:t>
            </a:r>
          </a:p>
        </p:txBody>
      </p:sp>
    </p:spTree>
    <p:extLst>
      <p:ext uri="{BB962C8B-B14F-4D97-AF65-F5344CB8AC3E}">
        <p14:creationId xmlns:p14="http://schemas.microsoft.com/office/powerpoint/2010/main" val="204943359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533400" y="533400"/>
            <a:ext cx="8305800" cy="5715000"/>
          </a:xfrm>
        </p:spPr>
        <p:txBody>
          <a:bodyPr/>
          <a:lstStyle/>
          <a:p>
            <a:r>
              <a:rPr lang="en-US" dirty="0"/>
              <a:t> </a:t>
            </a:r>
            <a:r>
              <a:rPr lang="en-US" sz="3600" dirty="0"/>
              <a:t>Is He a God of some place? </a:t>
            </a:r>
          </a:p>
          <a:p>
            <a:r>
              <a:rPr lang="en-US" sz="3600" dirty="0" smtClean="0"/>
              <a:t> </a:t>
            </a:r>
            <a:r>
              <a:rPr lang="en-US" sz="3600" dirty="0"/>
              <a:t>No, He is every place. </a:t>
            </a:r>
          </a:p>
          <a:p>
            <a:r>
              <a:rPr lang="en-US" sz="3600" dirty="0" smtClean="0"/>
              <a:t>The </a:t>
            </a:r>
            <a:r>
              <a:rPr lang="en-US" sz="3600" dirty="0"/>
              <a:t>issue is not here or there, because God is not here or there but everywhere</a:t>
            </a:r>
            <a:r>
              <a:rPr lang="en-US" sz="3600" dirty="0" smtClean="0"/>
              <a:t>.</a:t>
            </a:r>
          </a:p>
          <a:p>
            <a:r>
              <a:rPr lang="en-US" sz="3600" dirty="0" smtClean="0"/>
              <a:t>We do not go somewhere to get holy.</a:t>
            </a:r>
          </a:p>
          <a:p>
            <a:r>
              <a:rPr lang="en-US" sz="3600" dirty="0" smtClean="0"/>
              <a:t>We are to be holy every where.  </a:t>
            </a:r>
          </a:p>
          <a:p>
            <a:r>
              <a:rPr lang="en-US" sz="3600" dirty="0" smtClean="0"/>
              <a:t>God is to be an ever present God.</a:t>
            </a:r>
          </a:p>
          <a:p>
            <a:endParaRPr lang="en-US" sz="3600" dirty="0"/>
          </a:p>
        </p:txBody>
      </p:sp>
    </p:spTree>
    <p:extLst>
      <p:ext uri="{BB962C8B-B14F-4D97-AF65-F5344CB8AC3E}">
        <p14:creationId xmlns:p14="http://schemas.microsoft.com/office/powerpoint/2010/main" val="163110700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dirty="0" smtClean="0">
                <a:latin typeface="Times New Roman" pitchFamily="18" charset="0"/>
              </a:rPr>
              <a:t>Why was he preaching to this Samaritan?</a:t>
            </a:r>
            <a:endParaRPr lang="en-US" dirty="0"/>
          </a:p>
        </p:txBody>
      </p:sp>
      <p:sp>
        <p:nvSpPr>
          <p:cNvPr id="3" name="Content Placeholder 2"/>
          <p:cNvSpPr>
            <a:spLocks noGrp="1"/>
          </p:cNvSpPr>
          <p:nvPr>
            <p:ph idx="1"/>
          </p:nvPr>
        </p:nvSpPr>
        <p:spPr/>
        <p:txBody>
          <a:bodyPr/>
          <a:lstStyle/>
          <a:p>
            <a:pPr marL="400050" lvl="1" indent="0">
              <a:lnSpc>
                <a:spcPct val="90000"/>
              </a:lnSpc>
              <a:buNone/>
            </a:pPr>
            <a:r>
              <a:rPr lang="en-US" dirty="0" smtClean="0"/>
              <a:t>These </a:t>
            </a:r>
            <a:r>
              <a:rPr lang="en-US" dirty="0" smtClean="0"/>
              <a:t>twelve Jesus sent forth, and commanded them, saying, </a:t>
            </a:r>
            <a:r>
              <a:rPr lang="en-US" dirty="0" smtClean="0">
                <a:solidFill>
                  <a:srgbClr val="FF0000"/>
                </a:solidFill>
              </a:rPr>
              <a:t>Go not </a:t>
            </a:r>
            <a:r>
              <a:rPr lang="en-US" dirty="0" smtClean="0"/>
              <a:t>into the way of the Gentiles, and into </a:t>
            </a:r>
            <a:r>
              <a:rPr lang="en-US" i="1" dirty="0" smtClean="0">
                <a:solidFill>
                  <a:srgbClr val="FF0000"/>
                </a:solidFill>
              </a:rPr>
              <a:t>any</a:t>
            </a:r>
            <a:r>
              <a:rPr lang="en-US" dirty="0" smtClean="0">
                <a:solidFill>
                  <a:srgbClr val="FF0000"/>
                </a:solidFill>
              </a:rPr>
              <a:t> city of the Samaritans</a:t>
            </a:r>
            <a:r>
              <a:rPr lang="en-US" dirty="0" smtClean="0"/>
              <a:t> enter ye not: 6But go rather to the lost sheep of the house of Israel.</a:t>
            </a:r>
            <a:endParaRPr lang="en-US" b="1" dirty="0" smtClean="0"/>
          </a:p>
          <a:p>
            <a:pPr marL="0" indent="0">
              <a:lnSpc>
                <a:spcPct val="90000"/>
              </a:lnSpc>
              <a:buNone/>
            </a:pPr>
            <a:r>
              <a:rPr lang="en-US" b="1" dirty="0" smtClean="0"/>
              <a:t>Matthew </a:t>
            </a:r>
            <a:r>
              <a:rPr lang="en-US" b="1" dirty="0" smtClean="0"/>
              <a:t>10:5-6</a:t>
            </a:r>
            <a:endParaRPr lang="en-US" dirty="0"/>
          </a:p>
        </p:txBody>
      </p:sp>
    </p:spTree>
    <p:extLst>
      <p:ext uri="{BB962C8B-B14F-4D97-AF65-F5344CB8AC3E}">
        <p14:creationId xmlns:p14="http://schemas.microsoft.com/office/powerpoint/2010/main" val="74394606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sz="4000" b="0" dirty="0">
                <a:effectLst/>
              </a:rPr>
              <a:t/>
            </a:r>
            <a:br>
              <a:rPr lang="en-US" sz="4000" b="0" dirty="0">
                <a:effectLst/>
              </a:rPr>
            </a:br>
            <a:r>
              <a:rPr lang="en-US" sz="4000" b="0" dirty="0">
                <a:effectLst/>
              </a:rPr>
              <a:t>Genesis 29:8</a:t>
            </a:r>
            <a:r>
              <a:rPr lang="en-US" sz="4000" dirty="0">
                <a:effectLst/>
              </a:rPr>
              <a:t/>
            </a:r>
            <a:br>
              <a:rPr lang="en-US" sz="4000" dirty="0">
                <a:effectLst/>
              </a:rPr>
            </a:br>
            <a:endParaRPr lang="en-US" sz="4000" dirty="0">
              <a:effectLst/>
            </a:endParaRPr>
          </a:p>
        </p:txBody>
      </p:sp>
      <p:sp>
        <p:nvSpPr>
          <p:cNvPr id="301059" name="Rectangle 3"/>
          <p:cNvSpPr>
            <a:spLocks noGrp="1" noChangeArrowheads="1"/>
          </p:cNvSpPr>
          <p:nvPr>
            <p:ph idx="1"/>
          </p:nvPr>
        </p:nvSpPr>
        <p:spPr/>
        <p:txBody>
          <a:bodyPr/>
          <a:lstStyle/>
          <a:p>
            <a:pPr>
              <a:buFont typeface="Wingdings" pitchFamily="2" charset="2"/>
              <a:buNone/>
            </a:pPr>
            <a:r>
              <a:rPr lang="en-US">
                <a:effectLst/>
              </a:rPr>
              <a:t>	And they said, We cannot, until all the flocks be gathered together, and </a:t>
            </a:r>
            <a:r>
              <a:rPr lang="en-US" i="1">
                <a:effectLst/>
              </a:rPr>
              <a:t>till</a:t>
            </a:r>
            <a:r>
              <a:rPr lang="en-US">
                <a:effectLst/>
              </a:rPr>
              <a:t> they roll the stone from the well’s mouth; then we water the sheep.</a:t>
            </a:r>
          </a:p>
          <a:p>
            <a:endParaRPr lang="en-US"/>
          </a:p>
        </p:txBody>
      </p:sp>
    </p:spTree>
    <p:extLst>
      <p:ext uri="{BB962C8B-B14F-4D97-AF65-F5344CB8AC3E}">
        <p14:creationId xmlns:p14="http://schemas.microsoft.com/office/powerpoint/2010/main" val="396326726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b="0" dirty="0"/>
              <a:t>The 2 stipulations to watering the sheep:</a:t>
            </a:r>
          </a:p>
        </p:txBody>
      </p:sp>
      <p:sp>
        <p:nvSpPr>
          <p:cNvPr id="302083" name="Rectangle 3"/>
          <p:cNvSpPr>
            <a:spLocks noGrp="1" noChangeArrowheads="1"/>
          </p:cNvSpPr>
          <p:nvPr>
            <p:ph idx="1"/>
          </p:nvPr>
        </p:nvSpPr>
        <p:spPr/>
        <p:txBody>
          <a:bodyPr/>
          <a:lstStyle/>
          <a:p>
            <a:pPr marL="609600" indent="-609600">
              <a:buFont typeface="Wingdings" pitchFamily="2" charset="2"/>
              <a:buAutoNum type="arabicPeriod"/>
            </a:pPr>
            <a:r>
              <a:rPr lang="en-US"/>
              <a:t>The flocks had to be gathered</a:t>
            </a:r>
          </a:p>
          <a:p>
            <a:pPr marL="609600" indent="-609600">
              <a:buFont typeface="Wingdings" pitchFamily="2" charset="2"/>
              <a:buAutoNum type="arabicPeriod"/>
            </a:pPr>
            <a:r>
              <a:rPr lang="en-US"/>
              <a:t>The stone must be rolled away</a:t>
            </a:r>
          </a:p>
          <a:p>
            <a:pPr marL="609600" indent="-609600">
              <a:buFont typeface="Wingdings" pitchFamily="2" charset="2"/>
              <a:buAutoNum type="arabicPeriod"/>
            </a:pPr>
            <a:endParaRPr lang="en-US"/>
          </a:p>
          <a:p>
            <a:pPr marL="609600" indent="-609600">
              <a:buFont typeface="Wingdings" pitchFamily="2" charset="2"/>
              <a:buNone/>
            </a:pPr>
            <a:r>
              <a:rPr lang="en-US"/>
              <a:t>	</a:t>
            </a:r>
          </a:p>
        </p:txBody>
      </p:sp>
    </p:spTree>
    <p:extLst>
      <p:ext uri="{BB962C8B-B14F-4D97-AF65-F5344CB8AC3E}">
        <p14:creationId xmlns:p14="http://schemas.microsoft.com/office/powerpoint/2010/main" val="2102702780"/>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b="0" dirty="0"/>
              <a:t>The Good Shepherd comes to water his flock, at Jacob’s well</a:t>
            </a:r>
          </a:p>
        </p:txBody>
      </p:sp>
      <p:sp>
        <p:nvSpPr>
          <p:cNvPr id="303107" name="Rectangle 3"/>
          <p:cNvSpPr>
            <a:spLocks noGrp="1" noChangeArrowheads="1"/>
          </p:cNvSpPr>
          <p:nvPr>
            <p:ph idx="1"/>
          </p:nvPr>
        </p:nvSpPr>
        <p:spPr>
          <a:xfrm>
            <a:off x="1066800" y="2514600"/>
            <a:ext cx="7543800" cy="3581400"/>
          </a:xfrm>
        </p:spPr>
        <p:txBody>
          <a:bodyPr/>
          <a:lstStyle/>
          <a:p>
            <a:r>
              <a:rPr lang="en-US"/>
              <a:t>It appears then that Christ has revealed himself to the woman at the well to begin the gathering process.</a:t>
            </a:r>
          </a:p>
        </p:txBody>
      </p:sp>
    </p:spTree>
    <p:extLst>
      <p:ext uri="{BB962C8B-B14F-4D97-AF65-F5344CB8AC3E}">
        <p14:creationId xmlns:p14="http://schemas.microsoft.com/office/powerpoint/2010/main" val="116414047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sz="4000" b="0" dirty="0">
                <a:effectLst/>
              </a:rPr>
              <a:t/>
            </a:r>
            <a:br>
              <a:rPr lang="en-US" sz="4000" b="0" dirty="0">
                <a:effectLst/>
              </a:rPr>
            </a:br>
            <a:r>
              <a:rPr lang="en-US" sz="4000" b="0" dirty="0">
                <a:effectLst/>
              </a:rPr>
              <a:t>John 10:16</a:t>
            </a:r>
            <a:r>
              <a:rPr lang="en-US" sz="4000" dirty="0">
                <a:effectLst/>
              </a:rPr>
              <a:t/>
            </a:r>
            <a:br>
              <a:rPr lang="en-US" sz="4000" dirty="0">
                <a:effectLst/>
              </a:rPr>
            </a:br>
            <a:endParaRPr lang="en-US" sz="4000" dirty="0">
              <a:effectLst/>
            </a:endParaRPr>
          </a:p>
        </p:txBody>
      </p:sp>
      <p:sp>
        <p:nvSpPr>
          <p:cNvPr id="304131" name="Rectangle 3"/>
          <p:cNvSpPr>
            <a:spLocks noGrp="1" noChangeArrowheads="1"/>
          </p:cNvSpPr>
          <p:nvPr>
            <p:ph idx="1"/>
          </p:nvPr>
        </p:nvSpPr>
        <p:spPr/>
        <p:txBody>
          <a:bodyPr/>
          <a:lstStyle/>
          <a:p>
            <a:pPr>
              <a:buFont typeface="Wingdings" pitchFamily="2" charset="2"/>
              <a:buNone/>
            </a:pPr>
            <a:r>
              <a:rPr lang="en-US" dirty="0">
                <a:effectLst/>
              </a:rPr>
              <a:t>	And other sheep I have, which are not of this fold: them also I must bring, and they shall hear my voice; and there shall be one fold, </a:t>
            </a:r>
            <a:r>
              <a:rPr lang="en-US" i="1" dirty="0">
                <a:effectLst/>
              </a:rPr>
              <a:t>and</a:t>
            </a:r>
            <a:r>
              <a:rPr lang="en-US" dirty="0">
                <a:effectLst/>
              </a:rPr>
              <a:t> one shepherd. </a:t>
            </a:r>
          </a:p>
          <a:p>
            <a:pPr marL="400050" lvl="1" indent="0">
              <a:buNone/>
            </a:pPr>
            <a:r>
              <a:rPr lang="en-US" sz="3200" dirty="0"/>
              <a:t>So even though he had commanded not to preach to the Samaritans, he was preparing them to gather them to be watered.</a:t>
            </a:r>
          </a:p>
        </p:txBody>
      </p:sp>
    </p:spTree>
    <p:extLst>
      <p:ext uri="{BB962C8B-B14F-4D97-AF65-F5344CB8AC3E}">
        <p14:creationId xmlns:p14="http://schemas.microsoft.com/office/powerpoint/2010/main" val="88941867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sz="4000" b="0" dirty="0"/>
              <a:t>In Gen 29 the sheep being watered was impeded by a stone.</a:t>
            </a:r>
            <a:r>
              <a:rPr lang="en-US" sz="4000" dirty="0"/>
              <a:t>	</a:t>
            </a:r>
          </a:p>
        </p:txBody>
      </p:sp>
      <p:sp>
        <p:nvSpPr>
          <p:cNvPr id="305155" name="Rectangle 3"/>
          <p:cNvSpPr>
            <a:spLocks noGrp="1" noChangeArrowheads="1"/>
          </p:cNvSpPr>
          <p:nvPr>
            <p:ph idx="1"/>
          </p:nvPr>
        </p:nvSpPr>
        <p:spPr/>
        <p:txBody>
          <a:bodyPr/>
          <a:lstStyle/>
          <a:p>
            <a:pPr marL="0" indent="0">
              <a:buNone/>
            </a:pPr>
            <a:r>
              <a:rPr lang="en-US" dirty="0"/>
              <a:t>The impediment between the living water and the woman (and us) is sin.</a:t>
            </a:r>
          </a:p>
          <a:p>
            <a:pPr marL="0" indent="0">
              <a:buNone/>
            </a:pPr>
            <a:r>
              <a:rPr lang="en-US" dirty="0"/>
              <a:t>The stone is remove literally and spiritually with the resurrection of Christ.</a:t>
            </a:r>
          </a:p>
        </p:txBody>
      </p:sp>
    </p:spTree>
    <p:extLst>
      <p:ext uri="{BB962C8B-B14F-4D97-AF65-F5344CB8AC3E}">
        <p14:creationId xmlns:p14="http://schemas.microsoft.com/office/powerpoint/2010/main" val="171414147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b="0" dirty="0"/>
              <a:t>True worship?</a:t>
            </a:r>
          </a:p>
        </p:txBody>
      </p:sp>
      <p:sp>
        <p:nvSpPr>
          <p:cNvPr id="306179" name="Rectangle 3"/>
          <p:cNvSpPr>
            <a:spLocks noGrp="1" noChangeArrowheads="1"/>
          </p:cNvSpPr>
          <p:nvPr>
            <p:ph idx="1"/>
          </p:nvPr>
        </p:nvSpPr>
        <p:spPr/>
        <p:txBody>
          <a:bodyPr/>
          <a:lstStyle/>
          <a:p>
            <a:r>
              <a:rPr lang="en-US"/>
              <a:t>We can readily see from this account that Jesus is gentle with her and drawing her to him.  </a:t>
            </a:r>
          </a:p>
          <a:p>
            <a:r>
              <a:rPr lang="en-US"/>
              <a:t>There is also a firmness that is unmistakable.  If she continues in a life of promiscuity she is not able to walk in his company and not an acceptable worshipper.</a:t>
            </a:r>
          </a:p>
        </p:txBody>
      </p:sp>
    </p:spTree>
    <p:extLst>
      <p:ext uri="{BB962C8B-B14F-4D97-AF65-F5344CB8AC3E}">
        <p14:creationId xmlns:p14="http://schemas.microsoft.com/office/powerpoint/2010/main" val="17208938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pPr algn="l"/>
            <a:r>
              <a:rPr lang="en-US" dirty="0" smtClean="0"/>
              <a:t>Implications for our Faith:</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514350" indent="-514350">
              <a:buAutoNum type="arabicPeriod" startAt="6"/>
            </a:pPr>
            <a:r>
              <a:rPr lang="en-US" dirty="0" smtClean="0"/>
              <a:t>God has not finished His work with the Cherubim.		</a:t>
            </a:r>
          </a:p>
          <a:p>
            <a:pPr marL="400050" lvl="1" indent="0">
              <a:buNone/>
            </a:pPr>
            <a:r>
              <a:rPr lang="en-US" dirty="0" smtClean="0"/>
              <a:t>	For the Lord himself shall descend from heaven with a shout, with the voice of the archangel, and with the trump of God: and the dead in Christ shall rise first: Then we which are alive and remain shall be caught up together with them in the clouds, to meet the Lord in the air: and so shall we ever be with the Lord. </a:t>
            </a:r>
          </a:p>
          <a:p>
            <a:pPr marL="400050" lvl="1" indent="0">
              <a:buNone/>
            </a:pPr>
            <a:r>
              <a:rPr lang="en-US" dirty="0" smtClean="0"/>
              <a:t>	</a:t>
            </a:r>
            <a:r>
              <a:rPr lang="en-US" b="1" dirty="0" smtClean="0"/>
              <a:t>1Th 4:16-17</a:t>
            </a:r>
          </a:p>
          <a:p>
            <a:endParaRPr lang="en-US" dirty="0" smtClean="0"/>
          </a:p>
          <a:p>
            <a:endParaRPr lang="en-US" dirty="0" smtClean="0"/>
          </a:p>
          <a:p>
            <a:pPr marL="514350" indent="-514350"/>
            <a:endParaRPr lang="en-US" dirty="0" smtClean="0"/>
          </a:p>
          <a:p>
            <a:pPr marL="514350" indent="-514350"/>
            <a:endParaRPr lang="en-US" dirty="0"/>
          </a:p>
        </p:txBody>
      </p:sp>
    </p:spTree>
    <p:extLst>
      <p:ext uri="{BB962C8B-B14F-4D97-AF65-F5344CB8AC3E}">
        <p14:creationId xmlns:p14="http://schemas.microsoft.com/office/powerpoint/2010/main" val="318793361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4" name="Rectangle 4"/>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b="0" dirty="0"/>
              <a:t>Is there any further record of the Samaritans?</a:t>
            </a:r>
          </a:p>
        </p:txBody>
      </p:sp>
      <p:sp>
        <p:nvSpPr>
          <p:cNvPr id="296963" name="Rectangle 3"/>
          <p:cNvSpPr>
            <a:spLocks noGrp="1" noChangeArrowheads="1"/>
          </p:cNvSpPr>
          <p:nvPr>
            <p:ph type="body" idx="4294967295"/>
          </p:nvPr>
        </p:nvSpPr>
        <p:spPr>
          <a:xfrm>
            <a:off x="457200" y="1905000"/>
            <a:ext cx="8382000" cy="4191000"/>
          </a:xfrm>
        </p:spPr>
        <p:txBody>
          <a:bodyPr/>
          <a:lstStyle/>
          <a:p>
            <a:pPr>
              <a:buFont typeface="Wingdings" pitchFamily="2" charset="2"/>
              <a:buNone/>
            </a:pPr>
            <a:r>
              <a:rPr lang="en-US" b="1" dirty="0"/>
              <a:t>Acts 1:8</a:t>
            </a:r>
            <a:br>
              <a:rPr lang="en-US" b="1" dirty="0"/>
            </a:br>
            <a:r>
              <a:rPr lang="en-US" dirty="0"/>
              <a:t>8But ye shall receive power, after that the Holy Ghost is come upon you: and ye shall be witnesses unto me both in Jerusalem, and in all Judaea, and in Samaria, and unto the uttermost part of the earth.</a:t>
            </a:r>
          </a:p>
        </p:txBody>
      </p:sp>
    </p:spTree>
    <p:extLst>
      <p:ext uri="{BB962C8B-B14F-4D97-AF65-F5344CB8AC3E}">
        <p14:creationId xmlns:p14="http://schemas.microsoft.com/office/powerpoint/2010/main" val="3202596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 calcmode="lin" valueType="num">
                                      <p:cBhvr>
                                        <p:cTn id="7" dur="1000" fill="hold"/>
                                        <p:tgtEl>
                                          <p:spTgt spid="2969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969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6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b="1" dirty="0" smtClean="0"/>
              <a:t>Acts 8:5-6</a:t>
            </a:r>
            <a:endParaRPr lang="en-US" dirty="0"/>
          </a:p>
        </p:txBody>
      </p:sp>
      <p:sp>
        <p:nvSpPr>
          <p:cNvPr id="3" name="Rectangle 2"/>
          <p:cNvSpPr/>
          <p:nvPr/>
        </p:nvSpPr>
        <p:spPr>
          <a:xfrm>
            <a:off x="914400" y="1600199"/>
            <a:ext cx="7848600" cy="3046988"/>
          </a:xfrm>
          <a:prstGeom prst="rect">
            <a:avLst/>
          </a:prstGeom>
        </p:spPr>
        <p:txBody>
          <a:bodyPr wrap="square">
            <a:spAutoFit/>
          </a:bodyPr>
          <a:lstStyle/>
          <a:p>
            <a:r>
              <a:rPr lang="en-US" dirty="0" smtClean="0"/>
              <a:t>Then Philip went down to the city of Samaria, and preached Christ unto them. 6  And the people with one accord gave heed unto those things which Philip </a:t>
            </a:r>
            <a:r>
              <a:rPr lang="en-US" dirty="0" err="1" smtClean="0"/>
              <a:t>spake</a:t>
            </a:r>
            <a:r>
              <a:rPr lang="en-US" dirty="0" smtClean="0"/>
              <a:t>, hearing and seeing the miracles which he did.</a:t>
            </a:r>
            <a:endParaRPr lang="en-US" dirty="0"/>
          </a:p>
        </p:txBody>
      </p:sp>
    </p:spTree>
    <p:extLst>
      <p:ext uri="{BB962C8B-B14F-4D97-AF65-F5344CB8AC3E}">
        <p14:creationId xmlns:p14="http://schemas.microsoft.com/office/powerpoint/2010/main" val="3799887393"/>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b="1" dirty="0" smtClean="0"/>
              <a:t>Acts 9:31</a:t>
            </a:r>
            <a:endParaRPr lang="en-US" dirty="0"/>
          </a:p>
        </p:txBody>
      </p:sp>
      <p:sp>
        <p:nvSpPr>
          <p:cNvPr id="3" name="Content Placeholder 2"/>
          <p:cNvSpPr>
            <a:spLocks noGrp="1"/>
          </p:cNvSpPr>
          <p:nvPr>
            <p:ph idx="1"/>
          </p:nvPr>
        </p:nvSpPr>
        <p:spPr/>
        <p:txBody>
          <a:bodyPr/>
          <a:lstStyle/>
          <a:p>
            <a:pPr marL="0" indent="0">
              <a:buNone/>
            </a:pPr>
            <a:r>
              <a:rPr lang="en-US" dirty="0" smtClean="0"/>
              <a:t>Then </a:t>
            </a:r>
            <a:r>
              <a:rPr lang="en-US" dirty="0" smtClean="0"/>
              <a:t>had the churches rest throughout all Judaea and Galilee and </a:t>
            </a:r>
            <a:r>
              <a:rPr lang="en-US" u="sng" dirty="0" smtClean="0"/>
              <a:t>Samaria</a:t>
            </a:r>
            <a:r>
              <a:rPr lang="en-US" dirty="0" smtClean="0"/>
              <a:t>, and were edified; and walking in the fear of the Lord, and in the comfort of the Holy Ghost, were multiplied.</a:t>
            </a:r>
            <a:endParaRPr lang="en-US" dirty="0"/>
          </a:p>
        </p:txBody>
      </p:sp>
    </p:spTree>
    <p:extLst>
      <p:ext uri="{BB962C8B-B14F-4D97-AF65-F5344CB8AC3E}">
        <p14:creationId xmlns:p14="http://schemas.microsoft.com/office/powerpoint/2010/main" val="172967659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396" name="Group 132"/>
          <p:cNvGraphicFramePr>
            <a:graphicFrameLocks noGrp="1"/>
          </p:cNvGraphicFramePr>
          <p:nvPr/>
        </p:nvGraphicFramePr>
        <p:xfrm>
          <a:off x="457199" y="609600"/>
          <a:ext cx="8305802" cy="4073525"/>
        </p:xfrm>
        <a:graphic>
          <a:graphicData uri="http://schemas.openxmlformats.org/drawingml/2006/table">
            <a:tbl>
              <a:tblPr/>
              <a:tblGrid>
                <a:gridCol w="1660852"/>
                <a:gridCol w="1660851"/>
                <a:gridCol w="1660852"/>
                <a:gridCol w="1660851"/>
                <a:gridCol w="1662396"/>
              </a:tblGrid>
              <a:tr h="1219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Character</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none" w="med" len="med"/>
                    </a:lnL>
                    <a:lnR w="63500" cap="flat" cmpd="sng" algn="ctr">
                      <a:solidFill>
                        <a:srgbClr val="FFCC00"/>
                      </a:solidFill>
                      <a:prstDash val="solid"/>
                      <a:round/>
                      <a:headEnd type="none" w="med" len="med"/>
                      <a:tailEnd type="triangle" w="med" len="med"/>
                    </a:lnR>
                    <a:lnT w="63500" cap="flat" cmpd="sng" algn="ctr">
                      <a:solidFill>
                        <a:srgbClr val="FFCC00"/>
                      </a:solidFill>
                      <a:prstDash val="solid"/>
                      <a:round/>
                      <a:headEnd type="none" w="med" len="med"/>
                      <a:tailEnd type="none" w="med" len="med"/>
                    </a:lnT>
                    <a:lnB w="63500" cap="flat" cmpd="sng" algn="ctr">
                      <a:solidFill>
                        <a:srgbClr val="FFCC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Gender</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triangle" w="med" len="med"/>
                    </a:lnL>
                    <a:lnR w="63500" cap="flat" cmpd="sng" algn="ctr">
                      <a:solidFill>
                        <a:srgbClr val="FFCC00"/>
                      </a:solidFill>
                      <a:prstDash val="solid"/>
                      <a:round/>
                      <a:headEnd type="none" w="med" len="med"/>
                      <a:tailEnd type="triangle" w="med" len="med"/>
                    </a:lnR>
                    <a:lnT w="63500" cap="flat" cmpd="sng" algn="ctr">
                      <a:solidFill>
                        <a:srgbClr val="FFCC00"/>
                      </a:solidFill>
                      <a:prstDash val="solid"/>
                      <a:round/>
                      <a:headEnd type="none" w="med" len="med"/>
                      <a:tailEnd type="none" w="med" len="med"/>
                    </a:lnT>
                    <a:lnB w="63500" cap="flat" cmpd="sng" algn="ctr">
                      <a:solidFill>
                        <a:srgbClr val="FFCC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Nationality</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triangle" w="med" len="med"/>
                    </a:lnL>
                    <a:lnR w="63500" cap="flat" cmpd="sng" algn="ctr">
                      <a:solidFill>
                        <a:srgbClr val="FFCC00"/>
                      </a:solidFill>
                      <a:prstDash val="solid"/>
                      <a:round/>
                      <a:headEnd type="none" w="med" len="med"/>
                      <a:tailEnd type="triangle" w="med" len="med"/>
                    </a:lnR>
                    <a:lnT w="63500" cap="flat" cmpd="sng" algn="ctr">
                      <a:solidFill>
                        <a:srgbClr val="FFCC00"/>
                      </a:solidFill>
                      <a:prstDash val="solid"/>
                      <a:round/>
                      <a:headEnd type="none" w="med" len="med"/>
                      <a:tailEnd type="none" w="med" len="med"/>
                    </a:lnT>
                    <a:lnB w="63500" cap="flat" cmpd="sng" algn="ctr">
                      <a:solidFill>
                        <a:srgbClr val="FFCC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Social Position</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triangle" w="med" len="med"/>
                    </a:lnL>
                    <a:lnR w="63500" cap="flat" cmpd="sng" algn="ctr">
                      <a:solidFill>
                        <a:srgbClr val="FFCC00"/>
                      </a:solidFill>
                      <a:prstDash val="solid"/>
                      <a:round/>
                      <a:headEnd type="none" w="med" len="med"/>
                      <a:tailEnd type="triangle" w="med" len="med"/>
                    </a:lnR>
                    <a:lnT w="63500" cap="flat" cmpd="sng" algn="ctr">
                      <a:solidFill>
                        <a:srgbClr val="FFCC00"/>
                      </a:solidFill>
                      <a:prstDash val="solid"/>
                      <a:round/>
                      <a:headEnd type="none" w="med" len="med"/>
                      <a:tailEnd type="none" w="med" len="med"/>
                    </a:lnT>
                    <a:lnB w="63500" cap="flat" cmpd="sng" algn="ctr">
                      <a:solidFill>
                        <a:srgbClr val="FFCC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Approach to Jesus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triangle" w="med" len="med"/>
                    </a:lnL>
                    <a:lnR w="63500" cap="flat" cmpd="sng" algn="ctr">
                      <a:solidFill>
                        <a:srgbClr val="FFCC00"/>
                      </a:solidFill>
                      <a:prstDash val="solid"/>
                      <a:round/>
                      <a:headEnd type="none" w="med" len="med"/>
                      <a:tailEnd type="none" w="med" len="med"/>
                    </a:lnR>
                    <a:lnT w="63500" cap="flat" cmpd="sng" algn="ctr">
                      <a:solidFill>
                        <a:srgbClr val="FFCC00"/>
                      </a:solidFill>
                      <a:prstDash val="solid"/>
                      <a:round/>
                      <a:headEnd type="none" w="med" len="med"/>
                      <a:tailEnd type="none" w="med" len="med"/>
                    </a:lnT>
                    <a:lnB w="63500" cap="flat" cmpd="sng" algn="ctr">
                      <a:solidFill>
                        <a:srgbClr val="FFCC00"/>
                      </a:solidFill>
                      <a:prstDash val="solid"/>
                      <a:round/>
                      <a:headEnd type="none" w="med" len="med"/>
                      <a:tailEnd type="triangle" w="med" len="med"/>
                    </a:lnB>
                    <a:lnTlToBr>
                      <a:noFill/>
                    </a:lnTlToBr>
                    <a:lnBlToTr>
                      <a:noFill/>
                    </a:lnBlToTr>
                    <a:noFill/>
                  </a:tcPr>
                </a:tc>
              </a:tr>
              <a:tr h="143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Nicodemus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none" w="med" len="med"/>
                    </a:lnL>
                    <a:lnR w="63500" cap="flat" cmpd="sng" algn="ctr">
                      <a:solidFill>
                        <a:srgbClr val="FFCC00"/>
                      </a:solidFill>
                      <a:prstDash val="solid"/>
                      <a:round/>
                      <a:headEnd type="none" w="med" len="med"/>
                      <a:tailEnd type="triangle" w="med" len="med"/>
                    </a:lnR>
                    <a:lnT w="63500" cap="flat" cmpd="sng" algn="ctr">
                      <a:solidFill>
                        <a:srgbClr val="FFCC00"/>
                      </a:solidFill>
                      <a:prstDash val="solid"/>
                      <a:round/>
                      <a:headEnd type="none" w="med" len="med"/>
                      <a:tailEnd type="triangle" w="med" len="med"/>
                    </a:lnT>
                    <a:lnB w="63500" cap="flat" cmpd="sng" algn="ctr">
                      <a:solidFill>
                        <a:srgbClr val="FFCC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Male          (high status)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triangle" w="med" len="med"/>
                    </a:lnL>
                    <a:lnR w="63500" cap="flat" cmpd="sng" algn="ctr">
                      <a:solidFill>
                        <a:srgbClr val="FFCC00"/>
                      </a:solidFill>
                      <a:prstDash val="solid"/>
                      <a:round/>
                      <a:headEnd type="none" w="med" len="med"/>
                      <a:tailEnd type="triangle" w="med" len="med"/>
                    </a:lnR>
                    <a:lnT w="63500" cap="flat" cmpd="sng" algn="ctr">
                      <a:solidFill>
                        <a:srgbClr val="FFCC00"/>
                      </a:solidFill>
                      <a:prstDash val="solid"/>
                      <a:round/>
                      <a:headEnd type="none" w="med" len="med"/>
                      <a:tailEnd type="triangle" w="med" len="med"/>
                    </a:lnT>
                    <a:lnB w="63500" cap="flat" cmpd="sng" algn="ctr">
                      <a:solidFill>
                        <a:srgbClr val="FFCC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Jewish       (high status)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triangle" w="med" len="med"/>
                    </a:lnL>
                    <a:lnR w="63500" cap="flat" cmpd="sng" algn="ctr">
                      <a:solidFill>
                        <a:srgbClr val="FFCC00"/>
                      </a:solidFill>
                      <a:prstDash val="solid"/>
                      <a:round/>
                      <a:headEnd type="none" w="med" len="med"/>
                      <a:tailEnd type="triangle" w="med" len="med"/>
                    </a:lnR>
                    <a:lnT w="63500" cap="flat" cmpd="sng" algn="ctr">
                      <a:solidFill>
                        <a:srgbClr val="FFCC00"/>
                      </a:solidFill>
                      <a:prstDash val="solid"/>
                      <a:round/>
                      <a:headEnd type="none" w="med" len="med"/>
                      <a:tailEnd type="triangle" w="med" len="med"/>
                    </a:lnT>
                    <a:lnB w="63500" cap="flat" cmpd="sng" algn="ctr">
                      <a:solidFill>
                        <a:srgbClr val="FFCC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Sanhedrin   (high status)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triangle" w="med" len="med"/>
                    </a:lnL>
                    <a:lnR w="63500" cap="flat" cmpd="sng" algn="ctr">
                      <a:solidFill>
                        <a:srgbClr val="FFCC00"/>
                      </a:solidFill>
                      <a:prstDash val="solid"/>
                      <a:round/>
                      <a:headEnd type="none" w="med" len="med"/>
                      <a:tailEnd type="triangle" w="med" len="med"/>
                    </a:lnR>
                    <a:lnT w="63500" cap="flat" cmpd="sng" algn="ctr">
                      <a:solidFill>
                        <a:srgbClr val="FFCC00"/>
                      </a:solidFill>
                      <a:prstDash val="solid"/>
                      <a:round/>
                      <a:headEnd type="none" w="med" len="med"/>
                      <a:tailEnd type="triangle" w="med" len="med"/>
                    </a:lnT>
                    <a:lnB w="63500" cap="flat" cmpd="sng" algn="ctr">
                      <a:solidFill>
                        <a:srgbClr val="FFCC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At night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John 3:2</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triangle" w="med" len="med"/>
                    </a:lnL>
                    <a:lnR w="63500" cap="flat" cmpd="sng" algn="ctr">
                      <a:solidFill>
                        <a:srgbClr val="FFCC00"/>
                      </a:solidFill>
                      <a:prstDash val="solid"/>
                      <a:round/>
                      <a:headEnd type="none" w="med" len="med"/>
                      <a:tailEnd type="none" w="med" len="med"/>
                    </a:lnR>
                    <a:lnT w="63500" cap="flat" cmpd="sng" algn="ctr">
                      <a:solidFill>
                        <a:srgbClr val="FFCC00"/>
                      </a:solidFill>
                      <a:prstDash val="solid"/>
                      <a:round/>
                      <a:headEnd type="none" w="med" len="med"/>
                      <a:tailEnd type="triangle" w="med" len="med"/>
                    </a:lnT>
                    <a:lnB w="63500" cap="flat" cmpd="sng" algn="ctr">
                      <a:solidFill>
                        <a:srgbClr val="FFCC00"/>
                      </a:solidFill>
                      <a:prstDash val="solid"/>
                      <a:round/>
                      <a:headEnd type="none" w="med" len="med"/>
                      <a:tailEnd type="triangle" w="med" len="med"/>
                    </a:lnB>
                    <a:lnTlToBr>
                      <a:noFill/>
                    </a:lnTlToBr>
                    <a:lnBlToTr>
                      <a:noFill/>
                    </a:lnBlToTr>
                    <a:noFill/>
                  </a:tcPr>
                </a:tc>
              </a:tr>
              <a:tr h="142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Woman at the Well</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none" w="med" len="med"/>
                    </a:lnL>
                    <a:lnR w="63500" cap="flat" cmpd="sng" algn="ctr">
                      <a:solidFill>
                        <a:srgbClr val="FFCC00"/>
                      </a:solidFill>
                      <a:prstDash val="solid"/>
                      <a:round/>
                      <a:headEnd type="none" w="med" len="med"/>
                      <a:tailEnd type="triangle" w="med" len="med"/>
                    </a:lnR>
                    <a:lnT w="63500" cap="flat" cmpd="sng" algn="ctr">
                      <a:solidFill>
                        <a:srgbClr val="FFCC00"/>
                      </a:solidFill>
                      <a:prstDash val="solid"/>
                      <a:round/>
                      <a:headEnd type="none" w="med" len="med"/>
                      <a:tailEnd type="triangle" w="med" len="med"/>
                    </a:lnT>
                    <a:lnB w="635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Female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(low status)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triangle" w="med" len="med"/>
                    </a:lnL>
                    <a:lnR w="63500" cap="flat" cmpd="sng" algn="ctr">
                      <a:solidFill>
                        <a:srgbClr val="FFCC00"/>
                      </a:solidFill>
                      <a:prstDash val="solid"/>
                      <a:round/>
                      <a:headEnd type="none" w="med" len="med"/>
                      <a:tailEnd type="triangle" w="med" len="med"/>
                    </a:lnR>
                    <a:lnT w="63500" cap="flat" cmpd="sng" algn="ctr">
                      <a:solidFill>
                        <a:srgbClr val="FFCC00"/>
                      </a:solidFill>
                      <a:prstDash val="solid"/>
                      <a:round/>
                      <a:headEnd type="none" w="med" len="med"/>
                      <a:tailEnd type="triangle" w="med" len="med"/>
                    </a:lnT>
                    <a:lnB w="635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Samaritan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(low status)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triangle" w="med" len="med"/>
                    </a:lnL>
                    <a:lnR w="63500" cap="flat" cmpd="sng" algn="ctr">
                      <a:solidFill>
                        <a:srgbClr val="FFCC00"/>
                      </a:solidFill>
                      <a:prstDash val="solid"/>
                      <a:round/>
                      <a:headEnd type="none" w="med" len="med"/>
                      <a:tailEnd type="triangle" w="med" len="med"/>
                    </a:lnR>
                    <a:lnT w="63500" cap="flat" cmpd="sng" algn="ctr">
                      <a:solidFill>
                        <a:srgbClr val="FFCC00"/>
                      </a:solidFill>
                      <a:prstDash val="solid"/>
                      <a:round/>
                      <a:headEnd type="none" w="med" len="med"/>
                      <a:tailEnd type="triangle" w="med" len="med"/>
                    </a:lnT>
                    <a:lnB w="635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 husbands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(low status)</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triangle" w="med" len="med"/>
                    </a:lnL>
                    <a:lnR w="63500" cap="flat" cmpd="sng" algn="ctr">
                      <a:solidFill>
                        <a:srgbClr val="FFCC00"/>
                      </a:solidFill>
                      <a:prstDash val="solid"/>
                      <a:round/>
                      <a:headEnd type="none" w="med" len="med"/>
                      <a:tailEnd type="triangle" w="med" len="med"/>
                    </a:lnR>
                    <a:lnT w="63500" cap="flat" cmpd="sng" algn="ctr">
                      <a:solidFill>
                        <a:srgbClr val="FFCC00"/>
                      </a:solidFill>
                      <a:prstDash val="solid"/>
                      <a:round/>
                      <a:headEnd type="none" w="med" len="med"/>
                      <a:tailEnd type="triangle" w="med" len="med"/>
                    </a:lnT>
                    <a:lnB w="635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noon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John 4:6</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63500" cap="flat" cmpd="sng" algn="ctr">
                      <a:solidFill>
                        <a:srgbClr val="FFCC00"/>
                      </a:solidFill>
                      <a:prstDash val="solid"/>
                      <a:round/>
                      <a:headEnd type="none" w="med" len="med"/>
                      <a:tailEnd type="triangle" w="med" len="med"/>
                    </a:lnL>
                    <a:lnR w="63500" cap="flat" cmpd="sng" algn="ctr">
                      <a:solidFill>
                        <a:srgbClr val="FFCC00"/>
                      </a:solidFill>
                      <a:prstDash val="solid"/>
                      <a:round/>
                      <a:headEnd type="none" w="med" len="med"/>
                      <a:tailEnd type="none" w="med" len="med"/>
                    </a:lnR>
                    <a:lnT w="63500" cap="flat" cmpd="sng" algn="ctr">
                      <a:solidFill>
                        <a:srgbClr val="FFCC00"/>
                      </a:solidFill>
                      <a:prstDash val="solid"/>
                      <a:round/>
                      <a:headEnd type="none" w="med" len="med"/>
                      <a:tailEnd type="triangle" w="med" len="med"/>
                    </a:lnT>
                    <a:lnB w="63500" cap="flat" cmpd="sng" algn="ctr">
                      <a:solidFill>
                        <a:srgbClr val="FFCC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06115059"/>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81000" y="304800"/>
            <a:ext cx="8610600" cy="1431925"/>
          </a:xfrm>
        </p:spPr>
        <p:style>
          <a:lnRef idx="0">
            <a:schemeClr val="dk1"/>
          </a:lnRef>
          <a:fillRef idx="3">
            <a:schemeClr val="dk1"/>
          </a:fillRef>
          <a:effectRef idx="3">
            <a:schemeClr val="dk1"/>
          </a:effectRef>
          <a:fontRef idx="minor">
            <a:schemeClr val="lt1"/>
          </a:fontRef>
        </p:style>
        <p:txBody>
          <a:bodyPr>
            <a:normAutofit fontScale="90000"/>
          </a:bodyPr>
          <a:lstStyle/>
          <a:p>
            <a:pPr marL="762000" indent="-762000" algn="l">
              <a:buFontTx/>
              <a:buAutoNum type="arabicPeriod" startAt="4"/>
            </a:pPr>
            <a:r>
              <a:rPr lang="en-US" sz="4000" b="0" dirty="0"/>
              <a:t>Discerning </a:t>
            </a:r>
            <a:r>
              <a:rPr lang="en-US" sz="4000" b="0" dirty="0" smtClean="0"/>
              <a:t>: </a:t>
            </a:r>
            <a:r>
              <a:rPr lang="en-US" sz="4000" b="0" dirty="0"/>
              <a:t>“Am I a true Worshipper?”</a:t>
            </a:r>
            <a:br>
              <a:rPr lang="en-US" sz="4000" b="0" dirty="0"/>
            </a:br>
            <a:endParaRPr lang="en-US" sz="4000" b="0" dirty="0">
              <a:effectLst/>
            </a:endParaRPr>
          </a:p>
        </p:txBody>
      </p:sp>
      <p:sp>
        <p:nvSpPr>
          <p:cNvPr id="285699" name="Rectangle 3"/>
          <p:cNvSpPr>
            <a:spLocks noGrp="1" noChangeArrowheads="1"/>
          </p:cNvSpPr>
          <p:nvPr>
            <p:ph idx="1"/>
          </p:nvPr>
        </p:nvSpPr>
        <p:spPr>
          <a:xfrm>
            <a:off x="1066800" y="1828800"/>
            <a:ext cx="7543800" cy="4114800"/>
          </a:xfrm>
        </p:spPr>
        <p:txBody>
          <a:bodyPr/>
          <a:lstStyle/>
          <a:p>
            <a:pPr>
              <a:buFont typeface="Wingdings" pitchFamily="2" charset="2"/>
              <a:buNone/>
            </a:pPr>
            <a:r>
              <a:rPr lang="en-US">
                <a:effectLst/>
              </a:rPr>
              <a:t>Search me, O God, and know my heart: try me, and know my thoughts:</a:t>
            </a:r>
          </a:p>
          <a:p>
            <a:pPr>
              <a:buFont typeface="Wingdings" pitchFamily="2" charset="2"/>
              <a:buNone/>
            </a:pPr>
            <a:r>
              <a:rPr lang="en-US">
                <a:effectLst/>
              </a:rPr>
              <a:t>And see if </a:t>
            </a:r>
            <a:r>
              <a:rPr lang="en-US" i="1">
                <a:effectLst/>
              </a:rPr>
              <a:t>there be any</a:t>
            </a:r>
            <a:r>
              <a:rPr lang="en-US">
                <a:effectLst/>
              </a:rPr>
              <a:t> wicked way in me, and lead me in the way everlasting.</a:t>
            </a:r>
          </a:p>
          <a:p>
            <a:pPr>
              <a:buFont typeface="Wingdings" pitchFamily="2" charset="2"/>
              <a:buNone/>
            </a:pPr>
            <a:r>
              <a:rPr lang="en-US" b="1">
                <a:effectLst/>
              </a:rPr>
              <a:t>Psalm 139:24</a:t>
            </a:r>
            <a:endParaRPr lang="en-US">
              <a:effectLst/>
            </a:endParaRPr>
          </a:p>
          <a:p>
            <a:endParaRPr lang="en-US"/>
          </a:p>
        </p:txBody>
      </p:sp>
    </p:spTree>
    <p:extLst>
      <p:ext uri="{BB962C8B-B14F-4D97-AF65-F5344CB8AC3E}">
        <p14:creationId xmlns:p14="http://schemas.microsoft.com/office/powerpoint/2010/main" val="1927371064"/>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Rectangle 3"/>
          <p:cNvSpPr>
            <a:spLocks noGrp="1" noChangeArrowheads="1"/>
          </p:cNvSpPr>
          <p:nvPr>
            <p:ph type="ctrTitle"/>
          </p:nvPr>
        </p:nvSpPr>
        <p:spPr>
          <a:xfrm>
            <a:off x="685800" y="533400"/>
            <a:ext cx="7772400" cy="1470025"/>
          </a:xfrm>
        </p:spPr>
        <p:style>
          <a:lnRef idx="0">
            <a:schemeClr val="dk1"/>
          </a:lnRef>
          <a:fillRef idx="3">
            <a:schemeClr val="dk1"/>
          </a:fillRef>
          <a:effectRef idx="3">
            <a:schemeClr val="dk1"/>
          </a:effectRef>
          <a:fontRef idx="minor">
            <a:schemeClr val="lt1"/>
          </a:fontRef>
        </p:style>
        <p:txBody>
          <a:bodyPr/>
          <a:lstStyle/>
          <a:p>
            <a:r>
              <a:rPr lang="en-US" b="0" dirty="0"/>
              <a:t>Am I a true worshipper?</a:t>
            </a:r>
          </a:p>
        </p:txBody>
      </p:sp>
      <p:sp>
        <p:nvSpPr>
          <p:cNvPr id="287746" name="Rectangle 2"/>
          <p:cNvSpPr>
            <a:spLocks noGrp="1" noChangeArrowheads="1"/>
          </p:cNvSpPr>
          <p:nvPr>
            <p:ph type="subTitle" idx="1"/>
          </p:nvPr>
        </p:nvSpPr>
        <p:spPr>
          <a:xfrm>
            <a:off x="685800" y="2286000"/>
            <a:ext cx="7924800" cy="3276600"/>
          </a:xfrm>
        </p:spPr>
        <p:txBody>
          <a:bodyPr>
            <a:normAutofit/>
          </a:bodyPr>
          <a:lstStyle/>
          <a:p>
            <a:pPr algn="l"/>
            <a:r>
              <a:rPr lang="en-US" b="1" dirty="0">
                <a:solidFill>
                  <a:schemeClr val="tx1"/>
                </a:solidFill>
              </a:rPr>
              <a:t>Hebrews 10:22</a:t>
            </a:r>
          </a:p>
          <a:p>
            <a:pPr algn="l"/>
            <a:r>
              <a:rPr lang="en-US" dirty="0">
                <a:solidFill>
                  <a:schemeClr val="tx1"/>
                </a:solidFill>
              </a:rPr>
              <a:t>Let us draw near with a true heart in full assurance of faith, having our hearts sprinkled from an evil conscience, and our bodies washed with pure water.</a:t>
            </a:r>
          </a:p>
        </p:txBody>
      </p:sp>
    </p:spTree>
    <p:extLst>
      <p:ext uri="{BB962C8B-B14F-4D97-AF65-F5344CB8AC3E}">
        <p14:creationId xmlns:p14="http://schemas.microsoft.com/office/powerpoint/2010/main" val="3561662174"/>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style>
          <a:lnRef idx="0">
            <a:schemeClr val="dk1"/>
          </a:lnRef>
          <a:fillRef idx="3">
            <a:schemeClr val="dk1"/>
          </a:fillRef>
          <a:effectRef idx="3">
            <a:schemeClr val="dk1"/>
          </a:effectRef>
          <a:fontRef idx="minor">
            <a:schemeClr val="lt1"/>
          </a:fontRef>
        </p:style>
        <p:txBody>
          <a:bodyPr/>
          <a:lstStyle/>
          <a:p>
            <a:r>
              <a:rPr lang="en-US" dirty="0" smtClean="0"/>
              <a:t>4 Ways to Examine this Question:</a:t>
            </a:r>
            <a:endParaRPr lang="en-US" dirty="0"/>
          </a:p>
        </p:txBody>
      </p:sp>
      <p:sp>
        <p:nvSpPr>
          <p:cNvPr id="3" name="Content Placeholder 2"/>
          <p:cNvSpPr>
            <a:spLocks noGrp="1"/>
          </p:cNvSpPr>
          <p:nvPr>
            <p:ph idx="1"/>
          </p:nvPr>
        </p:nvSpPr>
        <p:spPr>
          <a:xfrm>
            <a:off x="457200" y="1219200"/>
            <a:ext cx="8229600" cy="5257800"/>
          </a:xfrm>
        </p:spPr>
        <p:txBody>
          <a:bodyPr>
            <a:normAutofit lnSpcReduction="10000"/>
          </a:bodyPr>
          <a:lstStyle/>
          <a:p>
            <a:pPr marL="514350" indent="-514350">
              <a:buFont typeface="+mj-lt"/>
              <a:buAutoNum type="arabicPeriod"/>
            </a:pPr>
            <a:r>
              <a:rPr lang="en-US" dirty="0" smtClean="0"/>
              <a:t>“With a true heart” – Sincerely.  Are you really sincere and worshipping with the whole heart, an undivided heart?</a:t>
            </a:r>
          </a:p>
          <a:p>
            <a:pPr marL="609600" indent="-609600">
              <a:buFont typeface="Wingdings" pitchFamily="2" charset="2"/>
              <a:buAutoNum type="arabicPeriod" startAt="2"/>
            </a:pPr>
            <a:r>
              <a:rPr lang="en-US" dirty="0" smtClean="0"/>
              <a:t>In full assurance of faith – Fidelity. </a:t>
            </a:r>
          </a:p>
          <a:p>
            <a:pPr marL="609600" indent="-609600"/>
            <a:r>
              <a:rPr lang="en-US" dirty="0" smtClean="0"/>
              <a:t>	By full faith in the truth of Christ.</a:t>
            </a:r>
          </a:p>
          <a:p>
            <a:pPr marL="609600" indent="-609600">
              <a:buFont typeface="+mj-lt"/>
              <a:buAutoNum type="arabicPeriod" startAt="3"/>
            </a:pPr>
            <a:r>
              <a:rPr lang="en-US" dirty="0" smtClean="0"/>
              <a:t>Having our hearts sprinkled from an evil conscience – humility, recognizing our unworthiness.  No business being here based on my own goodness.  We are to be recognizing God’s holiness.</a:t>
            </a:r>
          </a:p>
          <a:p>
            <a:pPr marL="609600" indent="-609600"/>
            <a:endParaRPr lang="en-US" dirty="0" smtClean="0"/>
          </a:p>
        </p:txBody>
      </p:sp>
    </p:spTree>
    <p:extLst>
      <p:ext uri="{BB962C8B-B14F-4D97-AF65-F5344CB8AC3E}">
        <p14:creationId xmlns:p14="http://schemas.microsoft.com/office/powerpoint/2010/main" val="3691384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style>
          <a:lnRef idx="0">
            <a:schemeClr val="dk1"/>
          </a:lnRef>
          <a:fillRef idx="3">
            <a:schemeClr val="dk1"/>
          </a:fillRef>
          <a:effectRef idx="3">
            <a:schemeClr val="dk1"/>
          </a:effectRef>
          <a:fontRef idx="minor">
            <a:schemeClr val="lt1"/>
          </a:fontRef>
        </p:style>
        <p:txBody>
          <a:bodyPr/>
          <a:lstStyle/>
          <a:p>
            <a:r>
              <a:rPr lang="en-US" dirty="0" smtClean="0"/>
              <a:t>4 Ways to Examine this Question:</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pPr marL="609600" indent="-609600">
              <a:buFont typeface="Wingdings" pitchFamily="2" charset="2"/>
              <a:buAutoNum type="arabicPeriod" startAt="4"/>
            </a:pPr>
            <a:r>
              <a:rPr lang="en-US" dirty="0" smtClean="0"/>
              <a:t>Bodies washed with pure water – purity, daily cleansing of sin.  Must deal with sin.  This is not just baptism to enter into covenant but also a daily cleansing from sin.</a:t>
            </a:r>
          </a:p>
          <a:p>
            <a:pPr marL="609600" indent="-609600"/>
            <a:endParaRPr lang="en-US" dirty="0" smtClean="0"/>
          </a:p>
        </p:txBody>
      </p:sp>
    </p:spTree>
    <p:extLst>
      <p:ext uri="{BB962C8B-B14F-4D97-AF65-F5344CB8AC3E}">
        <p14:creationId xmlns:p14="http://schemas.microsoft.com/office/powerpoint/2010/main" val="501473066"/>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style>
          <a:lnRef idx="0">
            <a:schemeClr val="dk1"/>
          </a:lnRef>
          <a:fillRef idx="3">
            <a:schemeClr val="dk1"/>
          </a:fillRef>
          <a:effectRef idx="3">
            <a:schemeClr val="dk1"/>
          </a:effectRef>
          <a:fontRef idx="minor">
            <a:schemeClr val="lt1"/>
          </a:fontRef>
        </p:style>
        <p:txBody>
          <a:bodyPr/>
          <a:lstStyle/>
          <a:p>
            <a:r>
              <a:rPr lang="en-US" b="0" dirty="0"/>
              <a:t>So </a:t>
            </a:r>
            <a:r>
              <a:rPr lang="en-US" b="0" dirty="0" err="1"/>
              <a:t>Heb</a:t>
            </a:r>
            <a:r>
              <a:rPr lang="en-US" b="0" dirty="0"/>
              <a:t> 10 list would be:</a:t>
            </a:r>
          </a:p>
        </p:txBody>
      </p:sp>
      <p:sp>
        <p:nvSpPr>
          <p:cNvPr id="292867" name="Rectangle 3"/>
          <p:cNvSpPr>
            <a:spLocks noGrp="1" noChangeArrowheads="1"/>
          </p:cNvSpPr>
          <p:nvPr>
            <p:ph idx="1"/>
          </p:nvPr>
        </p:nvSpPr>
        <p:spPr/>
        <p:txBody>
          <a:bodyPr/>
          <a:lstStyle/>
          <a:p>
            <a:pPr marL="609600" indent="-609600">
              <a:buFont typeface="Wingdings" pitchFamily="2" charset="2"/>
              <a:buAutoNum type="arabicPeriod"/>
            </a:pPr>
            <a:r>
              <a:rPr lang="en-US" dirty="0"/>
              <a:t>Sincerity – drawing near with a true heart</a:t>
            </a:r>
          </a:p>
          <a:p>
            <a:pPr marL="609600" indent="-609600">
              <a:buFont typeface="Wingdings" pitchFamily="2" charset="2"/>
              <a:buAutoNum type="arabicPeriod"/>
            </a:pPr>
            <a:r>
              <a:rPr lang="en-US" dirty="0"/>
              <a:t>Fidelity – full assurance of faith</a:t>
            </a:r>
          </a:p>
          <a:p>
            <a:pPr marL="609600" indent="-609600">
              <a:buFont typeface="Wingdings" pitchFamily="2" charset="2"/>
              <a:buAutoNum type="arabicPeriod"/>
            </a:pPr>
            <a:r>
              <a:rPr lang="en-US" dirty="0"/>
              <a:t>Humility – hearts sprinkled from an evil conscience.</a:t>
            </a:r>
          </a:p>
          <a:p>
            <a:pPr marL="609600" indent="-609600">
              <a:buFont typeface="Wingdings" pitchFamily="2" charset="2"/>
              <a:buAutoNum type="arabicPeriod"/>
            </a:pPr>
            <a:r>
              <a:rPr lang="en-US" dirty="0"/>
              <a:t>Purity – bodies washed with pure </a:t>
            </a:r>
            <a:r>
              <a:rPr lang="en-US" dirty="0" smtClean="0"/>
              <a:t>water (covenant making and continuing dealing with sin).</a:t>
            </a:r>
            <a:endParaRPr lang="en-US" dirty="0"/>
          </a:p>
        </p:txBody>
      </p:sp>
    </p:spTree>
    <p:extLst>
      <p:ext uri="{BB962C8B-B14F-4D97-AF65-F5344CB8AC3E}">
        <p14:creationId xmlns:p14="http://schemas.microsoft.com/office/powerpoint/2010/main" val="1180729964"/>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457200" y="304800"/>
            <a:ext cx="8305800" cy="990600"/>
          </a:xfrm>
        </p:spPr>
        <p:style>
          <a:lnRef idx="0">
            <a:schemeClr val="dk1"/>
          </a:lnRef>
          <a:fillRef idx="3">
            <a:schemeClr val="dk1"/>
          </a:fillRef>
          <a:effectRef idx="3">
            <a:schemeClr val="dk1"/>
          </a:effectRef>
          <a:fontRef idx="minor">
            <a:schemeClr val="lt1"/>
          </a:fontRef>
        </p:style>
        <p:txBody>
          <a:bodyPr/>
          <a:lstStyle/>
          <a:p>
            <a:r>
              <a:rPr lang="en-US" b="0" dirty="0"/>
              <a:t>In question format:</a:t>
            </a:r>
          </a:p>
        </p:txBody>
      </p:sp>
      <p:sp>
        <p:nvSpPr>
          <p:cNvPr id="293891" name="Rectangle 3"/>
          <p:cNvSpPr>
            <a:spLocks noGrp="1" noChangeArrowheads="1"/>
          </p:cNvSpPr>
          <p:nvPr>
            <p:ph idx="1"/>
          </p:nvPr>
        </p:nvSpPr>
        <p:spPr>
          <a:xfrm>
            <a:off x="457200" y="1524000"/>
            <a:ext cx="8229600" cy="4876800"/>
          </a:xfrm>
        </p:spPr>
        <p:txBody>
          <a:bodyPr>
            <a:normAutofit lnSpcReduction="10000"/>
          </a:bodyPr>
          <a:lstStyle/>
          <a:p>
            <a:pPr lvl="1"/>
            <a:r>
              <a:rPr lang="en-US" dirty="0"/>
              <a:t>Am I sincere?</a:t>
            </a:r>
          </a:p>
          <a:p>
            <a:pPr lvl="1"/>
            <a:r>
              <a:rPr lang="en-US" dirty="0"/>
              <a:t>Is my heart fixed on God?</a:t>
            </a:r>
          </a:p>
          <a:p>
            <a:pPr lvl="1"/>
            <a:r>
              <a:rPr lang="en-US" dirty="0"/>
              <a:t>Is my whole heart devoted to God?</a:t>
            </a:r>
          </a:p>
          <a:p>
            <a:pPr lvl="1"/>
            <a:r>
              <a:rPr lang="en-US" dirty="0"/>
              <a:t>Am I focusing on Him?</a:t>
            </a:r>
          </a:p>
          <a:p>
            <a:pPr lvl="1"/>
            <a:r>
              <a:rPr lang="en-US" dirty="0"/>
              <a:t>I am seeing Him in my life?</a:t>
            </a:r>
          </a:p>
          <a:p>
            <a:pPr lvl="1"/>
            <a:r>
              <a:rPr lang="en-US" dirty="0"/>
              <a:t>Is my desire to Him and His truth?</a:t>
            </a:r>
          </a:p>
          <a:p>
            <a:pPr lvl="1"/>
            <a:r>
              <a:rPr lang="en-US" dirty="0"/>
              <a:t>Do I know I have no right to be in God’s presence  except for Christ’s sacrificial covering?</a:t>
            </a:r>
          </a:p>
          <a:p>
            <a:pPr lvl="1"/>
            <a:r>
              <a:rPr lang="en-US" dirty="0"/>
              <a:t>Have I dealt with any sin that might be present in my life?</a:t>
            </a:r>
          </a:p>
        </p:txBody>
      </p:sp>
    </p:spTree>
    <p:extLst>
      <p:ext uri="{BB962C8B-B14F-4D97-AF65-F5344CB8AC3E}">
        <p14:creationId xmlns:p14="http://schemas.microsoft.com/office/powerpoint/2010/main" val="39125815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5807</Words>
  <Application>Microsoft Macintosh PowerPoint</Application>
  <PresentationFormat>On-screen Show (4:3)</PresentationFormat>
  <Paragraphs>607</Paragraphs>
  <Slides>110</Slides>
  <Notes>24</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Office Theme</vt:lpstr>
      <vt:lpstr>“Who May Abide The Day of His Coming?...”</vt:lpstr>
      <vt:lpstr>Isaiah 9:1-7</vt:lpstr>
      <vt:lpstr>Implications for our Faith:</vt:lpstr>
      <vt:lpstr>Implications for our Faith:</vt:lpstr>
      <vt:lpstr>Implications for our Faith:</vt:lpstr>
      <vt:lpstr>Implications for our Faith:</vt:lpstr>
      <vt:lpstr>Implications for our Faith:</vt:lpstr>
      <vt:lpstr>Implications for our Faith:</vt:lpstr>
      <vt:lpstr>Implications for our Faith:</vt:lpstr>
      <vt:lpstr>Implications for our Faith:</vt:lpstr>
      <vt:lpstr>Implications for our Faith:</vt:lpstr>
      <vt:lpstr>The Cherubim</vt:lpstr>
      <vt:lpstr>Yahweh Sabaoth</vt:lpstr>
      <vt:lpstr>The Cherubim</vt:lpstr>
      <vt:lpstr>PowerPoint Presentation</vt:lpstr>
      <vt:lpstr>Top Three</vt:lpstr>
      <vt:lpstr>Top Three</vt:lpstr>
      <vt:lpstr>“The Way” in Acts</vt:lpstr>
      <vt:lpstr>“The Way” in the Gospels</vt:lpstr>
      <vt:lpstr>“The Way” in the NT</vt:lpstr>
      <vt:lpstr>PowerPoint Presentation</vt:lpstr>
      <vt:lpstr>Are you loosing the focus?</vt:lpstr>
      <vt:lpstr>Isaiah 6</vt:lpstr>
      <vt:lpstr>PowerPoint Presentation</vt:lpstr>
      <vt:lpstr>Interesting quote:</vt:lpstr>
      <vt:lpstr>Interesting quote:</vt:lpstr>
      <vt:lpstr>The Key:</vt:lpstr>
      <vt:lpstr>Fulfillment: John the Baptist</vt:lpstr>
      <vt:lpstr>Repentance</vt:lpstr>
      <vt:lpstr>Repentance</vt:lpstr>
      <vt:lpstr>Repentance</vt:lpstr>
      <vt:lpstr>Assessing Ourselves</vt:lpstr>
      <vt:lpstr>PowerPoint Presentation</vt:lpstr>
      <vt:lpstr>“True Worshippers” ~ John 4:23 ~</vt:lpstr>
      <vt:lpstr> Outline </vt:lpstr>
      <vt:lpstr>A basic understanding</vt:lpstr>
      <vt:lpstr> A Basic Understanding </vt:lpstr>
      <vt:lpstr>The Importance of Worship </vt:lpstr>
      <vt:lpstr>The Importance of Worship </vt:lpstr>
      <vt:lpstr>The Importance of Worship </vt:lpstr>
      <vt:lpstr>The Importance of Worship </vt:lpstr>
      <vt:lpstr>John 9:31</vt:lpstr>
      <vt:lpstr>The historical context</vt:lpstr>
      <vt:lpstr>PowerPoint Presentation</vt:lpstr>
      <vt:lpstr>PowerPoint Presentation</vt:lpstr>
      <vt:lpstr>PowerPoint Presentation</vt:lpstr>
      <vt:lpstr>The Samaritans</vt:lpstr>
      <vt:lpstr>The Samaritans</vt:lpstr>
      <vt:lpstr>The Samaritans</vt:lpstr>
      <vt:lpstr>PowerPoint Presentation</vt:lpstr>
      <vt:lpstr>The Samaritans</vt:lpstr>
      <vt:lpstr>The Samaritans</vt:lpstr>
      <vt:lpstr>Sanballat was called the  “governor of Samaria”.</vt:lpstr>
      <vt:lpstr>Where is Shechem and Why Shechem?</vt:lpstr>
      <vt:lpstr>PowerPoint Presentation</vt:lpstr>
      <vt:lpstr>PowerPoint Presentation</vt:lpstr>
      <vt:lpstr>b)Why Shechem?</vt:lpstr>
      <vt:lpstr>Why Shechem?</vt:lpstr>
      <vt:lpstr>Why Mount Gerizim?</vt:lpstr>
      <vt:lpstr>PowerPoint Presentation</vt:lpstr>
      <vt:lpstr>PowerPoint Presentation</vt:lpstr>
      <vt:lpstr>Similarities between  the Samaritan religion and Judaism</vt:lpstr>
      <vt:lpstr>It is tempting to look at only the similarities and not the differences.</vt:lpstr>
      <vt:lpstr> Romans 10:2 </vt:lpstr>
      <vt:lpstr>PowerPoint Presentation</vt:lpstr>
      <vt:lpstr> Mark 7:6 </vt:lpstr>
      <vt:lpstr>The two poles of worship:</vt:lpstr>
      <vt:lpstr>John 4 – Christ &amp; the Woman</vt:lpstr>
      <vt:lpstr>Christ before the well:</vt:lpstr>
      <vt:lpstr>What effect did this encounter have on Christ?</vt:lpstr>
      <vt:lpstr>PowerPoint Presentation</vt:lpstr>
      <vt:lpstr>Christ at the well – John 4:6</vt:lpstr>
      <vt:lpstr>PowerPoint Presentation</vt:lpstr>
      <vt:lpstr>PowerPoint Presentation</vt:lpstr>
      <vt:lpstr>PowerPoint Presentation</vt:lpstr>
      <vt:lpstr>Why is there so much emphasis on the place of worship?</vt:lpstr>
      <vt:lpstr>PowerPoint Presentation</vt:lpstr>
      <vt:lpstr>PowerPoint Presentation</vt:lpstr>
      <vt:lpstr>PowerPoint Presentation</vt:lpstr>
      <vt:lpstr>PowerPoint Presentation</vt:lpstr>
      <vt:lpstr>PowerPoint Presentation</vt:lpstr>
      <vt:lpstr>PowerPoint Presentation</vt:lpstr>
      <vt:lpstr>Why was he preaching to this Samaritan?</vt:lpstr>
      <vt:lpstr> Genesis 29:8 </vt:lpstr>
      <vt:lpstr>The 2 stipulations to watering the sheep:</vt:lpstr>
      <vt:lpstr>The Good Shepherd comes to water his flock, at Jacob’s well</vt:lpstr>
      <vt:lpstr> John 10:16 </vt:lpstr>
      <vt:lpstr>In Gen 29 the sheep being watered was impeded by a stone. </vt:lpstr>
      <vt:lpstr>True worship?</vt:lpstr>
      <vt:lpstr>Is there any further record of the Samaritans?</vt:lpstr>
      <vt:lpstr>Acts 8:5-6</vt:lpstr>
      <vt:lpstr>Acts 9:31</vt:lpstr>
      <vt:lpstr>PowerPoint Presentation</vt:lpstr>
      <vt:lpstr>Discerning : “Am I a true Worshipper?” </vt:lpstr>
      <vt:lpstr>Am I a true worshipper?</vt:lpstr>
      <vt:lpstr>4 Ways to Examine this Question:</vt:lpstr>
      <vt:lpstr>4 Ways to Examine this Question:</vt:lpstr>
      <vt:lpstr>So Heb 10 list would be:</vt:lpstr>
      <vt:lpstr>In question format:</vt:lpstr>
      <vt:lpstr>PowerPoint Presentation</vt:lpstr>
      <vt:lpstr>PowerPoint Presentation</vt:lpstr>
      <vt:lpstr>PowerPoint Presentation</vt:lpstr>
      <vt:lpstr>Not limited to John 4</vt:lpstr>
      <vt:lpstr>Lessons from John 4</vt:lpstr>
      <vt:lpstr>Lessons from John 4</vt:lpstr>
      <vt:lpstr>Lessons from John 4</vt:lpstr>
      <vt:lpstr>Conclusion</vt:lpstr>
      <vt:lpstr>Conclusion</vt:lpstr>
      <vt:lpstr>Treacherously</vt:lpstr>
      <vt:lpstr>Scriptural example of “treacherous”</vt:lpstr>
    </vt:vector>
  </TitlesOfParts>
  <Company>In Touch Therapy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Love</dc:creator>
  <cp:lastModifiedBy>David Love</cp:lastModifiedBy>
  <cp:revision>20</cp:revision>
  <dcterms:created xsi:type="dcterms:W3CDTF">2009-07-28T07:52:32Z</dcterms:created>
  <dcterms:modified xsi:type="dcterms:W3CDTF">2015-07-02T14:41:09Z</dcterms:modified>
</cp:coreProperties>
</file>