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7" r:id="rId2"/>
    <p:sldId id="298" r:id="rId3"/>
    <p:sldId id="287" r:id="rId4"/>
    <p:sldId id="289" r:id="rId5"/>
    <p:sldId id="290" r:id="rId6"/>
    <p:sldId id="291" r:id="rId7"/>
    <p:sldId id="292" r:id="rId8"/>
    <p:sldId id="293" r:id="rId9"/>
    <p:sldId id="259" r:id="rId10"/>
    <p:sldId id="262" r:id="rId11"/>
    <p:sldId id="264" r:id="rId12"/>
    <p:sldId id="263" r:id="rId13"/>
    <p:sldId id="269" r:id="rId14"/>
    <p:sldId id="294" r:id="rId15"/>
    <p:sldId id="295" r:id="rId16"/>
    <p:sldId id="296" r:id="rId17"/>
    <p:sldId id="270" r:id="rId18"/>
    <p:sldId id="271" r:id="rId19"/>
    <p:sldId id="272" r:id="rId20"/>
    <p:sldId id="273" r:id="rId21"/>
    <p:sldId id="274" r:id="rId22"/>
    <p:sldId id="275" r:id="rId23"/>
    <p:sldId id="282" r:id="rId24"/>
    <p:sldId id="258" r:id="rId25"/>
    <p:sldId id="276" r:id="rId26"/>
    <p:sldId id="279" r:id="rId27"/>
    <p:sldId id="280" r:id="rId28"/>
    <p:sldId id="281" r:id="rId29"/>
    <p:sldId id="283" r:id="rId30"/>
    <p:sldId id="284" r:id="rId31"/>
    <p:sldId id="297" r:id="rId32"/>
    <p:sldId id="265" r:id="rId33"/>
    <p:sldId id="266" r:id="rId34"/>
    <p:sldId id="267" r:id="rId35"/>
    <p:sldId id="268"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notesMaster" Target="notesMasters/notes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CD6DA2-2292-4D0E-BE99-1A4111E0A8CD}" type="datetimeFigureOut">
              <a:rPr lang="en-US" smtClean="0"/>
              <a:t>7/3/15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2094C1-D7DC-4C5C-B432-913738AEF554}" type="slidenum">
              <a:rPr lang="en-US" smtClean="0"/>
              <a:t>‹#›</a:t>
            </a:fld>
            <a:endParaRPr lang="en-US"/>
          </a:p>
        </p:txBody>
      </p:sp>
    </p:spTree>
    <p:extLst>
      <p:ext uri="{BB962C8B-B14F-4D97-AF65-F5344CB8AC3E}">
        <p14:creationId xmlns:p14="http://schemas.microsoft.com/office/powerpoint/2010/main" val="1629564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CFC05C-A351-4553-883E-AF011A663715}"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69B5508-BE3F-4AEB-BB51-18E063AF3164}" type="datetimeFigureOut">
              <a:rPr lang="en-US" smtClean="0"/>
              <a:t>7/3/15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DA1228-B622-473D-B8C9-7B2F9EBAC6F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9B5508-BE3F-4AEB-BB51-18E063AF3164}" type="datetimeFigureOut">
              <a:rPr lang="en-US" smtClean="0"/>
              <a:t>7/3/15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DA1228-B622-473D-B8C9-7B2F9EBAC6F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9B5508-BE3F-4AEB-BB51-18E063AF3164}" type="datetimeFigureOut">
              <a:rPr lang="en-US" smtClean="0"/>
              <a:t>7/3/15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DA1228-B622-473D-B8C9-7B2F9EBAC6F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9B5508-BE3F-4AEB-BB51-18E063AF3164}" type="datetimeFigureOut">
              <a:rPr lang="en-US" smtClean="0"/>
              <a:t>7/3/15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DA1228-B622-473D-B8C9-7B2F9EBAC6F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9B5508-BE3F-4AEB-BB51-18E063AF3164}" type="datetimeFigureOut">
              <a:rPr lang="en-US" smtClean="0"/>
              <a:t>7/3/15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DA1228-B622-473D-B8C9-7B2F9EBAC6F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69B5508-BE3F-4AEB-BB51-18E063AF3164}" type="datetimeFigureOut">
              <a:rPr lang="en-US" smtClean="0"/>
              <a:t>7/3/15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DA1228-B622-473D-B8C9-7B2F9EBAC6F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69B5508-BE3F-4AEB-BB51-18E063AF3164}" type="datetimeFigureOut">
              <a:rPr lang="en-US" smtClean="0"/>
              <a:t>7/3/15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DA1228-B622-473D-B8C9-7B2F9EBAC6F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69B5508-BE3F-4AEB-BB51-18E063AF3164}" type="datetimeFigureOut">
              <a:rPr lang="en-US" smtClean="0"/>
              <a:t>7/3/15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DA1228-B622-473D-B8C9-7B2F9EBAC6F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9B5508-BE3F-4AEB-BB51-18E063AF3164}" type="datetimeFigureOut">
              <a:rPr lang="en-US" smtClean="0"/>
              <a:t>7/3/15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DA1228-B622-473D-B8C9-7B2F9EBAC6F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9B5508-BE3F-4AEB-BB51-18E063AF3164}" type="datetimeFigureOut">
              <a:rPr lang="en-US" smtClean="0"/>
              <a:t>7/3/15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DA1228-B622-473D-B8C9-7B2F9EBAC6F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9B5508-BE3F-4AEB-BB51-18E063AF3164}" type="datetimeFigureOut">
              <a:rPr lang="en-US" smtClean="0"/>
              <a:t>7/3/15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DA1228-B622-473D-B8C9-7B2F9EBAC6F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9B5508-BE3F-4AEB-BB51-18E063AF3164}" type="datetimeFigureOut">
              <a:rPr lang="en-US" smtClean="0"/>
              <a:t>7/3/15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DA1228-B622-473D-B8C9-7B2F9EBAC6F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hyperlink" Target="http://www.nwcreation.net/biblepassages.html%23anchorGenesis6-8"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9200"/>
            <a:ext cx="7772400" cy="2381251"/>
          </a:xfrm>
        </p:spPr>
        <p:style>
          <a:lnRef idx="0">
            <a:schemeClr val="dk1"/>
          </a:lnRef>
          <a:fillRef idx="3">
            <a:schemeClr val="dk1"/>
          </a:fillRef>
          <a:effectRef idx="3">
            <a:schemeClr val="dk1"/>
          </a:effectRef>
          <a:fontRef idx="minor">
            <a:schemeClr val="lt1"/>
          </a:fontRef>
        </p:style>
        <p:txBody>
          <a:bodyPr/>
          <a:lstStyle/>
          <a:p>
            <a:r>
              <a:rPr lang="en-US" dirty="0" smtClean="0"/>
              <a:t>“Who May Abide The Day of His Coming?...”</a:t>
            </a:r>
            <a:endParaRPr lang="en-US" dirty="0"/>
          </a:p>
        </p:txBody>
      </p:sp>
      <p:sp>
        <p:nvSpPr>
          <p:cNvPr id="3" name="Subtitle 2"/>
          <p:cNvSpPr>
            <a:spLocks noGrp="1"/>
          </p:cNvSpPr>
          <p:nvPr>
            <p:ph type="subTitle" idx="1"/>
          </p:nvPr>
        </p:nvSpPr>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endParaRPr lang="en-US" dirty="0" smtClean="0">
              <a:solidFill>
                <a:schemeClr val="tx1"/>
              </a:solidFill>
            </a:endParaRPr>
          </a:p>
          <a:p>
            <a:r>
              <a:rPr lang="en-US" dirty="0" smtClean="0">
                <a:solidFill>
                  <a:schemeClr val="tx1"/>
                </a:solidFill>
              </a:rPr>
              <a:t>Malachi 3:2</a:t>
            </a:r>
          </a:p>
          <a:p>
            <a:endParaRPr lang="en-US" sz="2400" dirty="0" smtClean="0">
              <a:solidFill>
                <a:schemeClr val="tx1"/>
              </a:solidFill>
            </a:endParaRPr>
          </a:p>
          <a:p>
            <a:r>
              <a:rPr lang="en-US" sz="3000" dirty="0" smtClean="0">
                <a:solidFill>
                  <a:schemeClr val="tx1"/>
                </a:solidFill>
              </a:rPr>
              <a:t>Class </a:t>
            </a:r>
            <a:r>
              <a:rPr lang="en-US" sz="3000" dirty="0">
                <a:solidFill>
                  <a:schemeClr val="tx1"/>
                </a:solidFill>
              </a:rPr>
              <a:t>5</a:t>
            </a:r>
            <a:endParaRPr lang="en-US" sz="3000" dirty="0" smtClean="0">
              <a:solidFill>
                <a:schemeClr val="tx1"/>
              </a:solidFill>
            </a:endParaRPr>
          </a:p>
          <a:p>
            <a:endParaRPr lang="en-US" dirty="0">
              <a:solidFill>
                <a:schemeClr val="tx1"/>
              </a:solidFill>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rmAutofit fontScale="90000"/>
          </a:bodyPr>
          <a:lstStyle/>
          <a:p>
            <a:r>
              <a:rPr lang="en-US" dirty="0" smtClean="0"/>
              <a:t>How do I know I have truly repented?</a:t>
            </a:r>
            <a:endParaRPr lang="en-US" dirty="0"/>
          </a:p>
        </p:txBody>
      </p:sp>
      <p:sp>
        <p:nvSpPr>
          <p:cNvPr id="3" name="Content Placeholder 2"/>
          <p:cNvSpPr>
            <a:spLocks noGrp="1"/>
          </p:cNvSpPr>
          <p:nvPr>
            <p:ph idx="1"/>
          </p:nvPr>
        </p:nvSpPr>
        <p:spPr/>
        <p:txBody>
          <a:bodyPr>
            <a:normAutofit fontScale="85000" lnSpcReduction="20000"/>
          </a:bodyPr>
          <a:lstStyle/>
          <a:p>
            <a:r>
              <a:rPr lang="en-US" sz="2400" dirty="0"/>
              <a:t>Seek ye the LORD while he may be found, call ye upon him while he is near: Let the wicked forsake his way, and the unrighteous man his thoughts: and let him return unto the LORD, and he will have mercy upon him; and to our God, for he will abundantly pardon. </a:t>
            </a:r>
            <a:r>
              <a:rPr lang="en-US" sz="2400" dirty="0" smtClean="0"/>
              <a:t>(</a:t>
            </a:r>
            <a:r>
              <a:rPr lang="en-US" sz="2400" dirty="0"/>
              <a:t>Isa 55:6-7)</a:t>
            </a:r>
          </a:p>
          <a:p>
            <a:r>
              <a:rPr lang="en-US" sz="2400" dirty="0"/>
              <a:t>And God saw their works, that they turned from their evil way; and God repented of the evil, that he had said that he would do unto them; and he did it not. </a:t>
            </a:r>
            <a:r>
              <a:rPr lang="en-US" sz="2400" dirty="0" smtClean="0"/>
              <a:t>(</a:t>
            </a:r>
            <a:r>
              <a:rPr lang="en-US" sz="2400" dirty="0"/>
              <a:t>Jon 3:10)</a:t>
            </a:r>
          </a:p>
          <a:p>
            <a:r>
              <a:rPr lang="en-US" sz="2400" dirty="0"/>
              <a:t>But when he saw many of the Pharisees and Sadducees come to his baptism, he said unto them, O generation of vipers, who hath warned you to flee from the wrath to come? Bring forth therefore fruits meet for repentance: </a:t>
            </a:r>
            <a:r>
              <a:rPr lang="en-US" sz="2400" dirty="0" smtClean="0"/>
              <a:t> (Mat </a:t>
            </a:r>
            <a:r>
              <a:rPr lang="en-US" sz="2400" dirty="0"/>
              <a:t>3:7-8</a:t>
            </a:r>
            <a:r>
              <a:rPr lang="en-US" sz="2400" dirty="0" smtClean="0"/>
              <a:t>)</a:t>
            </a:r>
          </a:p>
          <a:p>
            <a:r>
              <a:rPr lang="en-US" sz="2400" dirty="0"/>
              <a:t>Whereupon, O king Agrippa, I was not disobedient unto the heavenly vision: But </a:t>
            </a:r>
            <a:r>
              <a:rPr lang="en-US" sz="2400" dirty="0" err="1"/>
              <a:t>shewed</a:t>
            </a:r>
            <a:r>
              <a:rPr lang="en-US" sz="2400" dirty="0"/>
              <a:t> first unto them of Damascus, and at Jerusalem, and throughout all the coasts of Judaea, and then to the Gentiles, that they should repent and turn to God, and do works meet for repentance. </a:t>
            </a:r>
            <a:r>
              <a:rPr lang="en-US" sz="2400" dirty="0" smtClean="0"/>
              <a:t>(</a:t>
            </a:r>
            <a:r>
              <a:rPr lang="en-US" sz="2400" dirty="0"/>
              <a:t>Act 26:19-20)</a:t>
            </a:r>
          </a:p>
          <a:p>
            <a:endParaRPr lang="en-US" dirty="0"/>
          </a:p>
          <a:p>
            <a:endParaRPr lang="en-US" dirty="0"/>
          </a:p>
          <a:p>
            <a:endParaRPr lang="en-US" dirty="0"/>
          </a:p>
          <a:p>
            <a:endParaRPr lang="en-US" dirty="0"/>
          </a:p>
          <a:p>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Faith and </a:t>
            </a:r>
            <a:r>
              <a:rPr lang="en-US" dirty="0" err="1" smtClean="0"/>
              <a:t>Obdience</a:t>
            </a:r>
            <a:endParaRPr lang="en-US" dirty="0"/>
          </a:p>
        </p:txBody>
      </p:sp>
      <p:sp>
        <p:nvSpPr>
          <p:cNvPr id="3" name="Content Placeholder 2"/>
          <p:cNvSpPr>
            <a:spLocks noGrp="1"/>
          </p:cNvSpPr>
          <p:nvPr>
            <p:ph idx="1"/>
          </p:nvPr>
        </p:nvSpPr>
        <p:spPr/>
        <p:txBody>
          <a:bodyPr/>
          <a:lstStyle/>
          <a:p>
            <a:r>
              <a:rPr lang="en-US" sz="2400" dirty="0"/>
              <a:t>By whom we have received grace and apostleship, for obedience to the faith among all nations, for his name: </a:t>
            </a:r>
            <a:r>
              <a:rPr lang="en-US" sz="2400" dirty="0" smtClean="0"/>
              <a:t>(</a:t>
            </a:r>
            <a:r>
              <a:rPr lang="en-US" sz="2400" dirty="0"/>
              <a:t>Rom 1:5</a:t>
            </a:r>
            <a:r>
              <a:rPr lang="en-US" sz="2400" dirty="0" smtClean="0"/>
              <a:t>)</a:t>
            </a:r>
          </a:p>
          <a:p>
            <a:r>
              <a:rPr lang="en-US" sz="2400" dirty="0"/>
              <a:t>But now is made manifest, and by the scriptures of the prophets, according to the commandment of the everlasting God, made known to all nations for the obedience of faith</a:t>
            </a:r>
            <a:r>
              <a:rPr lang="en-US" sz="2400" dirty="0" smtClean="0"/>
              <a:t>: (</a:t>
            </a:r>
            <a:r>
              <a:rPr lang="en-US" sz="2400" dirty="0"/>
              <a:t>Rom 16:26)</a:t>
            </a:r>
          </a:p>
          <a:p>
            <a:r>
              <a:rPr lang="en-US" sz="2400" dirty="0"/>
              <a:t>By faith Abraham, when he was called to go out into a place which he should after receive for an inheritance, obeyed; and he went out, not knowing whither he went. </a:t>
            </a:r>
            <a:r>
              <a:rPr lang="en-US" sz="2400" dirty="0" smtClean="0"/>
              <a:t>(Heb </a:t>
            </a:r>
            <a:r>
              <a:rPr lang="en-US" sz="2400" dirty="0"/>
              <a:t>11:8)</a:t>
            </a:r>
          </a:p>
          <a:p>
            <a:endParaRPr lang="en-US" sz="2400" dirty="0"/>
          </a:p>
          <a:p>
            <a:endParaRPr lang="en-US" sz="2400" dirty="0"/>
          </a:p>
          <a:p>
            <a:endParaRPr lang="en-US" sz="2400" dirty="0"/>
          </a:p>
          <a:p>
            <a:endParaRPr lang="en-US" dirty="0"/>
          </a:p>
          <a:p>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normAutofit fontScale="90000"/>
          </a:bodyPr>
          <a:lstStyle/>
          <a:p>
            <a:r>
              <a:rPr lang="en-US" dirty="0" smtClean="0"/>
              <a:t>Why do we hear less of repentance?</a:t>
            </a:r>
            <a:endParaRPr lang="en-US" dirty="0"/>
          </a:p>
        </p:txBody>
      </p:sp>
      <p:sp>
        <p:nvSpPr>
          <p:cNvPr id="3" name="Content Placeholder 2"/>
          <p:cNvSpPr>
            <a:spLocks noGrp="1"/>
          </p:cNvSpPr>
          <p:nvPr>
            <p:ph idx="1"/>
          </p:nvPr>
        </p:nvSpPr>
        <p:spPr/>
        <p:txBody>
          <a:bodyPr/>
          <a:lstStyle/>
          <a:p>
            <a:r>
              <a:rPr lang="en-US" dirty="0" smtClean="0"/>
              <a:t>Repentance has inherent in it the concept and recognition of sin.</a:t>
            </a:r>
          </a:p>
          <a:p>
            <a:pPr>
              <a:buNone/>
            </a:pP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The Certainty of Judgment </a:t>
            </a:r>
            <a:endParaRPr lang="en-US" dirty="0"/>
          </a:p>
        </p:txBody>
      </p:sp>
      <p:sp>
        <p:nvSpPr>
          <p:cNvPr id="3" name="Content Placeholder 2"/>
          <p:cNvSpPr>
            <a:spLocks noGrp="1"/>
          </p:cNvSpPr>
          <p:nvPr>
            <p:ph idx="1"/>
          </p:nvPr>
        </p:nvSpPr>
        <p:spPr/>
        <p:txBody>
          <a:bodyPr/>
          <a:lstStyle/>
          <a:p>
            <a:r>
              <a:rPr lang="en-US" dirty="0" smtClean="0"/>
              <a:t>Mal 2:17; 3:5; 4:1-6</a:t>
            </a:r>
          </a:p>
          <a:p>
            <a:r>
              <a:rPr lang="en-US" dirty="0" smtClean="0"/>
              <a:t>Compare 2 Peter 3:3-5</a:t>
            </a:r>
            <a:endParaRPr lang="en-US" dirty="0"/>
          </a:p>
          <a:p>
            <a:r>
              <a:rPr lang="en-US" dirty="0" smtClean="0"/>
              <a:t>“…willingly ignorant of…”</a:t>
            </a:r>
          </a:p>
          <a:p>
            <a:pPr>
              <a:buNone/>
            </a:pPr>
            <a:r>
              <a:rPr lang="en-US" dirty="0"/>
              <a:t>	</a:t>
            </a:r>
            <a:r>
              <a:rPr lang="en-US" dirty="0" smtClean="0"/>
              <a:t>What were they willingly ignorant of?</a:t>
            </a:r>
          </a:p>
          <a:p>
            <a:endParaRPr lang="en-US" dirty="0" smtClean="0"/>
          </a:p>
          <a:p>
            <a:r>
              <a:rPr lang="en-US" dirty="0" smtClean="0"/>
              <a:t>Verses 5-7</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The Refiner’s Fire</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t>Behold, I will send my messenger, and he shall prepare the way before me: and the Lord, whom ye seek, shall suddenly come to his temple, even the messenger of the covenant, whom ye delight in: behold, he shall come, </a:t>
            </a:r>
            <a:r>
              <a:rPr lang="en-US" dirty="0" err="1"/>
              <a:t>saith</a:t>
            </a:r>
            <a:r>
              <a:rPr lang="en-US" dirty="0"/>
              <a:t> the LORD of hosts. But who may abide the day of his coming? and who shall stand when he </a:t>
            </a:r>
            <a:r>
              <a:rPr lang="en-US" dirty="0" err="1"/>
              <a:t>appeareth</a:t>
            </a:r>
            <a:r>
              <a:rPr lang="en-US" dirty="0"/>
              <a:t>? for he </a:t>
            </a:r>
            <a:r>
              <a:rPr lang="en-US" i="1" dirty="0"/>
              <a:t>is</a:t>
            </a:r>
            <a:r>
              <a:rPr lang="en-US" dirty="0"/>
              <a:t> like a refiner's fire, and like fullers' soap: And he shall sit </a:t>
            </a:r>
            <a:r>
              <a:rPr lang="en-US" i="1" dirty="0"/>
              <a:t>as</a:t>
            </a:r>
            <a:r>
              <a:rPr lang="en-US" dirty="0"/>
              <a:t> a refiner and purifier of silver: and he shall purify the sons of Levi, and purge them as gold and silver, that they may offer unto the LORD an offering in righteousness. </a:t>
            </a:r>
          </a:p>
          <a:p>
            <a:pPr marL="0" indent="0">
              <a:buNone/>
            </a:pPr>
            <a:r>
              <a:rPr lang="en-US" dirty="0"/>
              <a:t>(Mal 3:1-3)</a:t>
            </a:r>
          </a:p>
          <a:p>
            <a:endParaRPr lang="en-US" dirty="0"/>
          </a:p>
          <a:p>
            <a:pPr marL="0" indent="0">
              <a:buNone/>
            </a:pPr>
            <a:endParaRPr lang="en-US" dirty="0"/>
          </a:p>
        </p:txBody>
      </p:sp>
    </p:spTree>
    <p:extLst>
      <p:ext uri="{BB962C8B-B14F-4D97-AF65-F5344CB8AC3E}">
        <p14:creationId xmlns:p14="http://schemas.microsoft.com/office/powerpoint/2010/main" val="316711533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The </a:t>
            </a:r>
            <a:r>
              <a:rPr lang="en-US" dirty="0"/>
              <a:t>R</a:t>
            </a:r>
            <a:r>
              <a:rPr lang="en-US" dirty="0" smtClean="0"/>
              <a:t>efiner’s Fire</a:t>
            </a:r>
            <a:endParaRPr lang="en-US" dirty="0"/>
          </a:p>
        </p:txBody>
      </p:sp>
      <p:sp>
        <p:nvSpPr>
          <p:cNvPr id="3" name="Content Placeholder 2"/>
          <p:cNvSpPr>
            <a:spLocks noGrp="1"/>
          </p:cNvSpPr>
          <p:nvPr>
            <p:ph idx="1"/>
          </p:nvPr>
        </p:nvSpPr>
        <p:spPr/>
        <p:txBody>
          <a:bodyPr>
            <a:normAutofit fontScale="70000" lnSpcReduction="20000"/>
          </a:bodyPr>
          <a:lstStyle/>
          <a:p>
            <a:pPr>
              <a:buNone/>
            </a:pPr>
            <a:r>
              <a:rPr lang="en-US" dirty="0"/>
              <a:t>     There burns a fire with sacred heat, white hot with holy flame.  And all who dare pass through its blaze will not emerge the same.  Some is bronze and some is silver, some is gold and with great skill all are hammered by their sufferings on the anvil of His will.  I'm learning now to trust His touch, to crave the fire's embrace.  For though my past with sin was etched, His mercies did erase.  Each time His purging cleanses deeper, I'm not sure that I'll survive.  Yet the strength and growing weaker keeps my hungry spirit alive. </a:t>
            </a:r>
          </a:p>
          <a:p>
            <a:pPr>
              <a:buNone/>
            </a:pPr>
            <a:r>
              <a:rPr lang="en-US" dirty="0" smtClean="0"/>
              <a:t>	</a:t>
            </a:r>
          </a:p>
          <a:p>
            <a:pPr>
              <a:buNone/>
            </a:pPr>
            <a:r>
              <a:rPr lang="en-US" dirty="0"/>
              <a:t>	</a:t>
            </a:r>
            <a:r>
              <a:rPr lang="en-US" dirty="0" smtClean="0"/>
              <a:t>And </a:t>
            </a:r>
            <a:r>
              <a:rPr lang="en-US" dirty="0"/>
              <a:t>then this great chorus...The Refiner's fire has now become my sole desire.  Purged and cleansed and purified that the Lord be glorified, He is consuming my soul, refining me, making me whole.  No matter what I lose I choose the Refiner's fire. </a:t>
            </a:r>
          </a:p>
          <a:p>
            <a:endParaRPr lang="en-US" dirty="0"/>
          </a:p>
        </p:txBody>
      </p:sp>
    </p:spTree>
    <p:extLst>
      <p:ext uri="{BB962C8B-B14F-4D97-AF65-F5344CB8AC3E}">
        <p14:creationId xmlns:p14="http://schemas.microsoft.com/office/powerpoint/2010/main" val="222427631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fontScale="90000"/>
          </a:bodyPr>
          <a:lstStyle/>
          <a:p>
            <a:r>
              <a:rPr lang="en-US" dirty="0" smtClean="0"/>
              <a:t>“Great and Terrible Day of the Lord”</a:t>
            </a:r>
            <a:endParaRPr lang="en-US" dirty="0"/>
          </a:p>
        </p:txBody>
      </p:sp>
      <p:sp>
        <p:nvSpPr>
          <p:cNvPr id="5" name="Text Placeholder 4"/>
          <p:cNvSpPr>
            <a:spLocks noGrp="1"/>
          </p:cNvSpPr>
          <p:nvPr>
            <p:ph type="body" idx="1"/>
          </p:nvPr>
        </p:nvSpPr>
        <p:spPr/>
        <p:style>
          <a:lnRef idx="1">
            <a:schemeClr val="dk1"/>
          </a:lnRef>
          <a:fillRef idx="2">
            <a:schemeClr val="dk1"/>
          </a:fillRef>
          <a:effectRef idx="1">
            <a:schemeClr val="dk1"/>
          </a:effectRef>
          <a:fontRef idx="minor">
            <a:schemeClr val="dk1"/>
          </a:fontRef>
        </p:style>
        <p:txBody>
          <a:bodyPr anchor="ctr"/>
          <a:lstStyle/>
          <a:p>
            <a:pPr algn="ctr"/>
            <a:r>
              <a:rPr lang="en-US" dirty="0" smtClean="0"/>
              <a:t>Mal 4:5</a:t>
            </a:r>
            <a:endParaRPr lang="en-US" dirty="0"/>
          </a:p>
        </p:txBody>
      </p:sp>
      <p:sp>
        <p:nvSpPr>
          <p:cNvPr id="6" name="Content Placeholder 5"/>
          <p:cNvSpPr>
            <a:spLocks noGrp="1"/>
          </p:cNvSpPr>
          <p:nvPr>
            <p:ph sz="half" idx="2"/>
          </p:nvPr>
        </p:nvSpPr>
        <p:spPr>
          <a:ln>
            <a:solidFill>
              <a:schemeClr val="tx1"/>
            </a:solidFill>
          </a:ln>
        </p:spPr>
        <p:txBody>
          <a:bodyPr/>
          <a:lstStyle/>
          <a:p>
            <a:pPr marL="0" indent="0">
              <a:buNone/>
            </a:pPr>
            <a:r>
              <a:rPr lang="en-US" dirty="0"/>
              <a:t>Behold, I will send you Elijah the prophet before the coming of the </a:t>
            </a:r>
            <a:r>
              <a:rPr lang="en-US" b="1" dirty="0">
                <a:solidFill>
                  <a:srgbClr val="FF0000"/>
                </a:solidFill>
              </a:rPr>
              <a:t>great and dreadful day of the LORD</a:t>
            </a:r>
            <a:r>
              <a:rPr lang="en-US" dirty="0"/>
              <a:t>: </a:t>
            </a:r>
          </a:p>
          <a:p>
            <a:pPr marL="0" indent="0">
              <a:buNone/>
            </a:pPr>
            <a:endParaRPr lang="en-US" dirty="0"/>
          </a:p>
          <a:p>
            <a:endParaRPr lang="en-US" dirty="0"/>
          </a:p>
          <a:p>
            <a:endParaRPr lang="en-US" dirty="0"/>
          </a:p>
        </p:txBody>
      </p:sp>
      <p:sp>
        <p:nvSpPr>
          <p:cNvPr id="7" name="Text Placeholder 6"/>
          <p:cNvSpPr>
            <a:spLocks noGrp="1"/>
          </p:cNvSpPr>
          <p:nvPr>
            <p:ph type="body" sz="quarter" idx="3"/>
          </p:nvPr>
        </p:nvSpPr>
        <p:spPr/>
        <p:style>
          <a:lnRef idx="1">
            <a:schemeClr val="dk1"/>
          </a:lnRef>
          <a:fillRef idx="2">
            <a:schemeClr val="dk1"/>
          </a:fillRef>
          <a:effectRef idx="1">
            <a:schemeClr val="dk1"/>
          </a:effectRef>
          <a:fontRef idx="minor">
            <a:schemeClr val="dk1"/>
          </a:fontRef>
        </p:style>
        <p:txBody>
          <a:bodyPr anchor="ctr"/>
          <a:lstStyle/>
          <a:p>
            <a:pPr algn="ctr"/>
            <a:r>
              <a:rPr lang="en-US" dirty="0" smtClean="0"/>
              <a:t>Joel 2:31</a:t>
            </a:r>
            <a:endParaRPr lang="en-US" dirty="0"/>
          </a:p>
        </p:txBody>
      </p:sp>
      <p:sp>
        <p:nvSpPr>
          <p:cNvPr id="8" name="Content Placeholder 7"/>
          <p:cNvSpPr>
            <a:spLocks noGrp="1"/>
          </p:cNvSpPr>
          <p:nvPr>
            <p:ph sz="quarter" idx="4"/>
          </p:nvPr>
        </p:nvSpPr>
        <p:spPr>
          <a:ln>
            <a:solidFill>
              <a:schemeClr val="tx1"/>
            </a:solidFill>
          </a:ln>
        </p:spPr>
        <p:txBody>
          <a:bodyPr/>
          <a:lstStyle/>
          <a:p>
            <a:pPr marL="0" indent="0">
              <a:buNone/>
            </a:pPr>
            <a:r>
              <a:rPr lang="en-US" dirty="0"/>
              <a:t>The sun shall be turned into darkness, and the moon into blood, before the </a:t>
            </a:r>
            <a:r>
              <a:rPr lang="en-US" b="1" dirty="0">
                <a:solidFill>
                  <a:srgbClr val="FF0000"/>
                </a:solidFill>
              </a:rPr>
              <a:t>great and the terrible day of the LORD </a:t>
            </a:r>
            <a:r>
              <a:rPr lang="en-US" dirty="0"/>
              <a:t>come. </a:t>
            </a:r>
          </a:p>
          <a:p>
            <a:pPr marL="0" indent="0">
              <a:buNone/>
            </a:pPr>
            <a:endParaRPr lang="nl-NL" dirty="0"/>
          </a:p>
          <a:p>
            <a:pPr marL="0" indent="0">
              <a:buNone/>
            </a:pPr>
            <a:endParaRPr lang="en-US" dirty="0"/>
          </a:p>
        </p:txBody>
      </p:sp>
    </p:spTree>
    <p:extLst>
      <p:ext uri="{BB962C8B-B14F-4D97-AF65-F5344CB8AC3E}">
        <p14:creationId xmlns:p14="http://schemas.microsoft.com/office/powerpoint/2010/main" val="14427484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a:bodyPr>
          <a:lstStyle/>
          <a:p>
            <a:r>
              <a:rPr lang="en-US" dirty="0" smtClean="0"/>
              <a:t>Native global flood stories are documented as history or legend in almost every region on earth. Old world missionaries reported their amazement at finding remote tribes already possessing legends with tremendous similarities to the Bible's accounts of the worldwide flood. H.S. Bellamy in Moons, Myths and Men estimates that altogether there are over 500 Flood legends worldwide. Ancient civilizations such as (China, Babylonia, Wales, Russia, India, America, Hawaii, Scandinavia, Sumatra, Peru, and Polynesia) all have their own versions of a giant flood.</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lstStyle/>
          <a:p>
            <a:r>
              <a:rPr lang="en-US" dirty="0" smtClean="0"/>
              <a:t>These flood tales are frequently linked by common elements that parallel the Biblical account including the warning of the coming flood, the construction of a boat in advance, the storage of animals, the inclusion of family, and the release of birds to determine if the water level had subsided. The overwhelming consistency among flood legends found in distant parts of the globe indicates they were derived from the same origin (</a:t>
            </a:r>
            <a:r>
              <a:rPr lang="en-US" b="1" dirty="0" smtClean="0">
                <a:hlinkClick r:id="rId3" action="ppaction://hlinkfile"/>
              </a:rPr>
              <a:t>the Bible's record</a:t>
            </a:r>
            <a:r>
              <a:rPr lang="en-US" dirty="0" smtClean="0"/>
              <a:t>), but oral transcription has changed the details through time.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r>
              <a:rPr lang="en-US" dirty="0" smtClean="0"/>
              <a:t>Perhaps the second most important historical account of a global flood can be found in a Babylonian flood story in the </a:t>
            </a:r>
            <a:r>
              <a:rPr lang="en-US" i="1" dirty="0" smtClean="0"/>
              <a:t>Epic of Gilgamesh. </a:t>
            </a:r>
            <a:r>
              <a:rPr lang="en-US" dirty="0" smtClean="0"/>
              <a:t>When the Biblical and Babylonian accounts are compared, a number of outstanding similarities are found that leave no doubt these stories are rooted in the same event or oral tradition.</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_84014740_84013873.jpg"/>
          <p:cNvPicPr>
            <a:picLocks noGrp="1" noChangeAspect="1"/>
          </p:cNvPicPr>
          <p:nvPr>
            <p:ph idx="1"/>
          </p:nvPr>
        </p:nvPicPr>
        <p:blipFill>
          <a:blip r:embed="rId2">
            <a:extLst>
              <a:ext uri="{28A0092B-C50C-407E-A947-70E740481C1C}">
                <a14:useLocalDpi xmlns:a14="http://schemas.microsoft.com/office/drawing/2010/main" val="0"/>
              </a:ext>
            </a:extLst>
          </a:blip>
          <a:srcRect t="-51849" b="-51849"/>
          <a:stretch>
            <a:fillRect/>
          </a:stretch>
        </p:blipFill>
        <p:spPr>
          <a:xfrm>
            <a:off x="304800" y="-171616"/>
            <a:ext cx="8382000" cy="8593373"/>
          </a:xfrm>
        </p:spPr>
      </p:pic>
      <p:sp>
        <p:nvSpPr>
          <p:cNvPr id="4" name="Title 3"/>
          <p:cNvSpPr>
            <a:spLocks noGrp="1"/>
          </p:cNvSpPr>
          <p:nvPr>
            <p:ph type="title"/>
          </p:nvPr>
        </p:nvSpPr>
        <p:spPr>
          <a:xfrm>
            <a:off x="76200" y="152400"/>
            <a:ext cx="3581400" cy="1676400"/>
          </a:xfrm>
        </p:spPr>
        <p:style>
          <a:lnRef idx="0">
            <a:schemeClr val="dk1"/>
          </a:lnRef>
          <a:fillRef idx="3">
            <a:schemeClr val="dk1"/>
          </a:fillRef>
          <a:effectRef idx="3">
            <a:schemeClr val="dk1"/>
          </a:effectRef>
          <a:fontRef idx="minor">
            <a:schemeClr val="lt1"/>
          </a:fontRef>
        </p:style>
        <p:txBody>
          <a:bodyPr>
            <a:normAutofit/>
          </a:bodyPr>
          <a:lstStyle/>
          <a:p>
            <a:r>
              <a:rPr lang="en-US" dirty="0"/>
              <a:t>The burden of Damascus. Behold, Damascus is taken away from </a:t>
            </a:r>
            <a:r>
              <a:rPr lang="en-US" i="1" dirty="0"/>
              <a:t>being</a:t>
            </a:r>
            <a:r>
              <a:rPr lang="en-US" dirty="0"/>
              <a:t> a city, and it shall be a ruinous heap. </a:t>
            </a:r>
            <a:br>
              <a:rPr lang="en-US" dirty="0"/>
            </a:br>
            <a:r>
              <a:rPr lang="en-US" dirty="0"/>
              <a:t>(Isa 17:1</a:t>
            </a:r>
            <a:r>
              <a:rPr lang="en-US" dirty="0" smtClean="0"/>
              <a:t>)</a:t>
            </a:r>
            <a:endParaRPr lang="en-US" dirty="0"/>
          </a:p>
        </p:txBody>
      </p:sp>
      <p:sp>
        <p:nvSpPr>
          <p:cNvPr id="6" name="Text Placeholder 5"/>
          <p:cNvSpPr>
            <a:spLocks noGrp="1"/>
          </p:cNvSpPr>
          <p:nvPr>
            <p:ph type="body" sz="half" idx="2"/>
          </p:nvPr>
        </p:nvSpPr>
        <p:spPr>
          <a:xfrm>
            <a:off x="3657600" y="152400"/>
            <a:ext cx="5334000" cy="1752600"/>
          </a:xfrm>
        </p:spPr>
        <p:txBody>
          <a:bodyPr>
            <a:normAutofit lnSpcReduction="10000"/>
          </a:bodyPr>
          <a:lstStyle/>
          <a:p>
            <a:r>
              <a:rPr lang="en-US" sz="2000" dirty="0"/>
              <a:t>Some 60% of the Old City of the northern Syrian city of Aleppo has been destroyed in fighting between government forces, rebels and IS fighters, while 20% of Iraq's 10,000 archaeological sites now under the control of the IS group.</a:t>
            </a:r>
          </a:p>
          <a:p>
            <a:endParaRPr lang="en-US" dirty="0"/>
          </a:p>
        </p:txBody>
      </p:sp>
    </p:spTree>
    <p:extLst>
      <p:ext uri="{BB962C8B-B14F-4D97-AF65-F5344CB8AC3E}">
        <p14:creationId xmlns:p14="http://schemas.microsoft.com/office/powerpoint/2010/main" val="20295359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flood_traditions.jpg"/>
          <p:cNvPicPr>
            <a:picLocks noGrp="1" noChangeAspect="1"/>
          </p:cNvPicPr>
          <p:nvPr>
            <p:ph idx="1"/>
          </p:nvPr>
        </p:nvPicPr>
        <p:blipFill>
          <a:blip r:embed="rId2"/>
          <a:stretch>
            <a:fillRect/>
          </a:stretch>
        </p:blipFill>
        <p:spPr>
          <a:xfrm>
            <a:off x="-5293" y="-3970"/>
            <a:ext cx="9149293" cy="6861970"/>
          </a:xfrm>
        </p:spPr>
      </p:pic>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0" y="1"/>
          <a:ext cx="9144000" cy="6847648"/>
        </p:xfrm>
        <a:graphic>
          <a:graphicData uri="http://schemas.openxmlformats.org/drawingml/2006/table">
            <a:tbl>
              <a:tblPr firstRow="1" bandRow="1">
                <a:tableStyleId>{5C22544A-7EE6-4342-B048-85BDC9FD1C3A}</a:tableStyleId>
              </a:tblPr>
              <a:tblGrid>
                <a:gridCol w="4572000"/>
                <a:gridCol w="4572000"/>
              </a:tblGrid>
              <a:tr h="555693">
                <a:tc>
                  <a:txBody>
                    <a:bodyPr/>
                    <a:lstStyle/>
                    <a:p>
                      <a:pPr algn="ctr"/>
                      <a:r>
                        <a:rPr lang="en-US" sz="2400" b="1" dirty="0"/>
                        <a:t>BABYLONIAN </a:t>
                      </a:r>
                    </a:p>
                  </a:txBody>
                  <a:tcPr marL="0" marR="0" marT="0" marB="0"/>
                </a:tc>
                <a:tc>
                  <a:txBody>
                    <a:bodyPr/>
                    <a:lstStyle/>
                    <a:p>
                      <a:pPr algn="ctr"/>
                      <a:r>
                        <a:rPr lang="en-US" sz="2400" b="1" dirty="0"/>
                        <a:t>BIBLE </a:t>
                      </a:r>
                    </a:p>
                  </a:txBody>
                  <a:tcPr marL="0" marR="0" marT="0" marB="0"/>
                </a:tc>
              </a:tr>
              <a:tr h="822119">
                <a:tc>
                  <a:txBody>
                    <a:bodyPr/>
                    <a:lstStyle/>
                    <a:p>
                      <a:pPr algn="l"/>
                      <a:r>
                        <a:rPr lang="en-US" sz="2400"/>
                        <a:t>Take the seed of all creatures aboard the ship</a:t>
                      </a:r>
                    </a:p>
                  </a:txBody>
                  <a:tcPr marL="0" marR="0" marT="0" marB="0"/>
                </a:tc>
                <a:tc>
                  <a:txBody>
                    <a:bodyPr/>
                    <a:lstStyle/>
                    <a:p>
                      <a:pPr algn="l"/>
                      <a:r>
                        <a:rPr lang="en-US" sz="2400"/>
                        <a:t>Gen. 6:19 And of every living thing of all flesh you shall bring.</a:t>
                      </a:r>
                    </a:p>
                  </a:txBody>
                  <a:tcPr marL="0" marR="0" marT="0" marB="0"/>
                </a:tc>
              </a:tr>
              <a:tr h="822119">
                <a:tc>
                  <a:txBody>
                    <a:bodyPr/>
                    <a:lstStyle/>
                    <a:p>
                      <a:pPr algn="l"/>
                      <a:r>
                        <a:rPr lang="en-US" sz="2400"/>
                        <a:t>I boarded the ship and closed the door.</a:t>
                      </a:r>
                    </a:p>
                  </a:txBody>
                  <a:tcPr marL="0" marR="0" marT="0" marB="0"/>
                </a:tc>
                <a:tc>
                  <a:txBody>
                    <a:bodyPr/>
                    <a:lstStyle/>
                    <a:p>
                      <a:pPr algn="l"/>
                      <a:r>
                        <a:rPr lang="en-US" sz="2400"/>
                        <a:t>Gen. 7:1 Come into the Ark</a:t>
                      </a:r>
                      <a:br>
                        <a:rPr lang="en-US" sz="2400"/>
                      </a:br>
                      <a:r>
                        <a:rPr lang="en-US" sz="2400"/>
                        <a:t>Gen. 7:16 The Lord shut him in.</a:t>
                      </a:r>
                    </a:p>
                  </a:txBody>
                  <a:tcPr marL="0" marR="0" marT="0" marB="0"/>
                </a:tc>
              </a:tr>
              <a:tr h="1549239">
                <a:tc>
                  <a:txBody>
                    <a:bodyPr/>
                    <a:lstStyle/>
                    <a:p>
                      <a:pPr algn="l"/>
                      <a:r>
                        <a:rPr lang="en-US" sz="2400"/>
                        <a:t>I sent out a dove . . . The dove went, then came back, no resting-place appeared for it, so it returned.</a:t>
                      </a:r>
                    </a:p>
                  </a:txBody>
                  <a:tcPr marL="0" marR="0" marT="0" marB="0"/>
                </a:tc>
                <a:tc>
                  <a:txBody>
                    <a:bodyPr/>
                    <a:lstStyle/>
                    <a:p>
                      <a:pPr algn="l"/>
                      <a:r>
                        <a:rPr lang="en-US" sz="2400" dirty="0"/>
                        <a:t>Gen. 8:8 He sent out a dove...But the dove found no resting-place . . . and she returned.</a:t>
                      </a:r>
                    </a:p>
                  </a:txBody>
                  <a:tcPr marL="0" marR="0" marT="0" marB="0"/>
                </a:tc>
              </a:tr>
              <a:tr h="1549239">
                <a:tc>
                  <a:txBody>
                    <a:bodyPr/>
                    <a:lstStyle/>
                    <a:p>
                      <a:pPr algn="l"/>
                      <a:r>
                        <a:rPr lang="en-US" sz="2400"/>
                        <a:t>Then I sent out a raven . .it was the waters receding, it ate, it flew about to and fro, it did not return.</a:t>
                      </a:r>
                    </a:p>
                  </a:txBody>
                  <a:tcPr marL="0" marR="0" marT="0" marB="0"/>
                </a:tc>
                <a:tc>
                  <a:txBody>
                    <a:bodyPr/>
                    <a:lstStyle/>
                    <a:p>
                      <a:pPr algn="l"/>
                      <a:r>
                        <a:rPr lang="en-US" sz="2400"/>
                        <a:t>Gen. 8:7 He sent out a raven, which kept going to and fro until the waters had dried up from the Earth.</a:t>
                      </a:r>
                    </a:p>
                  </a:txBody>
                  <a:tcPr marL="0" marR="0" marT="0" marB="0"/>
                </a:tc>
              </a:tr>
              <a:tr h="1549239">
                <a:tc>
                  <a:txBody>
                    <a:bodyPr/>
                    <a:lstStyle/>
                    <a:p>
                      <a:pPr algn="l"/>
                      <a:r>
                        <a:rPr lang="en-US" sz="2400"/>
                        <a:t>I made a libation on the peak of the mountain.</a:t>
                      </a:r>
                    </a:p>
                  </a:txBody>
                  <a:tcPr marL="0" marR="0" marT="0" marB="0"/>
                </a:tc>
                <a:tc>
                  <a:txBody>
                    <a:bodyPr/>
                    <a:lstStyle/>
                    <a:p>
                      <a:pPr algn="l"/>
                      <a:r>
                        <a:rPr lang="en-US" sz="2400" dirty="0"/>
                        <a:t>Gen. 8:20 Then Noah built an altar to the Lord (on the mountain) and offered burnt offerings.</a:t>
                      </a:r>
                    </a:p>
                  </a:txBody>
                  <a:tcPr marL="0" marR="0" marT="0" marB="0"/>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normAutofit fontScale="90000"/>
          </a:bodyPr>
          <a:lstStyle/>
          <a:p>
            <a:r>
              <a:rPr lang="en-US" dirty="0" smtClean="0"/>
              <a:t>We do not doubt the Flood account nor the return of Christ…</a:t>
            </a:r>
            <a:endParaRPr lang="en-US" dirty="0"/>
          </a:p>
        </p:txBody>
      </p:sp>
      <p:sp>
        <p:nvSpPr>
          <p:cNvPr id="3" name="Content Placeholder 2"/>
          <p:cNvSpPr>
            <a:spLocks noGrp="1"/>
          </p:cNvSpPr>
          <p:nvPr>
            <p:ph idx="1"/>
          </p:nvPr>
        </p:nvSpPr>
        <p:spPr/>
        <p:txBody>
          <a:bodyPr/>
          <a:lstStyle/>
          <a:p>
            <a:r>
              <a:rPr lang="en-US" dirty="0" smtClean="0"/>
              <a:t>So, what are we to do?</a:t>
            </a:r>
          </a:p>
          <a:p>
            <a:r>
              <a:rPr lang="en-US" dirty="0" smtClean="0"/>
              <a:t>V 11-12</a:t>
            </a:r>
          </a:p>
          <a:p>
            <a:endParaRPr lang="en-US" dirty="0" smtClean="0"/>
          </a:p>
          <a:p>
            <a:r>
              <a:rPr lang="en-US" dirty="0" smtClean="0"/>
              <a:t>A question of introspection:</a:t>
            </a:r>
          </a:p>
          <a:p>
            <a:pPr marL="0" indent="0">
              <a:buNone/>
            </a:pPr>
            <a:r>
              <a:rPr lang="en-US" dirty="0" smtClean="0"/>
              <a:t>If you knew Christ was going to return on Oct 1, 2015, what would you do between now and then?</a:t>
            </a:r>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2000"/>
                                        <p:tgtEl>
                                          <p:spTgt spid="3">
                                            <p:txEl>
                                              <p:pRg st="3" end="3"/>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Another Principle to live By:</a:t>
            </a:r>
            <a:endParaRPr lang="en-US" dirty="0"/>
          </a:p>
        </p:txBody>
      </p:sp>
      <p:sp>
        <p:nvSpPr>
          <p:cNvPr id="3" name="Content Placeholder 2"/>
          <p:cNvSpPr>
            <a:spLocks noGrp="1"/>
          </p:cNvSpPr>
          <p:nvPr>
            <p:ph idx="1"/>
          </p:nvPr>
        </p:nvSpPr>
        <p:spPr/>
        <p:txBody>
          <a:bodyPr/>
          <a:lstStyle/>
          <a:p>
            <a:r>
              <a:rPr lang="en-US" dirty="0" smtClean="0"/>
              <a:t>Seek to find and uphold the rule rather than the exception.</a:t>
            </a:r>
          </a:p>
          <a:p>
            <a:r>
              <a:rPr lang="en-US" dirty="0" smtClean="0"/>
              <a:t>Examples:</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Are we bold?</a:t>
            </a:r>
            <a:endParaRPr lang="en-US" dirty="0"/>
          </a:p>
        </p:txBody>
      </p:sp>
      <p:sp>
        <p:nvSpPr>
          <p:cNvPr id="3" name="Content Placeholder 2"/>
          <p:cNvSpPr>
            <a:spLocks noGrp="1"/>
          </p:cNvSpPr>
          <p:nvPr>
            <p:ph idx="1"/>
          </p:nvPr>
        </p:nvSpPr>
        <p:spPr/>
        <p:txBody>
          <a:bodyPr/>
          <a:lstStyle/>
          <a:p>
            <a:r>
              <a:rPr lang="en-US" dirty="0"/>
              <a:t>For we have not an high priest which cannot be touched with the feeling of our infirmities; but was in all points tempted like as we are, yet without sin. Let us therefore come boldly unto the throne of grace, that we may obtain mercy, and find grace to help in time of need. </a:t>
            </a:r>
            <a:r>
              <a:rPr lang="en-US" dirty="0" smtClean="0"/>
              <a:t>(</a:t>
            </a:r>
            <a:r>
              <a:rPr lang="en-US" dirty="0"/>
              <a:t>Heb 4:15-16)</a:t>
            </a:r>
          </a:p>
          <a:p>
            <a:endParaRPr lang="en-US" dirty="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Confidence</a:t>
            </a:r>
            <a:endParaRPr lang="en-US" dirty="0"/>
          </a:p>
        </p:txBody>
      </p:sp>
      <p:sp>
        <p:nvSpPr>
          <p:cNvPr id="3" name="Content Placeholder 2"/>
          <p:cNvSpPr>
            <a:spLocks noGrp="1"/>
          </p:cNvSpPr>
          <p:nvPr>
            <p:ph idx="1"/>
          </p:nvPr>
        </p:nvSpPr>
        <p:spPr/>
        <p:txBody>
          <a:bodyPr>
            <a:normAutofit fontScale="55000" lnSpcReduction="20000"/>
          </a:bodyPr>
          <a:lstStyle/>
          <a:p>
            <a:r>
              <a:rPr lang="en-US" dirty="0"/>
              <a:t>(Job 4:6)  Is not this thy fear, thy confidence, thy hope, and the uprightness of thy ways</a:t>
            </a:r>
            <a:r>
              <a:rPr lang="en-US" dirty="0" smtClean="0"/>
              <a:t>?</a:t>
            </a:r>
          </a:p>
          <a:p>
            <a:endParaRPr lang="en-US" dirty="0"/>
          </a:p>
          <a:p>
            <a:r>
              <a:rPr lang="en-US" dirty="0"/>
              <a:t>(</a:t>
            </a:r>
            <a:r>
              <a:rPr lang="en-US" dirty="0" err="1"/>
              <a:t>Psa</a:t>
            </a:r>
            <a:r>
              <a:rPr lang="en-US" dirty="0"/>
              <a:t> 65:5)  By terrible things in righteousness wilt thou answer us, O God of our salvation; who art the confidence of all the ends of the earth, and of them that are afar off upon the sea:</a:t>
            </a:r>
          </a:p>
          <a:p>
            <a:pPr>
              <a:buNone/>
            </a:pPr>
            <a:endParaRPr lang="en-US" dirty="0"/>
          </a:p>
          <a:p>
            <a:r>
              <a:rPr lang="en-US" dirty="0"/>
              <a:t>(</a:t>
            </a:r>
            <a:r>
              <a:rPr lang="en-US" dirty="0" err="1"/>
              <a:t>Psa</a:t>
            </a:r>
            <a:r>
              <a:rPr lang="en-US" dirty="0"/>
              <a:t> 118:8)  It is better to trust in the LORD than to put confidence in man.</a:t>
            </a:r>
          </a:p>
          <a:p>
            <a:pPr>
              <a:buNone/>
            </a:pPr>
            <a:endParaRPr lang="en-US" dirty="0"/>
          </a:p>
          <a:p>
            <a:r>
              <a:rPr lang="en-US" dirty="0"/>
              <a:t>(</a:t>
            </a:r>
            <a:r>
              <a:rPr lang="en-US" dirty="0" err="1"/>
              <a:t>Psa</a:t>
            </a:r>
            <a:r>
              <a:rPr lang="en-US" dirty="0"/>
              <a:t> 118:9)  It is better to trust in the LORD than to put confidence in princes.</a:t>
            </a:r>
          </a:p>
          <a:p>
            <a:pPr>
              <a:buNone/>
            </a:pPr>
            <a:endParaRPr lang="en-US" dirty="0"/>
          </a:p>
          <a:p>
            <a:r>
              <a:rPr lang="en-US" dirty="0"/>
              <a:t>(Pro 3:26)  For the LORD shall be thy confidence, and shall keep thy foot from being taken.</a:t>
            </a:r>
          </a:p>
          <a:p>
            <a:pPr>
              <a:buNone/>
            </a:pPr>
            <a:endParaRPr lang="en-US" dirty="0"/>
          </a:p>
          <a:p>
            <a:r>
              <a:rPr lang="en-US" dirty="0"/>
              <a:t>(Pro 14:26)  In the fear of the LORD is strong confidence: and his children shall have a place of refuge.</a:t>
            </a:r>
          </a:p>
          <a:p>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2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20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fade">
                                      <p:cBhvr>
                                        <p:cTn id="32"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Confidence</a:t>
            </a:r>
            <a:endParaRPr lang="en-US" dirty="0"/>
          </a:p>
        </p:txBody>
      </p:sp>
      <p:sp>
        <p:nvSpPr>
          <p:cNvPr id="3" name="Content Placeholder 2"/>
          <p:cNvSpPr>
            <a:spLocks noGrp="1"/>
          </p:cNvSpPr>
          <p:nvPr>
            <p:ph idx="1"/>
          </p:nvPr>
        </p:nvSpPr>
        <p:spPr>
          <a:xfrm>
            <a:off x="457200" y="1600200"/>
            <a:ext cx="8229600" cy="4800600"/>
          </a:xfrm>
        </p:spPr>
        <p:txBody>
          <a:bodyPr>
            <a:noAutofit/>
          </a:bodyPr>
          <a:lstStyle/>
          <a:p>
            <a:r>
              <a:rPr lang="en-US" sz="1600" dirty="0"/>
              <a:t>(Isa 30:15)  For thus </a:t>
            </a:r>
            <a:r>
              <a:rPr lang="en-US" sz="1600" dirty="0" err="1"/>
              <a:t>saith</a:t>
            </a:r>
            <a:r>
              <a:rPr lang="en-US" sz="1600" dirty="0"/>
              <a:t> the Lord GOD, the Holy One of Israel; In returning and rest shall ye be saved; in quietness and in confidence shall be your strength: and ye would not.</a:t>
            </a:r>
          </a:p>
          <a:p>
            <a:pPr>
              <a:buNone/>
            </a:pPr>
            <a:endParaRPr lang="en-US" sz="1600" dirty="0"/>
          </a:p>
          <a:p>
            <a:r>
              <a:rPr lang="en-US" sz="1600" dirty="0"/>
              <a:t>(Act 28:31)  Preaching the kingdom of God, and teaching those things which concern the Lord Jesus Christ, with all confidence, no man forbidding him.</a:t>
            </a:r>
          </a:p>
          <a:p>
            <a:pPr>
              <a:buNone/>
            </a:pPr>
            <a:endParaRPr lang="en-US" sz="1600" dirty="0"/>
          </a:p>
          <a:p>
            <a:r>
              <a:rPr lang="en-US" sz="1600" dirty="0"/>
              <a:t>(2Co 2:3)  And I wrote this same unto you, lest, when I came, I should have sorrow from them of whom I ought to rejoice; having confidence in you all, that my joy is the joy of you all.</a:t>
            </a:r>
          </a:p>
          <a:p>
            <a:pPr>
              <a:buNone/>
            </a:pPr>
            <a:endParaRPr lang="en-US" sz="1600" dirty="0"/>
          </a:p>
          <a:p>
            <a:r>
              <a:rPr lang="en-US" sz="1600" dirty="0"/>
              <a:t>(2Co 7:16)  I rejoice therefore that I have confidence in you in all things.</a:t>
            </a:r>
          </a:p>
          <a:p>
            <a:pPr>
              <a:buNone/>
            </a:pPr>
            <a:endParaRPr lang="en-US" sz="1600" dirty="0"/>
          </a:p>
          <a:p>
            <a:r>
              <a:rPr lang="en-US" sz="1600" dirty="0"/>
              <a:t>(2Co 8:22)  And we have sent with them our brother, whom we have oftentimes proved diligent in many things, but now much more diligent, upon the great confidence which I have in you</a:t>
            </a:r>
            <a:r>
              <a:rPr lang="en-US" sz="1600" dirty="0" smtClean="0"/>
              <a:t>.</a:t>
            </a:r>
          </a:p>
          <a:p>
            <a:pPr>
              <a:buNone/>
            </a:pPr>
            <a:endParaRPr lang="en-US" sz="1600" dirty="0"/>
          </a:p>
          <a:p>
            <a:r>
              <a:rPr lang="en-US" sz="1600" dirty="0" smtClean="0"/>
              <a:t>(Eph </a:t>
            </a:r>
            <a:r>
              <a:rPr lang="en-US" sz="1600" dirty="0"/>
              <a:t>3:12)  In whom we have boldness and access with confidence by the faith of him</a:t>
            </a:r>
            <a:r>
              <a:rPr lang="en-US" sz="1600" dirty="0" smtClean="0"/>
              <a:t>.</a:t>
            </a:r>
            <a:endParaRPr lang="en-US" sz="16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2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20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fade">
                                      <p:cBhvr>
                                        <p:cTn id="32"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style>
          <a:lnRef idx="1">
            <a:schemeClr val="dk1"/>
          </a:lnRef>
          <a:fillRef idx="3">
            <a:schemeClr val="dk1"/>
          </a:fillRef>
          <a:effectRef idx="2">
            <a:schemeClr val="dk1"/>
          </a:effectRef>
          <a:fontRef idx="minor">
            <a:schemeClr val="lt1"/>
          </a:fontRef>
        </p:style>
        <p:txBody>
          <a:bodyPr/>
          <a:lstStyle/>
          <a:p>
            <a:r>
              <a:rPr lang="en-US" dirty="0" smtClean="0"/>
              <a:t>Confidence</a:t>
            </a:r>
            <a:endParaRPr lang="en-US" dirty="0"/>
          </a:p>
        </p:txBody>
      </p:sp>
      <p:sp>
        <p:nvSpPr>
          <p:cNvPr id="3" name="Content Placeholder 2"/>
          <p:cNvSpPr>
            <a:spLocks noGrp="1"/>
          </p:cNvSpPr>
          <p:nvPr>
            <p:ph idx="1"/>
          </p:nvPr>
        </p:nvSpPr>
        <p:spPr>
          <a:xfrm>
            <a:off x="457200" y="1219200"/>
            <a:ext cx="8229600" cy="4906963"/>
          </a:xfrm>
        </p:spPr>
        <p:txBody>
          <a:bodyPr>
            <a:noAutofit/>
          </a:bodyPr>
          <a:lstStyle/>
          <a:p>
            <a:r>
              <a:rPr lang="en-US" sz="1600" dirty="0"/>
              <a:t>(</a:t>
            </a:r>
            <a:r>
              <a:rPr lang="en-US" sz="1600" dirty="0" err="1"/>
              <a:t>Php</a:t>
            </a:r>
            <a:r>
              <a:rPr lang="en-US" sz="1600" dirty="0"/>
              <a:t> 3:3)  For we are the circumcision, which worship God in the spirit, and rejoice in Christ Jesus, and have no confidence in the flesh.</a:t>
            </a:r>
          </a:p>
          <a:p>
            <a:pPr>
              <a:buNone/>
            </a:pPr>
            <a:endParaRPr lang="en-US" sz="1600" dirty="0"/>
          </a:p>
          <a:p>
            <a:r>
              <a:rPr lang="en-US" sz="1600" dirty="0"/>
              <a:t>(2Th 3:4)  And we have confidence in the Lord touching you, that ye both do and will do the things which we command you.</a:t>
            </a:r>
          </a:p>
          <a:p>
            <a:pPr>
              <a:buNone/>
            </a:pPr>
            <a:endParaRPr lang="en-US" sz="1600" dirty="0"/>
          </a:p>
          <a:p>
            <a:r>
              <a:rPr lang="en-US" sz="1600" dirty="0"/>
              <a:t>(Heb 3:6)  But Christ as a son over his own house; whose house are we, if we hold fast the confidence and the rejoicing of the hope firm unto the end.</a:t>
            </a:r>
          </a:p>
          <a:p>
            <a:pPr>
              <a:buNone/>
            </a:pPr>
            <a:endParaRPr lang="en-US" sz="1600" dirty="0"/>
          </a:p>
          <a:p>
            <a:r>
              <a:rPr lang="en-US" sz="1600" dirty="0"/>
              <a:t>(Heb 3:14)  For we are made partakers of Christ, if we hold the beginning of our confidence </a:t>
            </a:r>
            <a:r>
              <a:rPr lang="en-US" sz="1600" dirty="0" err="1"/>
              <a:t>stedfast</a:t>
            </a:r>
            <a:r>
              <a:rPr lang="en-US" sz="1600" dirty="0"/>
              <a:t> unto the end;</a:t>
            </a:r>
          </a:p>
          <a:p>
            <a:pPr>
              <a:buNone/>
            </a:pPr>
            <a:endParaRPr lang="en-US" sz="1600" dirty="0"/>
          </a:p>
          <a:p>
            <a:r>
              <a:rPr lang="en-US" sz="1600" dirty="0"/>
              <a:t>(Heb 10:35)  Cast not away therefore your confidence, which hath great </a:t>
            </a:r>
            <a:r>
              <a:rPr lang="en-US" sz="1600" dirty="0" err="1"/>
              <a:t>recompence</a:t>
            </a:r>
            <a:r>
              <a:rPr lang="en-US" sz="1600" dirty="0"/>
              <a:t> of reward.</a:t>
            </a:r>
          </a:p>
          <a:p>
            <a:pPr>
              <a:buNone/>
            </a:pPr>
            <a:endParaRPr lang="en-US" sz="16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20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fade">
                                      <p:cBhvr>
                                        <p:cTn id="27"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Confidence</a:t>
            </a:r>
            <a:endParaRPr lang="en-US" dirty="0"/>
          </a:p>
        </p:txBody>
      </p:sp>
      <p:sp>
        <p:nvSpPr>
          <p:cNvPr id="3" name="Content Placeholder 2"/>
          <p:cNvSpPr>
            <a:spLocks noGrp="1"/>
          </p:cNvSpPr>
          <p:nvPr>
            <p:ph idx="1"/>
          </p:nvPr>
        </p:nvSpPr>
        <p:spPr/>
        <p:txBody>
          <a:bodyPr>
            <a:normAutofit/>
          </a:bodyPr>
          <a:lstStyle/>
          <a:p>
            <a:r>
              <a:rPr lang="en-US" sz="1900" dirty="0" smtClean="0"/>
              <a:t>(1Jn 2:28)  And now, little children, abide in him; that, when he shall appear, we may have confidence, and not be ashamed before him at his coming.</a:t>
            </a:r>
          </a:p>
          <a:p>
            <a:pPr>
              <a:buNone/>
            </a:pPr>
            <a:endParaRPr lang="en-US" sz="1900" dirty="0" smtClean="0"/>
          </a:p>
          <a:p>
            <a:r>
              <a:rPr lang="en-US" sz="1900" dirty="0" smtClean="0"/>
              <a:t>(1Jn 3:21)  Beloved, if our heart condemn us not, then have we confidence toward God.</a:t>
            </a:r>
          </a:p>
          <a:p>
            <a:pPr>
              <a:buNone/>
            </a:pPr>
            <a:endParaRPr lang="en-US" sz="1900" dirty="0" smtClean="0"/>
          </a:p>
          <a:p>
            <a:r>
              <a:rPr lang="en-US" sz="1900" dirty="0" smtClean="0"/>
              <a:t>(1Jn 5:14)  And this is the confidence that we have in him, that, if we ask any thing according to his will, he </a:t>
            </a:r>
            <a:r>
              <a:rPr lang="en-US" sz="1900" dirty="0" err="1" smtClean="0"/>
              <a:t>heareth</a:t>
            </a:r>
            <a:r>
              <a:rPr lang="en-US" sz="1900" dirty="0" smtClean="0"/>
              <a:t> us:</a:t>
            </a:r>
          </a:p>
          <a:p>
            <a:endParaRPr lang="en-US"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Assurance</a:t>
            </a:r>
            <a:endParaRPr lang="en-US" dirty="0"/>
          </a:p>
        </p:txBody>
      </p:sp>
      <p:sp>
        <p:nvSpPr>
          <p:cNvPr id="3" name="Content Placeholder 2"/>
          <p:cNvSpPr>
            <a:spLocks noGrp="1"/>
          </p:cNvSpPr>
          <p:nvPr>
            <p:ph idx="1"/>
          </p:nvPr>
        </p:nvSpPr>
        <p:spPr/>
        <p:txBody>
          <a:bodyPr>
            <a:noAutofit/>
          </a:bodyPr>
          <a:lstStyle/>
          <a:p>
            <a:r>
              <a:rPr lang="en-US" sz="1800" dirty="0"/>
              <a:t>(Isa 32:17)  And the work of righteousness shall be peace; and the effect of righteousness quietness and assurance for ever</a:t>
            </a:r>
            <a:r>
              <a:rPr lang="en-US" sz="1800" dirty="0" smtClean="0"/>
              <a:t>.</a:t>
            </a:r>
            <a:endParaRPr lang="en-US" sz="1800" dirty="0"/>
          </a:p>
          <a:p>
            <a:r>
              <a:rPr lang="en-US" sz="1800" dirty="0"/>
              <a:t>(Act 17:31)  Because he hath appointed a day, in the which he will judge the world in righteousness by that man whom he hath ordained; whereof he hath given assurance unto all men, in that he hath raised him from the dead.</a:t>
            </a:r>
          </a:p>
          <a:p>
            <a:r>
              <a:rPr lang="en-US" sz="1800" dirty="0"/>
              <a:t>(Col 2:2)  That their hearts might be comforted, being knit together in love, and unto all riches of the full assurance of understanding, to the acknowledgement of the mystery of God, and of the Father, and of Christ</a:t>
            </a:r>
            <a:r>
              <a:rPr lang="en-US" sz="1800" dirty="0" smtClean="0"/>
              <a:t>;</a:t>
            </a:r>
            <a:r>
              <a:rPr lang="en-US" sz="1800" dirty="0"/>
              <a:t> </a:t>
            </a:r>
          </a:p>
          <a:p>
            <a:r>
              <a:rPr lang="en-US" sz="1800" dirty="0"/>
              <a:t>(1Th 1:5)  For our gospel came not unto you in word only, but also in power, and in the Holy Ghost, and in much assurance; as ye know what manner of men we were among you for your sake</a:t>
            </a:r>
            <a:r>
              <a:rPr lang="en-US" sz="1800" dirty="0" smtClean="0"/>
              <a:t>.</a:t>
            </a:r>
            <a:endParaRPr lang="en-US" sz="1800" dirty="0"/>
          </a:p>
          <a:p>
            <a:r>
              <a:rPr lang="en-US" sz="1800" dirty="0"/>
              <a:t>(Heb 6:11)  And we desire that every one of you do </a:t>
            </a:r>
            <a:r>
              <a:rPr lang="en-US" sz="1800" dirty="0" err="1"/>
              <a:t>shew</a:t>
            </a:r>
            <a:r>
              <a:rPr lang="en-US" sz="1800" dirty="0"/>
              <a:t> the same diligence to the full assurance of hope unto the end</a:t>
            </a:r>
            <a:r>
              <a:rPr lang="en-US" sz="1800" dirty="0" smtClean="0"/>
              <a:t>:</a:t>
            </a:r>
            <a:endParaRPr lang="en-US" sz="1800" dirty="0"/>
          </a:p>
          <a:p>
            <a:r>
              <a:rPr lang="en-US" sz="1800" dirty="0"/>
              <a:t>(Heb 10:22)  Let us draw near with a true heart in full assurance of faith, having our hearts sprinkled from an evil conscience, and our bodies washed with pure water</a:t>
            </a:r>
            <a:r>
              <a:rPr lang="en-US" sz="1800" dirty="0" smtClean="0"/>
              <a:t>.</a:t>
            </a:r>
            <a:endParaRPr lang="en-US" sz="18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dirty="0" smtClean="0"/>
              <a:t>Comparable Problems?</a:t>
            </a:r>
            <a:endParaRPr lang="en-US" dirty="0"/>
          </a:p>
        </p:txBody>
      </p:sp>
      <p:sp>
        <p:nvSpPr>
          <p:cNvPr id="7" name="Text Placeholder 6"/>
          <p:cNvSpPr>
            <a:spLocks noGrp="1"/>
          </p:cNvSpPr>
          <p:nvPr>
            <p:ph type="body" idx="1"/>
          </p:nvPr>
        </p:nvSpPr>
        <p:spPr/>
        <p:style>
          <a:lnRef idx="1">
            <a:schemeClr val="dk1"/>
          </a:lnRef>
          <a:fillRef idx="2">
            <a:schemeClr val="dk1"/>
          </a:fillRef>
          <a:effectRef idx="1">
            <a:schemeClr val="dk1"/>
          </a:effectRef>
          <a:fontRef idx="minor">
            <a:schemeClr val="dk1"/>
          </a:fontRef>
        </p:style>
        <p:txBody>
          <a:bodyPr anchor="ctr"/>
          <a:lstStyle/>
          <a:p>
            <a:pPr algn="ctr"/>
            <a:r>
              <a:rPr lang="en-US" dirty="0" smtClean="0"/>
              <a:t>Malachi’s Day</a:t>
            </a:r>
            <a:endParaRPr lang="en-US" dirty="0"/>
          </a:p>
        </p:txBody>
      </p:sp>
      <p:sp>
        <p:nvSpPr>
          <p:cNvPr id="8" name="Content Placeholder 7"/>
          <p:cNvSpPr>
            <a:spLocks noGrp="1"/>
          </p:cNvSpPr>
          <p:nvPr>
            <p:ph sz="half" idx="2"/>
          </p:nvPr>
        </p:nvSpPr>
        <p:spPr/>
        <p:txBody>
          <a:bodyPr/>
          <a:lstStyle/>
          <a:p>
            <a:pPr marL="457200" indent="-457200">
              <a:buFont typeface="+mj-lt"/>
              <a:buAutoNum type="arabicPeriod"/>
            </a:pPr>
            <a:r>
              <a:rPr lang="en-US" dirty="0" smtClean="0"/>
              <a:t>Ignorance – Mal 1:6</a:t>
            </a:r>
          </a:p>
          <a:p>
            <a:pPr marL="457200" indent="-457200">
              <a:buFont typeface="+mj-lt"/>
              <a:buAutoNum type="arabicPeriod"/>
            </a:pPr>
            <a:r>
              <a:rPr lang="en-US" dirty="0" smtClean="0"/>
              <a:t>Indifference – 1:13</a:t>
            </a:r>
          </a:p>
          <a:p>
            <a:pPr marL="457200" indent="-457200">
              <a:buFont typeface="+mj-lt"/>
              <a:buAutoNum type="arabicPeriod"/>
            </a:pPr>
            <a:r>
              <a:rPr lang="en-US" dirty="0" smtClean="0"/>
              <a:t>Self-Seeking – 3:8</a:t>
            </a:r>
            <a:endParaRPr lang="en-US" dirty="0"/>
          </a:p>
        </p:txBody>
      </p:sp>
      <p:sp>
        <p:nvSpPr>
          <p:cNvPr id="9" name="Text Placeholder 8"/>
          <p:cNvSpPr>
            <a:spLocks noGrp="1"/>
          </p:cNvSpPr>
          <p:nvPr>
            <p:ph type="body" sz="quarter" idx="3"/>
          </p:nvPr>
        </p:nvSpPr>
        <p:spPr/>
        <p:style>
          <a:lnRef idx="1">
            <a:schemeClr val="dk1"/>
          </a:lnRef>
          <a:fillRef idx="2">
            <a:schemeClr val="dk1"/>
          </a:fillRef>
          <a:effectRef idx="1">
            <a:schemeClr val="dk1"/>
          </a:effectRef>
          <a:fontRef idx="minor">
            <a:schemeClr val="dk1"/>
          </a:fontRef>
        </p:style>
        <p:txBody>
          <a:bodyPr anchor="ctr"/>
          <a:lstStyle/>
          <a:p>
            <a:pPr algn="ctr"/>
            <a:r>
              <a:rPr lang="en-US" dirty="0" smtClean="0"/>
              <a:t>Our Day (Conf. on Comm.)</a:t>
            </a:r>
            <a:endParaRPr lang="en-US" dirty="0"/>
          </a:p>
        </p:txBody>
      </p:sp>
      <p:sp>
        <p:nvSpPr>
          <p:cNvPr id="10" name="Content Placeholder 9"/>
          <p:cNvSpPr>
            <a:spLocks noGrp="1"/>
          </p:cNvSpPr>
          <p:nvPr>
            <p:ph sz="quarter" idx="4"/>
          </p:nvPr>
        </p:nvSpPr>
        <p:spPr/>
        <p:txBody>
          <a:bodyPr/>
          <a:lstStyle/>
          <a:p>
            <a:pPr marL="457200" indent="-457200">
              <a:buFont typeface="+mj-lt"/>
              <a:buAutoNum type="arabicPeriod"/>
            </a:pPr>
            <a:r>
              <a:rPr lang="en-US" dirty="0" smtClean="0"/>
              <a:t>World’s Influence</a:t>
            </a:r>
          </a:p>
          <a:p>
            <a:pPr marL="457200" indent="-457200">
              <a:buFont typeface="+mj-lt"/>
              <a:buAutoNum type="arabicPeriod"/>
            </a:pPr>
            <a:r>
              <a:rPr lang="en-US" dirty="0" smtClean="0"/>
              <a:t>Apathy</a:t>
            </a:r>
          </a:p>
          <a:p>
            <a:pPr marL="457200" indent="-457200">
              <a:buFont typeface="+mj-lt"/>
              <a:buAutoNum type="arabicPeriod"/>
            </a:pPr>
            <a:r>
              <a:rPr lang="en-US" dirty="0" smtClean="0"/>
              <a:t>Relationships</a:t>
            </a:r>
            <a:endParaRPr lang="en-US" dirty="0"/>
          </a:p>
        </p:txBody>
      </p:sp>
    </p:spTree>
    <p:extLst>
      <p:ext uri="{BB962C8B-B14F-4D97-AF65-F5344CB8AC3E}">
        <p14:creationId xmlns:p14="http://schemas.microsoft.com/office/powerpoint/2010/main" val="35073904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Still bold?</a:t>
            </a:r>
            <a:endParaRPr lang="en-US" dirty="0"/>
          </a:p>
        </p:txBody>
      </p:sp>
      <p:sp>
        <p:nvSpPr>
          <p:cNvPr id="3" name="Content Placeholder 2"/>
          <p:cNvSpPr>
            <a:spLocks noGrp="1"/>
          </p:cNvSpPr>
          <p:nvPr>
            <p:ph idx="1"/>
          </p:nvPr>
        </p:nvSpPr>
        <p:spPr/>
        <p:txBody>
          <a:bodyPr/>
          <a:lstStyle/>
          <a:p>
            <a:pPr marL="0" indent="0">
              <a:buNone/>
            </a:pPr>
            <a:r>
              <a:rPr lang="en-US" dirty="0"/>
              <a:t>Herein is our love made perfect, that we may have boldness in the day of judgment: because as he is, so are we in this world. </a:t>
            </a:r>
            <a:endParaRPr lang="en-US" dirty="0" smtClean="0"/>
          </a:p>
          <a:p>
            <a:pPr>
              <a:buNone/>
            </a:pPr>
            <a:r>
              <a:rPr lang="en-US" dirty="0"/>
              <a:t>	</a:t>
            </a:r>
            <a:r>
              <a:rPr lang="en-US" dirty="0" smtClean="0"/>
              <a:t>(</a:t>
            </a:r>
            <a:r>
              <a:rPr lang="en-US" dirty="0"/>
              <a:t>1Jn 4:17)</a:t>
            </a:r>
          </a:p>
          <a:p>
            <a:endParaRPr lang="en-US" dirty="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0">
            <a:schemeClr val="dk1"/>
          </a:lnRef>
          <a:fillRef idx="3">
            <a:schemeClr val="dk1"/>
          </a:fillRef>
          <a:effectRef idx="3">
            <a:schemeClr val="dk1"/>
          </a:effectRef>
          <a:fontRef idx="minor">
            <a:schemeClr val="lt1"/>
          </a:fontRef>
        </p:style>
        <p:txBody>
          <a:bodyPr/>
          <a:lstStyle/>
          <a:p>
            <a:r>
              <a:rPr lang="en-US" dirty="0" smtClean="0"/>
              <a:t>Much More…</a:t>
            </a:r>
            <a:endParaRPr lang="en-US" dirty="0"/>
          </a:p>
        </p:txBody>
      </p:sp>
      <p:sp>
        <p:nvSpPr>
          <p:cNvPr id="3" name="Content Placeholder 2"/>
          <p:cNvSpPr>
            <a:spLocks noGrp="1"/>
          </p:cNvSpPr>
          <p:nvPr>
            <p:ph idx="1"/>
          </p:nvPr>
        </p:nvSpPr>
        <p:spPr/>
        <p:txBody>
          <a:bodyPr/>
          <a:lstStyle/>
          <a:p>
            <a:r>
              <a:rPr lang="en-US" dirty="0" smtClean="0"/>
              <a:t>Romans 5</a:t>
            </a:r>
            <a:endParaRPr lang="en-US" dirty="0"/>
          </a:p>
        </p:txBody>
      </p:sp>
    </p:spTree>
    <p:extLst>
      <p:ext uri="{BB962C8B-B14F-4D97-AF65-F5344CB8AC3E}">
        <p14:creationId xmlns:p14="http://schemas.microsoft.com/office/powerpoint/2010/main" val="21038826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Summary</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We have seen in these classes the need:</a:t>
            </a:r>
          </a:p>
          <a:p>
            <a:pPr marL="514350" indent="-514350">
              <a:buFont typeface="+mj-lt"/>
              <a:buAutoNum type="arabicPeriod"/>
            </a:pPr>
            <a:r>
              <a:rPr lang="en-US" dirty="0" smtClean="0"/>
              <a:t>Recognize the love of God</a:t>
            </a:r>
          </a:p>
          <a:p>
            <a:pPr marL="514350" indent="-514350">
              <a:buFont typeface="+mj-lt"/>
              <a:buAutoNum type="arabicPeriod"/>
            </a:pPr>
            <a:r>
              <a:rPr lang="en-US" dirty="0" smtClean="0"/>
              <a:t>Recognize the need to confidently wait on the Lord to fulfill His promises</a:t>
            </a:r>
          </a:p>
          <a:p>
            <a:pPr marL="514350" indent="-514350">
              <a:buFont typeface="+mj-lt"/>
              <a:buAutoNum type="arabicPeriod"/>
            </a:pPr>
            <a:r>
              <a:rPr lang="en-US" dirty="0" smtClean="0"/>
              <a:t>Recognize the need to bring our best to God first in service/worship of Him</a:t>
            </a:r>
          </a:p>
          <a:p>
            <a:pPr marL="514350" indent="-514350">
              <a:buFont typeface="+mj-lt"/>
              <a:buAutoNum type="arabicPeriod"/>
            </a:pPr>
            <a:r>
              <a:rPr lang="en-US" dirty="0" smtClean="0"/>
              <a:t>Recognize our duty to be tools or </a:t>
            </a:r>
            <a:r>
              <a:rPr lang="en-US" dirty="0" err="1" smtClean="0"/>
              <a:t>vessles</a:t>
            </a:r>
            <a:r>
              <a:rPr lang="en-US" dirty="0" smtClean="0"/>
              <a:t> that God may through us preserve “the way” of life and peace.</a:t>
            </a:r>
          </a:p>
          <a:p>
            <a:pPr marL="514350" indent="-514350">
              <a:buFont typeface="+mj-lt"/>
              <a:buAutoNum type="arabicPeriod"/>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10000"/>
          </a:bodyPr>
          <a:lstStyle/>
          <a:p>
            <a:pPr marL="514350" indent="-514350">
              <a:buFont typeface="+mj-lt"/>
              <a:buAutoNum type="arabicPeriod" startAt="5"/>
            </a:pPr>
            <a:r>
              <a:rPr lang="en-US" dirty="0" smtClean="0"/>
              <a:t>Recognize the need to emphasis and practice purity in marriage that God might continue to glorified by godly seed.</a:t>
            </a:r>
          </a:p>
          <a:p>
            <a:pPr marL="514350" indent="-514350">
              <a:buFont typeface="+mj-lt"/>
              <a:buAutoNum type="arabicPeriod" startAt="5"/>
            </a:pPr>
            <a:r>
              <a:rPr lang="en-US" dirty="0" smtClean="0"/>
              <a:t>Recognize the need to repent.  This is a natural product of coming close to the instruction of God’s word and realizing His presence.</a:t>
            </a:r>
          </a:p>
          <a:p>
            <a:pPr marL="514350" indent="-514350">
              <a:buFont typeface="+mj-lt"/>
              <a:buAutoNum type="arabicPeriod" startAt="5"/>
            </a:pPr>
            <a:r>
              <a:rPr lang="en-US" dirty="0" smtClean="0"/>
              <a:t>Recognize the need to give our first fruits in the service of God.</a:t>
            </a:r>
          </a:p>
          <a:p>
            <a:pPr marL="514350" indent="-514350">
              <a:buFont typeface="+mj-lt"/>
              <a:buAutoNum type="arabicPeriod" startAt="5"/>
            </a:pPr>
            <a:r>
              <a:rPr lang="en-US" dirty="0" smtClean="0"/>
              <a:t>Recognize the work that needs to be done in service to God.</a:t>
            </a:r>
          </a:p>
          <a:p>
            <a:pPr marL="514350" indent="-514350">
              <a:buFont typeface="+mj-lt"/>
              <a:buAutoNum type="arabicPeriod" startAt="5"/>
            </a:pPr>
            <a:endParaRPr lang="en-US" dirty="0" smtClean="0"/>
          </a:p>
          <a:p>
            <a:pPr marL="514350" indent="-514350">
              <a:buFont typeface="+mj-lt"/>
              <a:buAutoNum type="arabicPeriod" startAt="5"/>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Summary</a:t>
            </a:r>
            <a:endParaRPr lang="en-US" dirty="0"/>
          </a:p>
        </p:txBody>
      </p:sp>
      <p:sp>
        <p:nvSpPr>
          <p:cNvPr id="3" name="Content Placeholder 2"/>
          <p:cNvSpPr>
            <a:spLocks noGrp="1"/>
          </p:cNvSpPr>
          <p:nvPr>
            <p:ph idx="1"/>
          </p:nvPr>
        </p:nvSpPr>
        <p:spPr/>
        <p:txBody>
          <a:bodyPr>
            <a:normAutofit/>
          </a:bodyPr>
          <a:lstStyle/>
          <a:p>
            <a:pPr marL="514350" indent="-514350">
              <a:buFont typeface="+mj-lt"/>
              <a:buAutoNum type="arabicPeriod" startAt="9"/>
            </a:pPr>
            <a:r>
              <a:rPr lang="en-US" dirty="0" smtClean="0"/>
              <a:t>Recognize the need to encourage the people to maintain hope in the coming Kingdom of God.</a:t>
            </a:r>
          </a:p>
          <a:p>
            <a:pPr marL="514350" indent="-514350">
              <a:buFont typeface="+mj-lt"/>
              <a:buAutoNum type="arabicPeriod" startAt="9"/>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Closing Reading</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sz="3600" dirty="0"/>
              <a:t>But, beloved, remember ye the words which were spoken before of the apostles of our Lord Jesus Christ; How that they told you there should be mockers in the last time, who should walk after their own ungodly lusts. These be they who separate themselves, sensual, having not the Spirit. But ye, beloved, building up yourselves on your most holy faith, praying in the Holy Ghost, Keep yourselves in the love of God, looking for the mercy of our Lord Jesus Christ unto eternal life. And of some have compassion, making a difference: And others save with fear, pulling </a:t>
            </a:r>
            <a:r>
              <a:rPr lang="en-US" sz="3600" i="1" dirty="0"/>
              <a:t>them</a:t>
            </a:r>
            <a:r>
              <a:rPr lang="en-US" sz="3600" dirty="0"/>
              <a:t> out of the fire; hating even the garment spotted by the flesh. Now unto him that is able to keep you from falling, and to present </a:t>
            </a:r>
            <a:r>
              <a:rPr lang="en-US" sz="3600" i="1" dirty="0"/>
              <a:t>you</a:t>
            </a:r>
            <a:r>
              <a:rPr lang="en-US" sz="3600" dirty="0"/>
              <a:t> faultless before the presence of his glory with exceeding joy, To the only wise God our </a:t>
            </a:r>
            <a:r>
              <a:rPr lang="en-US" sz="3600" dirty="0" err="1"/>
              <a:t>Saviour</a:t>
            </a:r>
            <a:r>
              <a:rPr lang="en-US" sz="3600" dirty="0"/>
              <a:t>, </a:t>
            </a:r>
            <a:r>
              <a:rPr lang="en-US" sz="3600" i="1" dirty="0"/>
              <a:t>be</a:t>
            </a:r>
            <a:r>
              <a:rPr lang="en-US" sz="3600" dirty="0"/>
              <a:t> glory and majesty, dominion and power, both now and ever. Amen. </a:t>
            </a:r>
          </a:p>
          <a:p>
            <a:pPr marL="0" indent="0">
              <a:buNone/>
            </a:pPr>
            <a:r>
              <a:rPr lang="en-US" sz="3600" dirty="0"/>
              <a:t>(Jud 1:17-25)</a:t>
            </a:r>
          </a:p>
          <a:p>
            <a:endParaRPr lang="en-US" dirty="0"/>
          </a:p>
          <a:p>
            <a:endParaRPr lang="en-US" dirty="0"/>
          </a:p>
          <a:p>
            <a:pPr marL="0" indent="0">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The Key:</a:t>
            </a:r>
            <a:endParaRPr lang="en-US" dirty="0"/>
          </a:p>
        </p:txBody>
      </p:sp>
      <p:sp>
        <p:nvSpPr>
          <p:cNvPr id="3" name="Content Placeholder 2"/>
          <p:cNvSpPr>
            <a:spLocks noGrp="1"/>
          </p:cNvSpPr>
          <p:nvPr>
            <p:ph idx="1"/>
          </p:nvPr>
        </p:nvSpPr>
        <p:spPr/>
        <p:txBody>
          <a:bodyPr/>
          <a:lstStyle/>
          <a:p>
            <a:r>
              <a:rPr lang="en-US" dirty="0" smtClean="0"/>
              <a:t>Repentance</a:t>
            </a:r>
          </a:p>
          <a:p>
            <a:pPr marL="914400" lvl="1" indent="-514350">
              <a:buFont typeface="+mj-lt"/>
              <a:buAutoNum type="arabicPeriod"/>
            </a:pPr>
            <a:r>
              <a:rPr lang="en-US" dirty="0" smtClean="0"/>
              <a:t>Mal 2:2</a:t>
            </a:r>
          </a:p>
          <a:p>
            <a:pPr marL="914400" lvl="1" indent="-514350">
              <a:buFont typeface="+mj-lt"/>
              <a:buAutoNum type="arabicPeriod"/>
            </a:pPr>
            <a:r>
              <a:rPr lang="en-US" dirty="0" smtClean="0"/>
              <a:t>Mal 2:15</a:t>
            </a:r>
          </a:p>
          <a:p>
            <a:pPr marL="914400" lvl="1" indent="-514350">
              <a:buFont typeface="+mj-lt"/>
              <a:buAutoNum type="arabicPeriod"/>
            </a:pPr>
            <a:r>
              <a:rPr lang="en-US" dirty="0" smtClean="0"/>
              <a:t>Mal 3:1</a:t>
            </a:r>
            <a:endParaRPr lang="en-US" dirty="0"/>
          </a:p>
        </p:txBody>
      </p:sp>
      <p:sp>
        <p:nvSpPr>
          <p:cNvPr id="4" name="Slide Number Placeholder 3"/>
          <p:cNvSpPr>
            <a:spLocks noGrp="1"/>
          </p:cNvSpPr>
          <p:nvPr>
            <p:ph type="sldNum" sz="quarter" idx="12"/>
          </p:nvPr>
        </p:nvSpPr>
        <p:spPr/>
        <p:txBody>
          <a:bodyPr/>
          <a:lstStyle/>
          <a:p>
            <a:fld id="{DBAFA864-700F-45B5-9404-0CD07E36BA8F}" type="slidenum">
              <a:rPr lang="en-US" smtClean="0"/>
              <a:pPr/>
              <a:t>4</a:t>
            </a:fld>
            <a:endParaRPr lang="en-US"/>
          </a:p>
        </p:txBody>
      </p:sp>
    </p:spTree>
    <p:extLst>
      <p:ext uri="{BB962C8B-B14F-4D97-AF65-F5344CB8AC3E}">
        <p14:creationId xmlns:p14="http://schemas.microsoft.com/office/powerpoint/2010/main" val="14124977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Fulfillment: John the Baptist</a:t>
            </a:r>
            <a:endParaRPr lang="en-US" dirty="0"/>
          </a:p>
        </p:txBody>
      </p:sp>
      <p:sp>
        <p:nvSpPr>
          <p:cNvPr id="3" name="Content Placeholder 2"/>
          <p:cNvSpPr>
            <a:spLocks noGrp="1"/>
          </p:cNvSpPr>
          <p:nvPr>
            <p:ph idx="1"/>
          </p:nvPr>
        </p:nvSpPr>
        <p:spPr/>
        <p:txBody>
          <a:bodyPr/>
          <a:lstStyle/>
          <a:p>
            <a:r>
              <a:rPr lang="en-US" sz="2000" dirty="0" smtClean="0"/>
              <a:t>For this is he that was spoken of by the prophet </a:t>
            </a:r>
            <a:r>
              <a:rPr lang="en-US" sz="2000" dirty="0" err="1" smtClean="0"/>
              <a:t>Esaias</a:t>
            </a:r>
            <a:r>
              <a:rPr lang="en-US" sz="2000" dirty="0" smtClean="0"/>
              <a:t>, saying, The voice of one crying in the wilderness, Prepare ye the way of the Lord, make his paths straight. </a:t>
            </a:r>
            <a:r>
              <a:rPr lang="en-US" sz="2000" b="1" dirty="0" smtClean="0"/>
              <a:t>(Mat 3:3)</a:t>
            </a:r>
          </a:p>
          <a:p>
            <a:r>
              <a:rPr lang="en-US" sz="2000" dirty="0" smtClean="0"/>
              <a:t>For this is he, of whom it is written, Behold, I send my messenger before thy face, which shall prepare thy way before thee.  </a:t>
            </a:r>
            <a:r>
              <a:rPr lang="en-US" sz="2000" b="1" dirty="0" smtClean="0"/>
              <a:t>(Mat 11:10)</a:t>
            </a:r>
          </a:p>
          <a:p>
            <a:r>
              <a:rPr lang="en-US" sz="2000" dirty="0" smtClean="0"/>
              <a:t>And if ye will receive it, this is Elias, which was for to come. </a:t>
            </a:r>
            <a:r>
              <a:rPr lang="en-US" sz="2000" b="1" dirty="0" smtClean="0"/>
              <a:t>(Mat 11:14)</a:t>
            </a:r>
          </a:p>
          <a:p>
            <a:r>
              <a:rPr lang="en-US" sz="2000" dirty="0" smtClean="0"/>
              <a:t>And his disciples asked him, saying, Why then say the scribes that Elias must first come? And Jesus answered and said unto them, Elias truly shall first come, and restore all things. But I say unto you, That Elias is come already, and they knew him not, but have done unto him whatsoever they listed. Likewise shall also the Son of man suffer of them. Then the disciples understood that he </a:t>
            </a:r>
            <a:r>
              <a:rPr lang="en-US" sz="2000" dirty="0" err="1" smtClean="0"/>
              <a:t>spake</a:t>
            </a:r>
            <a:r>
              <a:rPr lang="en-US" sz="2000" dirty="0" smtClean="0"/>
              <a:t> unto them of John the Baptist.  </a:t>
            </a:r>
            <a:r>
              <a:rPr lang="en-US" sz="2000" b="1" dirty="0" smtClean="0"/>
              <a:t>(Mat 17:10-13)</a:t>
            </a:r>
          </a:p>
          <a:p>
            <a:endParaRPr lang="en-US" sz="2000" dirty="0" smtClean="0"/>
          </a:p>
          <a:p>
            <a:endParaRPr lang="en-US" sz="2000"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1EBCACB4-7BB8-4A74-83A5-C12FBFC35A77}" type="slidenum">
              <a:rPr lang="en-US" smtClean="0"/>
              <a:pPr/>
              <a:t>5</a:t>
            </a:fld>
            <a:endParaRPr lang="en-US" dirty="0"/>
          </a:p>
        </p:txBody>
      </p:sp>
    </p:spTree>
    <p:extLst>
      <p:ext uri="{BB962C8B-B14F-4D97-AF65-F5344CB8AC3E}">
        <p14:creationId xmlns:p14="http://schemas.microsoft.com/office/powerpoint/2010/main" val="3388091907"/>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Repentance</a:t>
            </a:r>
            <a:endParaRPr lang="en-US" dirty="0"/>
          </a:p>
        </p:txBody>
      </p:sp>
      <p:sp>
        <p:nvSpPr>
          <p:cNvPr id="3" name="Content Placeholder 2"/>
          <p:cNvSpPr>
            <a:spLocks noGrp="1"/>
          </p:cNvSpPr>
          <p:nvPr>
            <p:ph idx="1"/>
          </p:nvPr>
        </p:nvSpPr>
        <p:spPr/>
        <p:txBody>
          <a:bodyPr/>
          <a:lstStyle/>
          <a:p>
            <a:r>
              <a:rPr lang="en-US" dirty="0" smtClean="0"/>
              <a:t>Repentance is not being sorry for the consequences of sin.</a:t>
            </a:r>
          </a:p>
          <a:p>
            <a:r>
              <a:rPr lang="en-US" dirty="0" smtClean="0"/>
              <a:t>Repentance is a change of mind, purpose and specifically turning from sin.</a:t>
            </a:r>
            <a:endParaRPr lang="en-US" dirty="0"/>
          </a:p>
        </p:txBody>
      </p:sp>
      <p:sp>
        <p:nvSpPr>
          <p:cNvPr id="4" name="Slide Number Placeholder 3"/>
          <p:cNvSpPr>
            <a:spLocks noGrp="1"/>
          </p:cNvSpPr>
          <p:nvPr>
            <p:ph type="sldNum" sz="quarter" idx="12"/>
          </p:nvPr>
        </p:nvSpPr>
        <p:spPr/>
        <p:txBody>
          <a:bodyPr/>
          <a:lstStyle/>
          <a:p>
            <a:fld id="{DBAFA864-700F-45B5-9404-0CD07E36BA8F}" type="slidenum">
              <a:rPr lang="en-US" smtClean="0"/>
              <a:pPr/>
              <a:t>6</a:t>
            </a:fld>
            <a:endParaRPr lang="en-US"/>
          </a:p>
        </p:txBody>
      </p:sp>
    </p:spTree>
    <p:extLst>
      <p:ext uri="{BB962C8B-B14F-4D97-AF65-F5344CB8AC3E}">
        <p14:creationId xmlns:p14="http://schemas.microsoft.com/office/powerpoint/2010/main" val="70561843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Repentance</a:t>
            </a:r>
            <a:endParaRPr lang="en-US" dirty="0"/>
          </a:p>
        </p:txBody>
      </p:sp>
      <p:sp>
        <p:nvSpPr>
          <p:cNvPr id="3" name="Content Placeholder 2"/>
          <p:cNvSpPr>
            <a:spLocks noGrp="1"/>
          </p:cNvSpPr>
          <p:nvPr>
            <p:ph idx="1"/>
          </p:nvPr>
        </p:nvSpPr>
        <p:spPr/>
        <p:txBody>
          <a:bodyPr>
            <a:normAutofit lnSpcReduction="10000"/>
          </a:bodyPr>
          <a:lstStyle/>
          <a:p>
            <a:r>
              <a:rPr lang="en-US" dirty="0" smtClean="0"/>
              <a:t>“…how ye turned to God from idols to serve the living and true God;”(1Th 1:9)</a:t>
            </a:r>
          </a:p>
          <a:p>
            <a:endParaRPr lang="en-US" dirty="0" smtClean="0"/>
          </a:p>
          <a:p>
            <a:r>
              <a:rPr lang="en-US" dirty="0" smtClean="0"/>
              <a:t>3 elements of repentance:</a:t>
            </a:r>
          </a:p>
          <a:p>
            <a:pPr marL="514350" indent="-514350">
              <a:buFont typeface="+mj-lt"/>
              <a:buAutoNum type="arabicPeriod"/>
            </a:pPr>
            <a:r>
              <a:rPr lang="en-US" dirty="0" smtClean="0"/>
              <a:t>A turning toward God</a:t>
            </a:r>
          </a:p>
          <a:p>
            <a:pPr marL="514350" indent="-514350">
              <a:buFont typeface="+mj-lt"/>
              <a:buAutoNum type="arabicPeriod"/>
            </a:pPr>
            <a:r>
              <a:rPr lang="en-US" dirty="0" smtClean="0"/>
              <a:t>A turning away from idols</a:t>
            </a:r>
          </a:p>
          <a:p>
            <a:pPr marL="514350" indent="-514350">
              <a:buFont typeface="+mj-lt"/>
              <a:buAutoNum type="arabicPeriod"/>
            </a:pPr>
            <a:r>
              <a:rPr lang="en-US" dirty="0" smtClean="0"/>
              <a:t>An intent to serve (worship) God </a:t>
            </a:r>
          </a:p>
          <a:p>
            <a:pPr marL="514350" indent="-514350">
              <a:buNone/>
            </a:pPr>
            <a:r>
              <a:rPr lang="en-US" dirty="0" smtClean="0"/>
              <a:t>You must have all these elements!</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DBAFA864-700F-45B5-9404-0CD07E36BA8F}" type="slidenum">
              <a:rPr lang="en-US" smtClean="0"/>
              <a:pPr/>
              <a:t>7</a:t>
            </a:fld>
            <a:endParaRPr lang="en-US"/>
          </a:p>
        </p:txBody>
      </p:sp>
    </p:spTree>
    <p:extLst>
      <p:ext uri="{BB962C8B-B14F-4D97-AF65-F5344CB8AC3E}">
        <p14:creationId xmlns:p14="http://schemas.microsoft.com/office/powerpoint/2010/main" val="29511410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3">
            <a:schemeClr val="dk1"/>
          </a:fillRef>
          <a:effectRef idx="2">
            <a:schemeClr val="dk1"/>
          </a:effectRef>
          <a:fontRef idx="minor">
            <a:schemeClr val="lt1"/>
          </a:fontRef>
        </p:style>
        <p:txBody>
          <a:bodyPr/>
          <a:lstStyle/>
          <a:p>
            <a:r>
              <a:rPr lang="en-US" dirty="0" smtClean="0"/>
              <a:t>Repentance</a:t>
            </a:r>
            <a:endParaRPr lang="en-US" dirty="0"/>
          </a:p>
        </p:txBody>
      </p:sp>
      <p:sp>
        <p:nvSpPr>
          <p:cNvPr id="3" name="Content Placeholder 2"/>
          <p:cNvSpPr>
            <a:spLocks noGrp="1"/>
          </p:cNvSpPr>
          <p:nvPr>
            <p:ph idx="1"/>
          </p:nvPr>
        </p:nvSpPr>
        <p:spPr/>
        <p:txBody>
          <a:bodyPr>
            <a:normAutofit lnSpcReduction="10000"/>
          </a:bodyPr>
          <a:lstStyle/>
          <a:p>
            <a:pPr lvl="0"/>
            <a:r>
              <a:rPr lang="en-US" dirty="0" smtClean="0"/>
              <a:t>Our message is repentance.   </a:t>
            </a:r>
          </a:p>
          <a:p>
            <a:pPr lvl="0"/>
            <a:r>
              <a:rPr lang="en-US" dirty="0" smtClean="0"/>
              <a:t>It unmasks hypocrisy and superficiality and confronts sin.  </a:t>
            </a:r>
          </a:p>
          <a:p>
            <a:pPr lvl="0"/>
            <a:r>
              <a:rPr lang="en-US" dirty="0" smtClean="0"/>
              <a:t>Rev 2-3 Christ commands repentance.   </a:t>
            </a:r>
          </a:p>
          <a:p>
            <a:r>
              <a:rPr lang="en-US" dirty="0" smtClean="0"/>
              <a:t>Act 11:18 God saves through repentance. </a:t>
            </a:r>
          </a:p>
          <a:p>
            <a:r>
              <a:rPr lang="en-US" dirty="0" smtClean="0"/>
              <a:t>Him hath God exalted with his right hand to be a Prince and a </a:t>
            </a:r>
            <a:r>
              <a:rPr lang="en-US" dirty="0" err="1" smtClean="0"/>
              <a:t>Saviour</a:t>
            </a:r>
            <a:r>
              <a:rPr lang="en-US" dirty="0" smtClean="0"/>
              <a:t>, for to give repentance to Israel, and forgiveness of sins. (Act 5:31)</a:t>
            </a:r>
          </a:p>
          <a:p>
            <a:endParaRPr lang="en-US" dirty="0" smtClean="0"/>
          </a:p>
          <a:p>
            <a:pPr lvl="0"/>
            <a:endParaRPr lang="en-US" dirty="0" smtClean="0"/>
          </a:p>
          <a:p>
            <a:endParaRPr lang="en-US" dirty="0"/>
          </a:p>
        </p:txBody>
      </p:sp>
      <p:sp>
        <p:nvSpPr>
          <p:cNvPr id="4" name="Slide Number Placeholder 3"/>
          <p:cNvSpPr>
            <a:spLocks noGrp="1"/>
          </p:cNvSpPr>
          <p:nvPr>
            <p:ph type="sldNum" sz="quarter" idx="12"/>
          </p:nvPr>
        </p:nvSpPr>
        <p:spPr/>
        <p:txBody>
          <a:bodyPr/>
          <a:lstStyle/>
          <a:p>
            <a:fld id="{DBAFA864-700F-45B5-9404-0CD07E36BA8F}" type="slidenum">
              <a:rPr lang="en-US" smtClean="0"/>
              <a:pPr/>
              <a:t>8</a:t>
            </a:fld>
            <a:endParaRPr lang="en-US"/>
          </a:p>
        </p:txBody>
      </p:sp>
    </p:spTree>
    <p:extLst>
      <p:ext uri="{BB962C8B-B14F-4D97-AF65-F5344CB8AC3E}">
        <p14:creationId xmlns:p14="http://schemas.microsoft.com/office/powerpoint/2010/main" val="4261380234"/>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Assessing Ourselves</a:t>
            </a:r>
            <a:endParaRPr lang="en-US" dirty="0"/>
          </a:p>
        </p:txBody>
      </p:sp>
      <p:graphicFrame>
        <p:nvGraphicFramePr>
          <p:cNvPr id="5" name="Content Placeholder 4"/>
          <p:cNvGraphicFramePr>
            <a:graphicFrameLocks noGrp="1"/>
          </p:cNvGraphicFramePr>
          <p:nvPr>
            <p:ph idx="1"/>
          </p:nvPr>
        </p:nvGraphicFramePr>
        <p:xfrm>
          <a:off x="152400" y="1600200"/>
          <a:ext cx="8763000" cy="3200400"/>
        </p:xfrm>
        <a:graphic>
          <a:graphicData uri="http://schemas.openxmlformats.org/drawingml/2006/table">
            <a:tbl>
              <a:tblPr firstRow="1" firstCol="1" bandRow="1">
                <a:tableStyleId>{073A0DAA-6AF3-43AB-8588-CEC1D06C72B9}</a:tableStyleId>
              </a:tblPr>
              <a:tblGrid>
                <a:gridCol w="2921000"/>
                <a:gridCol w="2921000"/>
                <a:gridCol w="2921000"/>
              </a:tblGrid>
              <a:tr h="1066800">
                <a:tc>
                  <a:txBody>
                    <a:bodyPr/>
                    <a:lstStyle/>
                    <a:p>
                      <a:endParaRPr lang="en-US" sz="2000" dirty="0"/>
                    </a:p>
                  </a:txBody>
                  <a:tcPr>
                    <a:solidFill>
                      <a:schemeClr val="bg1"/>
                    </a:solidFill>
                  </a:tcPr>
                </a:tc>
                <a:tc>
                  <a:txBody>
                    <a:bodyPr/>
                    <a:lstStyle/>
                    <a:p>
                      <a:r>
                        <a:rPr lang="en-US" sz="2000" dirty="0" smtClean="0"/>
                        <a:t>God</a:t>
                      </a:r>
                      <a:r>
                        <a:rPr lang="en-US" sz="2000" baseline="0" dirty="0" smtClean="0"/>
                        <a:t> ‘s Assessment:</a:t>
                      </a:r>
                    </a:p>
                    <a:p>
                      <a:r>
                        <a:rPr lang="en-US" sz="2000" baseline="0" dirty="0" smtClean="0"/>
                        <a:t>True Servant/Son</a:t>
                      </a:r>
                      <a:endParaRPr lang="en-US" sz="2000" dirty="0"/>
                    </a:p>
                  </a:txBody>
                  <a:tcPr/>
                </a:tc>
                <a:tc>
                  <a:txBody>
                    <a:bodyPr/>
                    <a:lstStyle/>
                    <a:p>
                      <a:r>
                        <a:rPr lang="en-US" sz="2000" dirty="0" smtClean="0"/>
                        <a:t>God’s Assessment:</a:t>
                      </a:r>
                    </a:p>
                    <a:p>
                      <a:r>
                        <a:rPr lang="en-US" sz="2000" dirty="0" smtClean="0"/>
                        <a:t>NOT</a:t>
                      </a:r>
                      <a:r>
                        <a:rPr lang="en-US" sz="2000" baseline="0" dirty="0" smtClean="0"/>
                        <a:t> a Servant/Son</a:t>
                      </a:r>
                      <a:endParaRPr lang="en-US" sz="2000" dirty="0" smtClean="0"/>
                    </a:p>
                  </a:txBody>
                  <a:tcPr/>
                </a:tc>
              </a:tr>
              <a:tr h="1066800">
                <a:tc>
                  <a:txBody>
                    <a:bodyPr/>
                    <a:lstStyle/>
                    <a:p>
                      <a:r>
                        <a:rPr lang="en-US" sz="2000" dirty="0" smtClean="0"/>
                        <a:t>Our</a:t>
                      </a:r>
                      <a:r>
                        <a:rPr lang="en-US" sz="2000" baseline="0" dirty="0" smtClean="0"/>
                        <a:t> Assessment:</a:t>
                      </a:r>
                    </a:p>
                    <a:p>
                      <a:r>
                        <a:rPr lang="en-US" sz="2000" baseline="0" dirty="0" smtClean="0"/>
                        <a:t>True servant/Son</a:t>
                      </a:r>
                      <a:endParaRPr lang="en-US" sz="2000" dirty="0"/>
                    </a:p>
                  </a:txBody>
                  <a:tcPr/>
                </a:tc>
                <a:tc>
                  <a:txBody>
                    <a:bodyPr/>
                    <a:lstStyle/>
                    <a:p>
                      <a:r>
                        <a:rPr lang="en-US" sz="2000" dirty="0" smtClean="0"/>
                        <a:t>True</a:t>
                      </a:r>
                      <a:r>
                        <a:rPr lang="en-US" sz="2000" baseline="0" dirty="0" smtClean="0"/>
                        <a:t> Positive:</a:t>
                      </a:r>
                    </a:p>
                    <a:p>
                      <a:r>
                        <a:rPr lang="en-US" sz="2000" baseline="0" dirty="0" smtClean="0"/>
                        <a:t>(Correct estimation)</a:t>
                      </a:r>
                      <a:endParaRPr lang="en-US" sz="2000" dirty="0"/>
                    </a:p>
                  </a:txBody>
                  <a:tcPr>
                    <a:cell3D prstMaterial="dkEdge">
                      <a:bevel/>
                      <a:lightRig rig="flood" dir="t"/>
                    </a:cell3D>
                  </a:tcPr>
                </a:tc>
                <a:tc>
                  <a:txBody>
                    <a:bodyPr/>
                    <a:lstStyle/>
                    <a:p>
                      <a:r>
                        <a:rPr lang="en-US" sz="2000" dirty="0" smtClean="0"/>
                        <a:t>False</a:t>
                      </a:r>
                      <a:r>
                        <a:rPr lang="en-US" sz="2000" baseline="0" dirty="0" smtClean="0"/>
                        <a:t> Positive :</a:t>
                      </a:r>
                    </a:p>
                    <a:p>
                      <a:r>
                        <a:rPr lang="en-US" sz="2000" baseline="0" dirty="0" smtClean="0"/>
                        <a:t>(self-deceived)</a:t>
                      </a:r>
                      <a:endParaRPr lang="en-US" sz="2000" dirty="0"/>
                    </a:p>
                  </a:txBody>
                  <a:tcPr>
                    <a:cell3D prstMaterial="dkEdge">
                      <a:bevel/>
                      <a:lightRig rig="flood" dir="t"/>
                    </a:cell3D>
                  </a:tcPr>
                </a:tc>
              </a:tr>
              <a:tr h="1066800">
                <a:tc>
                  <a:txBody>
                    <a:bodyPr/>
                    <a:lstStyle/>
                    <a:p>
                      <a:r>
                        <a:rPr lang="en-US" sz="2000" dirty="0" smtClean="0"/>
                        <a:t>Our Assessment</a:t>
                      </a:r>
                    </a:p>
                    <a:p>
                      <a:r>
                        <a:rPr lang="en-US" sz="2000" dirty="0" smtClean="0"/>
                        <a:t>False Servant/Son</a:t>
                      </a:r>
                      <a:endParaRPr lang="en-US" sz="2000" dirty="0"/>
                    </a:p>
                  </a:txBody>
                  <a:tcPr/>
                </a:tc>
                <a:tc>
                  <a:txBody>
                    <a:bodyPr/>
                    <a:lstStyle/>
                    <a:p>
                      <a:r>
                        <a:rPr lang="en-US" sz="2000" dirty="0" smtClean="0"/>
                        <a:t>False Negative:</a:t>
                      </a:r>
                    </a:p>
                    <a:p>
                      <a:r>
                        <a:rPr lang="en-US" sz="2000" dirty="0" smtClean="0"/>
                        <a:t>(self-condemned)</a:t>
                      </a:r>
                      <a:endParaRPr lang="en-US" sz="2000" dirty="0"/>
                    </a:p>
                  </a:txBody>
                  <a:tcPr>
                    <a:cell3D prstMaterial="dkEdge">
                      <a:bevel/>
                      <a:lightRig rig="flood" dir="t"/>
                    </a:cell3D>
                  </a:tcPr>
                </a:tc>
                <a:tc>
                  <a:txBody>
                    <a:bodyPr/>
                    <a:lstStyle/>
                    <a:p>
                      <a:r>
                        <a:rPr lang="en-US" sz="2000" dirty="0" smtClean="0"/>
                        <a:t>True Negative:</a:t>
                      </a:r>
                    </a:p>
                    <a:p>
                      <a:r>
                        <a:rPr lang="en-US" sz="2000" dirty="0" smtClean="0"/>
                        <a:t>(apostate,</a:t>
                      </a:r>
                      <a:r>
                        <a:rPr lang="en-US" sz="2000" baseline="0" dirty="0" smtClean="0"/>
                        <a:t> worker of iniquity)</a:t>
                      </a:r>
                      <a:endParaRPr lang="en-US" sz="2000" dirty="0"/>
                    </a:p>
                  </a:txBody>
                  <a:tcPr>
                    <a:cell3D prstMaterial="dkEdge">
                      <a:bevel/>
                      <a:lightRig rig="flood" dir="t"/>
                    </a:cell3D>
                  </a:tcPr>
                </a:tc>
              </a:tr>
            </a:tbl>
          </a:graphicData>
        </a:graphic>
      </p:graphicFrame>
      <p:sp>
        <p:nvSpPr>
          <p:cNvPr id="4" name="Slide Number Placeholder 3"/>
          <p:cNvSpPr>
            <a:spLocks noGrp="1"/>
          </p:cNvSpPr>
          <p:nvPr>
            <p:ph type="sldNum" sz="quarter" idx="12"/>
          </p:nvPr>
        </p:nvSpPr>
        <p:spPr/>
        <p:txBody>
          <a:bodyPr/>
          <a:lstStyle/>
          <a:p>
            <a:fld id="{1EBCACB4-7BB8-4A74-83A5-C12FBFC35A77}" type="slidenum">
              <a:rPr lang="en-US" smtClean="0"/>
              <a:pPr/>
              <a:t>9</a:t>
            </a:fld>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1563</TotalTime>
  <Words>2885</Words>
  <Application>Microsoft Macintosh PowerPoint</Application>
  <PresentationFormat>On-screen Show (4:3)</PresentationFormat>
  <Paragraphs>204</Paragraphs>
  <Slides>35</Slides>
  <Notes>1</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“Who May Abide The Day of His Coming?...”</vt:lpstr>
      <vt:lpstr>The burden of Damascus. Behold, Damascus is taken away from being a city, and it shall be a ruinous heap.  (Isa 17:1)</vt:lpstr>
      <vt:lpstr>Comparable Problems?</vt:lpstr>
      <vt:lpstr>The Key:</vt:lpstr>
      <vt:lpstr>Fulfillment: John the Baptist</vt:lpstr>
      <vt:lpstr>Repentance</vt:lpstr>
      <vt:lpstr>Repentance</vt:lpstr>
      <vt:lpstr>Repentance</vt:lpstr>
      <vt:lpstr>Assessing Ourselves</vt:lpstr>
      <vt:lpstr>How do I know I have truly repented?</vt:lpstr>
      <vt:lpstr>Faith and Obdience</vt:lpstr>
      <vt:lpstr>Why do we hear less of repentance?</vt:lpstr>
      <vt:lpstr>The Certainty of Judgment </vt:lpstr>
      <vt:lpstr>The Refiner’s Fire</vt:lpstr>
      <vt:lpstr>The Refiner’s Fire</vt:lpstr>
      <vt:lpstr>“Great and Terrible Day of the Lord”</vt:lpstr>
      <vt:lpstr>PowerPoint Presentation</vt:lpstr>
      <vt:lpstr>PowerPoint Presentation</vt:lpstr>
      <vt:lpstr>PowerPoint Presentation</vt:lpstr>
      <vt:lpstr>PowerPoint Presentation</vt:lpstr>
      <vt:lpstr>PowerPoint Presentation</vt:lpstr>
      <vt:lpstr>We do not doubt the Flood account nor the return of Christ…</vt:lpstr>
      <vt:lpstr>Another Principle to live By:</vt:lpstr>
      <vt:lpstr>Are we bold?</vt:lpstr>
      <vt:lpstr>Confidence</vt:lpstr>
      <vt:lpstr>Confidence</vt:lpstr>
      <vt:lpstr>Confidence</vt:lpstr>
      <vt:lpstr>Confidence</vt:lpstr>
      <vt:lpstr>Assurance</vt:lpstr>
      <vt:lpstr>Still bold?</vt:lpstr>
      <vt:lpstr>Much More…</vt:lpstr>
      <vt:lpstr>Summary</vt:lpstr>
      <vt:lpstr>Summary</vt:lpstr>
      <vt:lpstr>Summary</vt:lpstr>
      <vt:lpstr>Closing Reading</vt:lpstr>
    </vt:vector>
  </TitlesOfParts>
  <Company>In Touch Therapy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“Who May Abide The Day of His Coming?...”</dc:title>
  <dc:creator>David Love</dc:creator>
  <cp:lastModifiedBy>David Love</cp:lastModifiedBy>
  <cp:revision>18</cp:revision>
  <dcterms:created xsi:type="dcterms:W3CDTF">2009-07-31T10:14:59Z</dcterms:created>
  <dcterms:modified xsi:type="dcterms:W3CDTF">2015-07-03T14:50:28Z</dcterms:modified>
</cp:coreProperties>
</file>