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7"/>
  </p:notesMasterIdLst>
  <p:sldIdLst>
    <p:sldId id="256" r:id="rId2"/>
    <p:sldId id="257" r:id="rId3"/>
    <p:sldId id="274" r:id="rId4"/>
    <p:sldId id="275" r:id="rId5"/>
    <p:sldId id="276" r:id="rId6"/>
    <p:sldId id="258" r:id="rId7"/>
    <p:sldId id="259" r:id="rId8"/>
    <p:sldId id="260" r:id="rId9"/>
    <p:sldId id="261" r:id="rId10"/>
    <p:sldId id="262" r:id="rId11"/>
    <p:sldId id="263" r:id="rId12"/>
    <p:sldId id="264" r:id="rId13"/>
    <p:sldId id="265" r:id="rId14"/>
    <p:sldId id="266" r:id="rId15"/>
    <p:sldId id="267" r:id="rId16"/>
    <p:sldId id="268" r:id="rId17"/>
    <p:sldId id="279" r:id="rId18"/>
    <p:sldId id="278" r:id="rId19"/>
    <p:sldId id="280" r:id="rId20"/>
    <p:sldId id="269" r:id="rId21"/>
    <p:sldId id="270" r:id="rId22"/>
    <p:sldId id="271" r:id="rId23"/>
    <p:sldId id="272" r:id="rId24"/>
    <p:sldId id="277" r:id="rId25"/>
    <p:sldId id="273"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1576"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D62677-81AB-1144-B269-76E807479CBD}" type="datetimeFigureOut">
              <a:rPr lang="en-US" smtClean="0"/>
              <a:t>6/28/15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EDE334-AA1B-3447-A115-44D26C3635E4}" type="slidenum">
              <a:rPr lang="en-US" smtClean="0"/>
              <a:t>‹#›</a:t>
            </a:fld>
            <a:endParaRPr lang="en-US"/>
          </a:p>
        </p:txBody>
      </p:sp>
    </p:spTree>
    <p:extLst>
      <p:ext uri="{BB962C8B-B14F-4D97-AF65-F5344CB8AC3E}">
        <p14:creationId xmlns:p14="http://schemas.microsoft.com/office/powerpoint/2010/main" val="359086659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en.wikipedia.org/wiki/Portia_(Merchant_of_Venice)" TargetMode="External"/><Relationship Id="rId4" Type="http://schemas.openxmlformats.org/officeDocument/2006/relationships/hyperlink" Target="https://en.wikipedia.org/wiki/William_Shakespeare" TargetMode="External"/><Relationship Id="rId5" Type="http://schemas.openxmlformats.org/officeDocument/2006/relationships/hyperlink" Target="https://en.wikipedia.org/wiki/The_Merchant_of_Venice" TargetMode="External"/><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a:t>
            </a:r>
            <a:r>
              <a:rPr lang="en-US" sz="1200" b="1" kern="1200" dirty="0" smtClean="0">
                <a:solidFill>
                  <a:schemeClr val="tx1"/>
                </a:solidFill>
                <a:latin typeface="+mn-lt"/>
                <a:ea typeface="+mn-ea"/>
                <a:cs typeface="+mn-cs"/>
              </a:rPr>
              <a:t>The quality of mercy</a:t>
            </a:r>
            <a:r>
              <a:rPr lang="en-US" sz="1200" b="0" kern="1200" dirty="0" smtClean="0">
                <a:solidFill>
                  <a:schemeClr val="tx1"/>
                </a:solidFill>
                <a:latin typeface="+mn-lt"/>
                <a:ea typeface="+mn-ea"/>
                <a:cs typeface="+mn-cs"/>
              </a:rPr>
              <a:t>" refers to a quote by </a:t>
            </a:r>
            <a:r>
              <a:rPr lang="en-US" sz="1200" b="0" kern="1200" dirty="0" smtClean="0">
                <a:solidFill>
                  <a:schemeClr val="tx1"/>
                </a:solidFill>
                <a:latin typeface="+mn-lt"/>
                <a:ea typeface="+mn-ea"/>
                <a:cs typeface="+mn-cs"/>
                <a:hlinkClick r:id="rId3"/>
              </a:rPr>
              <a:t>Portia in </a:t>
            </a:r>
            <a:r>
              <a:rPr lang="en-US" sz="1200" b="0" kern="1200" dirty="0" smtClean="0">
                <a:solidFill>
                  <a:schemeClr val="tx1"/>
                </a:solidFill>
                <a:latin typeface="+mn-lt"/>
                <a:ea typeface="+mn-ea"/>
                <a:cs typeface="+mn-cs"/>
                <a:hlinkClick r:id="rId4"/>
              </a:rPr>
              <a:t>William Shakespeare's </a:t>
            </a:r>
            <a:r>
              <a:rPr lang="en-US" sz="1200" b="0" i="1" kern="1200" dirty="0" smtClean="0">
                <a:solidFill>
                  <a:schemeClr val="tx1"/>
                </a:solidFill>
                <a:latin typeface="+mn-lt"/>
                <a:ea typeface="+mn-ea"/>
                <a:cs typeface="+mn-cs"/>
                <a:hlinkClick r:id="rId5"/>
              </a:rPr>
              <a:t>The Merchant of Venice; it occurs during Act IV, Scene 1, set in a Venetian Court of Justice.</a:t>
            </a:r>
            <a:r>
              <a:rPr lang="en-US" sz="1200" b="0" i="1" kern="1200" baseline="30000" dirty="0" smtClean="0">
                <a:solidFill>
                  <a:schemeClr val="tx1"/>
                </a:solidFill>
                <a:latin typeface="+mn-lt"/>
                <a:ea typeface="+mn-ea"/>
                <a:cs typeface="+mn-cs"/>
                <a:hlinkClick r:id="rId5"/>
              </a:rPr>
              <a:t>[</a:t>
            </a:r>
            <a:endParaRPr lang="en-US" dirty="0"/>
          </a:p>
        </p:txBody>
      </p:sp>
      <p:sp>
        <p:nvSpPr>
          <p:cNvPr id="4" name="Slide Number Placeholder 3"/>
          <p:cNvSpPr>
            <a:spLocks noGrp="1"/>
          </p:cNvSpPr>
          <p:nvPr>
            <p:ph type="sldNum" sz="quarter" idx="10"/>
          </p:nvPr>
        </p:nvSpPr>
        <p:spPr/>
        <p:txBody>
          <a:bodyPr/>
          <a:lstStyle/>
          <a:p>
            <a:fld id="{6CEDE334-AA1B-3447-A115-44D26C3635E4}" type="slidenum">
              <a:rPr lang="en-US" smtClean="0"/>
              <a:t>4</a:t>
            </a:fld>
            <a:endParaRPr lang="en-US"/>
          </a:p>
        </p:txBody>
      </p:sp>
    </p:spTree>
    <p:extLst>
      <p:ext uri="{BB962C8B-B14F-4D97-AF65-F5344CB8AC3E}">
        <p14:creationId xmlns:p14="http://schemas.microsoft.com/office/powerpoint/2010/main" val="24540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a:t>
            </a:r>
            <a:r>
              <a:rPr lang="en-US" dirty="0" err="1" smtClean="0"/>
              <a:t>en.wikipedia.org</a:t>
            </a:r>
            <a:r>
              <a:rPr lang="en-US" dirty="0" smtClean="0"/>
              <a:t>/wiki/</a:t>
            </a:r>
            <a:r>
              <a:rPr lang="en-US" dirty="0" err="1" smtClean="0"/>
              <a:t>The_quality_of_mercy</a:t>
            </a:r>
            <a:r>
              <a:rPr lang="en-US" dirty="0" smtClean="0"/>
              <a:t>_(</a:t>
            </a:r>
            <a:r>
              <a:rPr lang="en-US" dirty="0" err="1" smtClean="0"/>
              <a:t>Shakespeare_quote</a:t>
            </a:r>
            <a:r>
              <a:rPr lang="en-US" dirty="0" smtClean="0"/>
              <a:t>)</a:t>
            </a:r>
            <a:endParaRPr lang="en-US" dirty="0"/>
          </a:p>
        </p:txBody>
      </p:sp>
      <p:sp>
        <p:nvSpPr>
          <p:cNvPr id="4" name="Slide Number Placeholder 3"/>
          <p:cNvSpPr>
            <a:spLocks noGrp="1"/>
          </p:cNvSpPr>
          <p:nvPr>
            <p:ph type="sldNum" sz="quarter" idx="10"/>
          </p:nvPr>
        </p:nvSpPr>
        <p:spPr/>
        <p:txBody>
          <a:bodyPr/>
          <a:lstStyle/>
          <a:p>
            <a:fld id="{6CEDE334-AA1B-3447-A115-44D26C3635E4}" type="slidenum">
              <a:rPr lang="en-US" smtClean="0"/>
              <a:t>5</a:t>
            </a:fld>
            <a:endParaRPr lang="en-US"/>
          </a:p>
        </p:txBody>
      </p:sp>
    </p:spTree>
    <p:extLst>
      <p:ext uri="{BB962C8B-B14F-4D97-AF65-F5344CB8AC3E}">
        <p14:creationId xmlns:p14="http://schemas.microsoft.com/office/powerpoint/2010/main" val="2998637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a:t>
            </a:r>
            <a:r>
              <a:rPr lang="en-US" baseline="0" dirty="0" smtClean="0"/>
              <a:t> were they failing to do justly or show judgment toward?  Where was mercy extended in there model of thinking?  What was considered a faithful life?</a:t>
            </a:r>
            <a:endParaRPr lang="en-US" dirty="0"/>
          </a:p>
        </p:txBody>
      </p:sp>
      <p:sp>
        <p:nvSpPr>
          <p:cNvPr id="4" name="Slide Number Placeholder 3"/>
          <p:cNvSpPr>
            <a:spLocks noGrp="1"/>
          </p:cNvSpPr>
          <p:nvPr>
            <p:ph type="sldNum" sz="quarter" idx="10"/>
          </p:nvPr>
        </p:nvSpPr>
        <p:spPr/>
        <p:txBody>
          <a:bodyPr/>
          <a:lstStyle/>
          <a:p>
            <a:fld id="{6CEDE334-AA1B-3447-A115-44D26C3635E4}" type="slidenum">
              <a:rPr lang="en-US" smtClean="0"/>
              <a:t>8</a:t>
            </a:fld>
            <a:endParaRPr lang="en-US"/>
          </a:p>
        </p:txBody>
      </p:sp>
    </p:spTree>
    <p:extLst>
      <p:ext uri="{BB962C8B-B14F-4D97-AF65-F5344CB8AC3E}">
        <p14:creationId xmlns:p14="http://schemas.microsoft.com/office/powerpoint/2010/main" val="1711263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EDE334-AA1B-3447-A115-44D26C3635E4}" type="slidenum">
              <a:rPr lang="en-US" smtClean="0"/>
              <a:t>16</a:t>
            </a:fld>
            <a:endParaRPr lang="en-US"/>
          </a:p>
        </p:txBody>
      </p:sp>
    </p:spTree>
    <p:extLst>
      <p:ext uri="{BB962C8B-B14F-4D97-AF65-F5344CB8AC3E}">
        <p14:creationId xmlns:p14="http://schemas.microsoft.com/office/powerpoint/2010/main" val="722442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ctr">
            <a:noAutofit/>
          </a:bodyPr>
          <a:lstStyle>
            <a:lvl1pPr>
              <a:lnSpc>
                <a:spcPct val="100000"/>
              </a:lnSpc>
              <a:defRPr sz="80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75C4F4FB-0FA2-6E43-AE07-4217FE9657D7}" type="datetimeFigureOut">
              <a:rPr lang="en-US" smtClean="0"/>
              <a:t>6/28/15</a:t>
            </a:fld>
            <a:endParaRPr lang="en-US"/>
          </a:p>
        </p:txBody>
      </p:sp>
      <p:sp>
        <p:nvSpPr>
          <p:cNvPr id="8" name="Slide Number Placeholder 7"/>
          <p:cNvSpPr>
            <a:spLocks noGrp="1"/>
          </p:cNvSpPr>
          <p:nvPr>
            <p:ph type="sldNum" sz="quarter" idx="11"/>
          </p:nvPr>
        </p:nvSpPr>
        <p:spPr/>
        <p:txBody>
          <a:bodyPr/>
          <a:lstStyle/>
          <a:p>
            <a:fld id="{B1DCFDC5-9920-FE45-96B9-308B059977A1}"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4F4FB-0FA2-6E43-AE07-4217FE9657D7}" type="datetimeFigureOut">
              <a:rPr lang="en-US" smtClean="0"/>
              <a:t>6/28/15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CFDC5-9920-FE45-96B9-308B059977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4F4FB-0FA2-6E43-AE07-4217FE9657D7}" type="datetimeFigureOut">
              <a:rPr lang="en-US" smtClean="0"/>
              <a:t>6/28/15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CFDC5-9920-FE45-96B9-308B059977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75C4F4FB-0FA2-6E43-AE07-4217FE9657D7}" type="datetimeFigureOut">
              <a:rPr lang="en-US" smtClean="0"/>
              <a:t>6/28/15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CFDC5-9920-FE45-96B9-308B059977A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C4F4FB-0FA2-6E43-AE07-4217FE9657D7}" type="datetimeFigureOut">
              <a:rPr lang="en-US" smtClean="0"/>
              <a:t>6/28/15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DCFDC5-9920-FE45-96B9-308B059977A1}"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Click to edit Master title style</a:t>
            </a:r>
            <a:endParaRPr lang="en-US" dirty="0"/>
          </a:p>
        </p:txBody>
      </p:sp>
      <p:sp>
        <p:nvSpPr>
          <p:cNvPr id="4" name="Content Placeholder 3"/>
          <p:cNvSpPr>
            <a:spLocks noGrp="1"/>
          </p:cNvSpPr>
          <p:nvPr>
            <p:ph sz="half" idx="2"/>
          </p:nvPr>
        </p:nvSpPr>
        <p:spPr>
          <a:xfrm>
            <a:off x="4648200" y="1600200"/>
            <a:ext cx="4038600" cy="4525963"/>
          </a:xfrm>
          <a:ln>
            <a:solidFill>
              <a:schemeClr val="tx1"/>
            </a:solidFill>
          </a:ln>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75C4F4FB-0FA2-6E43-AE07-4217FE9657D7}" type="datetimeFigureOut">
              <a:rPr lang="en-US" smtClean="0"/>
              <a:t>6/28/15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CFDC5-9920-FE45-96B9-308B059977A1}" type="slidenum">
              <a:rPr lang="en-US" smtClean="0"/>
              <a:t>‹#›</a:t>
            </a:fld>
            <a:endParaRPr lang="en-US"/>
          </a:p>
        </p:txBody>
      </p:sp>
      <p:sp>
        <p:nvSpPr>
          <p:cNvPr id="9" name="Content Placeholder 8"/>
          <p:cNvSpPr>
            <a:spLocks noGrp="1"/>
          </p:cNvSpPr>
          <p:nvPr>
            <p:ph sz="quarter" idx="13"/>
          </p:nvPr>
        </p:nvSpPr>
        <p:spPr>
          <a:xfrm>
            <a:off x="365760" y="1600200"/>
            <a:ext cx="4041648" cy="4526280"/>
          </a:xfrm>
          <a:ln>
            <a:solidFill>
              <a:schemeClr val="tx1"/>
            </a:solidFill>
          </a:ln>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a:solidFill>
            <a:schemeClr val="accent6">
              <a:lumMod val="60000"/>
              <a:lumOff val="40000"/>
              <a:alpha val="75000"/>
            </a:schemeClr>
          </a:solidFill>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648200" y="1600200"/>
            <a:ext cx="4041775" cy="609600"/>
          </a:xfrm>
          <a:solidFill>
            <a:schemeClr val="accent6">
              <a:lumMod val="60000"/>
              <a:lumOff val="40000"/>
              <a:alpha val="75000"/>
            </a:schemeClr>
          </a:solidFill>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7" name="Date Placeholder 6"/>
          <p:cNvSpPr>
            <a:spLocks noGrp="1"/>
          </p:cNvSpPr>
          <p:nvPr>
            <p:ph type="dt" sz="half" idx="10"/>
          </p:nvPr>
        </p:nvSpPr>
        <p:spPr/>
        <p:txBody>
          <a:bodyPr/>
          <a:lstStyle/>
          <a:p>
            <a:fld id="{75C4F4FB-0FA2-6E43-AE07-4217FE9657D7}" type="datetimeFigureOut">
              <a:rPr lang="en-US" smtClean="0"/>
              <a:t>6/28/15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DCFDC5-9920-FE45-96B9-308B059977A1}" type="slidenum">
              <a:rPr lang="en-US" smtClean="0"/>
              <a:t>‹#›</a:t>
            </a:fld>
            <a:endParaRPr lang="en-US"/>
          </a:p>
        </p:txBody>
      </p:sp>
      <p:sp>
        <p:nvSpPr>
          <p:cNvPr id="11" name="Content Placeholder 10"/>
          <p:cNvSpPr>
            <a:spLocks noGrp="1"/>
          </p:cNvSpPr>
          <p:nvPr>
            <p:ph sz="quarter" idx="13"/>
          </p:nvPr>
        </p:nvSpPr>
        <p:spPr>
          <a:xfrm>
            <a:off x="457200" y="2212848"/>
            <a:ext cx="4041648" cy="3913632"/>
          </a:xfrm>
          <a:ln>
            <a:solidFill>
              <a:schemeClr val="tx1"/>
            </a:solidFill>
          </a:ln>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quarter" idx="14"/>
          </p:nvPr>
        </p:nvSpPr>
        <p:spPr>
          <a:xfrm>
            <a:off x="4672584" y="2212848"/>
            <a:ext cx="4041648" cy="3913187"/>
          </a:xfrm>
          <a:ln>
            <a:solidFill>
              <a:schemeClr val="tx1"/>
            </a:solidFill>
          </a:ln>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5C4F4FB-0FA2-6E43-AE07-4217FE9657D7}" type="datetimeFigureOut">
              <a:rPr lang="en-US" smtClean="0"/>
              <a:t>6/28/15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DCFDC5-9920-FE45-96B9-308B059977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C4F4FB-0FA2-6E43-AE07-4217FE9657D7}" type="datetimeFigureOut">
              <a:rPr lang="en-US" smtClean="0"/>
              <a:t>6/28/15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DCFDC5-9920-FE45-96B9-308B059977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C4F4FB-0FA2-6E43-AE07-4217FE9657D7}" type="datetimeFigureOut">
              <a:rPr lang="en-US" smtClean="0"/>
              <a:t>6/28/15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CFDC5-9920-FE45-96B9-308B059977A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C4F4FB-0FA2-6E43-AE07-4217FE9657D7}" type="datetimeFigureOut">
              <a:rPr lang="en-US" smtClean="0"/>
              <a:t>6/28/15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DCFDC5-9920-FE45-96B9-308B059977A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a:solidFill>
            <a:schemeClr val="tx2"/>
          </a:solidFill>
        </p:spPr>
        <p:txBody>
          <a:bodyPr vert="horz" lIns="91440" tIns="45720" rIns="91440" bIns="45720" rtlCol="0" anchor="b">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75C4F4FB-0FA2-6E43-AE07-4217FE9657D7}" type="datetimeFigureOut">
              <a:rPr lang="en-US" smtClean="0"/>
              <a:t>6/28/15</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1DCFDC5-9920-FE45-96B9-308B059977A1}"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bg1"/>
          </a:solidFill>
          <a:effectLst>
            <a:outerShdw blurRad="63500" dist="38100" dir="5400000" algn="t" rotWithShape="0">
              <a:prstClr val="black">
                <a:alpha val="25000"/>
              </a:prstClr>
            </a:outerShdw>
          </a:effectLst>
          <a:latin typeface="+mn-lt"/>
          <a:ea typeface="+mj-ea"/>
          <a:cs typeface="+mj-cs"/>
        </a:defRPr>
      </a:lvl1pPr>
    </p:titleStyle>
    <p:bodyStyle>
      <a:lvl1pPr marL="0" indent="0" algn="l" defTabSz="914400" rtl="0" eaLnBrk="1" latinLnBrk="0" hangingPunct="1">
        <a:spcBef>
          <a:spcPct val="20000"/>
        </a:spcBef>
        <a:buFont typeface="Arial" pitchFamily="34" charset="0"/>
        <a:buNone/>
        <a:defRPr sz="3200" b="0" i="0" kern="1200">
          <a:solidFill>
            <a:schemeClr val="tx1"/>
          </a:solidFill>
          <a:latin typeface="Calisto MT"/>
          <a:ea typeface="+mn-ea"/>
          <a:cs typeface="Calisto MT"/>
        </a:defRPr>
      </a:lvl1pPr>
      <a:lvl2pPr marL="742950" indent="-285750" algn="l" defTabSz="914400" rtl="0" eaLnBrk="1" latinLnBrk="0" hangingPunct="1">
        <a:spcBef>
          <a:spcPct val="20000"/>
        </a:spcBef>
        <a:buFont typeface="Wingdings" charset="2"/>
        <a:buChar char="Ø"/>
        <a:defRPr sz="2800" b="0" i="0" kern="1200">
          <a:solidFill>
            <a:schemeClr val="tx1"/>
          </a:solidFill>
          <a:latin typeface="Calisto MT"/>
          <a:ea typeface="+mn-ea"/>
          <a:cs typeface="Calisto MT"/>
        </a:defRPr>
      </a:lvl2pPr>
      <a:lvl3pPr marL="1143000" indent="-228600" algn="l" defTabSz="914400" rtl="0" eaLnBrk="1" latinLnBrk="0" hangingPunct="1">
        <a:spcBef>
          <a:spcPct val="20000"/>
        </a:spcBef>
        <a:buFont typeface="Arial" pitchFamily="34" charset="0"/>
        <a:buChar char="•"/>
        <a:defRPr sz="2800" b="0" i="0" kern="1200">
          <a:solidFill>
            <a:schemeClr val="tx1"/>
          </a:solidFill>
          <a:latin typeface="Calisto MT"/>
          <a:ea typeface="+mn-ea"/>
          <a:cs typeface="Calisto MT"/>
        </a:defRPr>
      </a:lvl3pPr>
      <a:lvl4pPr marL="1600200" indent="-228600" algn="l" defTabSz="914400" rtl="0" eaLnBrk="1" latinLnBrk="0" hangingPunct="1">
        <a:spcBef>
          <a:spcPct val="20000"/>
        </a:spcBef>
        <a:buFont typeface="Courier New" pitchFamily="49" charset="0"/>
        <a:buChar char="o"/>
        <a:defRPr sz="2800" b="0" i="0" kern="1200">
          <a:solidFill>
            <a:schemeClr val="tx1"/>
          </a:solidFill>
          <a:latin typeface="Calisto MT"/>
          <a:ea typeface="+mn-ea"/>
          <a:cs typeface="Calisto MT"/>
        </a:defRPr>
      </a:lvl4pPr>
      <a:lvl5pPr marL="2057400" indent="-228600" algn="l" defTabSz="914400" rtl="0" eaLnBrk="1" latinLnBrk="0" hangingPunct="1">
        <a:spcBef>
          <a:spcPct val="20000"/>
        </a:spcBef>
        <a:buFont typeface="Arial" pitchFamily="34" charset="0"/>
        <a:buChar char="•"/>
        <a:defRPr sz="2800" b="0" i="0" kern="1200">
          <a:solidFill>
            <a:schemeClr val="tx1"/>
          </a:solidFill>
          <a:latin typeface="Calisto MT"/>
          <a:ea typeface="+mn-ea"/>
          <a:cs typeface="Calisto MT"/>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en.wikipedia.org/wiki/Venic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5167" y="285750"/>
            <a:ext cx="8646583" cy="4591051"/>
          </a:xfrm>
        </p:spPr>
        <p:txBody>
          <a:bodyPr anchor="ctr"/>
          <a:lstStyle/>
          <a:p>
            <a:r>
              <a:rPr lang="en-US" dirty="0" smtClean="0"/>
              <a:t>“Doing the Required Things”</a:t>
            </a:r>
            <a:endParaRPr lang="en-US" dirty="0"/>
          </a:p>
        </p:txBody>
      </p:sp>
      <p:sp>
        <p:nvSpPr>
          <p:cNvPr id="3" name="Subtitle 2"/>
          <p:cNvSpPr>
            <a:spLocks noGrp="1"/>
          </p:cNvSpPr>
          <p:nvPr>
            <p:ph type="subTitle" idx="1"/>
          </p:nvPr>
        </p:nvSpPr>
        <p:spPr/>
        <p:txBody>
          <a:bodyPr>
            <a:normAutofit/>
          </a:bodyPr>
          <a:lstStyle/>
          <a:p>
            <a:r>
              <a:rPr lang="en-US" sz="3600" dirty="0" smtClean="0">
                <a:solidFill>
                  <a:schemeClr val="tx1"/>
                </a:solidFill>
              </a:rPr>
              <a:t>Micah 6:8</a:t>
            </a:r>
            <a:endParaRPr lang="en-US" sz="3600" dirty="0">
              <a:solidFill>
                <a:schemeClr val="tx1"/>
              </a:solidFill>
            </a:endParaRPr>
          </a:p>
        </p:txBody>
      </p:sp>
    </p:spTree>
    <p:extLst>
      <p:ext uri="{BB962C8B-B14F-4D97-AF65-F5344CB8AC3E}">
        <p14:creationId xmlns:p14="http://schemas.microsoft.com/office/powerpoint/2010/main" val="4137853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 </a:t>
            </a:r>
            <a:r>
              <a:rPr lang="en-US" dirty="0"/>
              <a:t>18:21-</a:t>
            </a:r>
            <a:r>
              <a:rPr lang="en-US" dirty="0" smtClean="0"/>
              <a:t>35</a:t>
            </a:r>
            <a:r>
              <a:rPr lang="en-US" dirty="0"/>
              <a:t/>
            </a:r>
            <a:br>
              <a:rPr lang="en-US" dirty="0"/>
            </a:br>
            <a:r>
              <a:rPr lang="en-US" dirty="0" smtClean="0"/>
              <a:t>ESV</a:t>
            </a:r>
            <a:endParaRPr lang="en-US" dirty="0"/>
          </a:p>
        </p:txBody>
      </p:sp>
      <p:sp>
        <p:nvSpPr>
          <p:cNvPr id="3" name="Content Placeholder 2"/>
          <p:cNvSpPr>
            <a:spLocks noGrp="1"/>
          </p:cNvSpPr>
          <p:nvPr>
            <p:ph idx="1"/>
          </p:nvPr>
        </p:nvSpPr>
        <p:spPr>
          <a:xfrm>
            <a:off x="457199" y="1600200"/>
            <a:ext cx="8390467" cy="5024967"/>
          </a:xfrm>
        </p:spPr>
        <p:txBody>
          <a:bodyPr>
            <a:normAutofit fontScale="77500" lnSpcReduction="20000"/>
          </a:bodyPr>
          <a:lstStyle/>
          <a:p>
            <a:r>
              <a:rPr lang="en-US" dirty="0"/>
              <a:t>Then Peter came up and said to him, "Lord, how often will my brother sin against me, and I forgive him? As many as seven times?" Jesus said to him, "I do not say to you seven times, but seventy-seven times. "Therefore the kingdom of heaven may be compared to a king who wished to settle accounts with his servants. When he began to settle, one was brought to him who owed him ten thousand talents. And since he could not pay, his master ordered him to be sold, with his wife and children and all that he had, and payment to be made. So the servant fell on his knees, imploring him, 'Have patience with me, and I will pay you everything.' And out of pity for him, the master of that servant released him and forgave him the debt. </a:t>
            </a:r>
          </a:p>
          <a:p>
            <a:r>
              <a:rPr lang="en-US" dirty="0"/>
              <a:t>(Mat 18:21-27)</a:t>
            </a:r>
          </a:p>
          <a:p>
            <a:endParaRPr lang="en-US" dirty="0"/>
          </a:p>
          <a:p>
            <a:endParaRPr lang="en-US" dirty="0"/>
          </a:p>
          <a:p>
            <a:endParaRPr lang="en-US" dirty="0"/>
          </a:p>
        </p:txBody>
      </p:sp>
    </p:spTree>
    <p:extLst>
      <p:ext uri="{BB962C8B-B14F-4D97-AF65-F5344CB8AC3E}">
        <p14:creationId xmlns:p14="http://schemas.microsoft.com/office/powerpoint/2010/main" val="110557842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 </a:t>
            </a:r>
            <a:r>
              <a:rPr lang="en-US" dirty="0"/>
              <a:t>18:21-</a:t>
            </a:r>
            <a:r>
              <a:rPr lang="en-US" dirty="0" smtClean="0"/>
              <a:t>35</a:t>
            </a:r>
            <a:r>
              <a:rPr lang="en-US" dirty="0"/>
              <a:t/>
            </a:r>
            <a:br>
              <a:rPr lang="en-US" dirty="0"/>
            </a:br>
            <a:r>
              <a:rPr lang="en-US" dirty="0" smtClean="0"/>
              <a:t>ESV</a:t>
            </a:r>
            <a:endParaRPr lang="en-US" dirty="0"/>
          </a:p>
        </p:txBody>
      </p:sp>
      <p:sp>
        <p:nvSpPr>
          <p:cNvPr id="3" name="Content Placeholder 2"/>
          <p:cNvSpPr>
            <a:spLocks noGrp="1"/>
          </p:cNvSpPr>
          <p:nvPr>
            <p:ph idx="1"/>
          </p:nvPr>
        </p:nvSpPr>
        <p:spPr>
          <a:xfrm>
            <a:off x="457199" y="1600200"/>
            <a:ext cx="8390467" cy="5024967"/>
          </a:xfrm>
        </p:spPr>
        <p:txBody>
          <a:bodyPr>
            <a:normAutofit fontScale="70000" lnSpcReduction="20000"/>
          </a:bodyPr>
          <a:lstStyle/>
          <a:p>
            <a:r>
              <a:rPr lang="en-US" dirty="0"/>
              <a:t>But when that same servant went out, he found one of his fellow servants who owed him a hundred denarii, and seizing him, he began to choke him, saying, 'Pay what you owe.' So his fellow servant fell down and pleaded with him, 'Have patience with me, and I will pay you.' He refused and went and put him in prison until he should pay the debt. When his fellow servants saw what had taken place, they were greatly distressed, and they went and reported to their master all that had taken place. Then his master summoned him and said to him, 'You wicked servant! I forgave you all that debt because you pleaded with me. And should not you have had mercy on your fellow servant, as I had mercy on you?' And in anger his master delivered him to the jailers, until he should pay all his debt. So also my heavenly Father will do to every one of you, if you do not forgive your brother from your heart." </a:t>
            </a:r>
          </a:p>
          <a:p>
            <a:r>
              <a:rPr lang="en-US" dirty="0"/>
              <a:t>(Mat 18:28-35</a:t>
            </a:r>
            <a:r>
              <a:rPr lang="en-US" dirty="0" smtClean="0"/>
              <a:t>)</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308012976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James 2:12-13</a:t>
            </a:r>
            <a:endParaRPr lang="en-US" dirty="0"/>
          </a:p>
        </p:txBody>
      </p:sp>
      <p:sp>
        <p:nvSpPr>
          <p:cNvPr id="3" name="Content Placeholder 2"/>
          <p:cNvSpPr>
            <a:spLocks noGrp="1"/>
          </p:cNvSpPr>
          <p:nvPr>
            <p:ph idx="1"/>
          </p:nvPr>
        </p:nvSpPr>
        <p:spPr/>
        <p:txBody>
          <a:bodyPr/>
          <a:lstStyle/>
          <a:p>
            <a:r>
              <a:rPr lang="en-US" dirty="0"/>
              <a:t>So speak ye, and so do, as they that shall be judged by the law of liberty. For he shall have judgment without mercy, that hath </a:t>
            </a:r>
            <a:r>
              <a:rPr lang="en-US" dirty="0" err="1"/>
              <a:t>shewed</a:t>
            </a:r>
            <a:r>
              <a:rPr lang="en-US" dirty="0"/>
              <a:t> no mercy; and mercy </a:t>
            </a:r>
            <a:r>
              <a:rPr lang="en-US" dirty="0" err="1"/>
              <a:t>rejoiceth</a:t>
            </a:r>
            <a:r>
              <a:rPr lang="en-US" dirty="0"/>
              <a:t> against judgment. </a:t>
            </a:r>
          </a:p>
          <a:p>
            <a:r>
              <a:rPr lang="en-US" dirty="0"/>
              <a:t>(Jas 2:12-13)</a:t>
            </a:r>
          </a:p>
          <a:p>
            <a:endParaRPr lang="en-US" dirty="0"/>
          </a:p>
          <a:p>
            <a:endParaRPr lang="en-US" dirty="0"/>
          </a:p>
        </p:txBody>
      </p:sp>
    </p:spTree>
    <p:extLst>
      <p:ext uri="{BB962C8B-B14F-4D97-AF65-F5344CB8AC3E}">
        <p14:creationId xmlns:p14="http://schemas.microsoft.com/office/powerpoint/2010/main" val="1930818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James 3:17-18</a:t>
            </a:r>
            <a:endParaRPr lang="en-US" dirty="0"/>
          </a:p>
        </p:txBody>
      </p:sp>
      <p:sp>
        <p:nvSpPr>
          <p:cNvPr id="3" name="Content Placeholder 2"/>
          <p:cNvSpPr>
            <a:spLocks noGrp="1"/>
          </p:cNvSpPr>
          <p:nvPr>
            <p:ph idx="1"/>
          </p:nvPr>
        </p:nvSpPr>
        <p:spPr/>
        <p:txBody>
          <a:bodyPr/>
          <a:lstStyle/>
          <a:p>
            <a:r>
              <a:rPr lang="en-US" dirty="0"/>
              <a:t>But the wisdom that is from above is first pure, then peaceable, gentle, </a:t>
            </a:r>
            <a:r>
              <a:rPr lang="en-US" i="1" dirty="0"/>
              <a:t>and</a:t>
            </a:r>
            <a:r>
              <a:rPr lang="en-US" dirty="0"/>
              <a:t> easy to be </a:t>
            </a:r>
            <a:r>
              <a:rPr lang="en-US" dirty="0" err="1"/>
              <a:t>intreated</a:t>
            </a:r>
            <a:r>
              <a:rPr lang="en-US" dirty="0"/>
              <a:t>, full of mercy and good fruits, without partiality, and without hypocrisy. And the fruit of righteousness is sown in peace of them that make peace. </a:t>
            </a:r>
          </a:p>
          <a:p>
            <a:r>
              <a:rPr lang="en-US" dirty="0"/>
              <a:t>(Jas 3:17-18)</a:t>
            </a:r>
          </a:p>
          <a:p>
            <a:endParaRPr lang="en-US" dirty="0"/>
          </a:p>
          <a:p>
            <a:endParaRPr lang="en-US" dirty="0" smtClean="0"/>
          </a:p>
          <a:p>
            <a:endParaRPr lang="en-US" dirty="0"/>
          </a:p>
        </p:txBody>
      </p:sp>
    </p:spTree>
    <p:extLst>
      <p:ext uri="{BB962C8B-B14F-4D97-AF65-F5344CB8AC3E}">
        <p14:creationId xmlns:p14="http://schemas.microsoft.com/office/powerpoint/2010/main" val="1395461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Peter 2:9-10</a:t>
            </a:r>
            <a:endParaRPr lang="en-US" dirty="0"/>
          </a:p>
        </p:txBody>
      </p:sp>
      <p:sp>
        <p:nvSpPr>
          <p:cNvPr id="3" name="Content Placeholder 2"/>
          <p:cNvSpPr>
            <a:spLocks noGrp="1"/>
          </p:cNvSpPr>
          <p:nvPr>
            <p:ph idx="1"/>
          </p:nvPr>
        </p:nvSpPr>
        <p:spPr/>
        <p:txBody>
          <a:bodyPr>
            <a:normAutofit lnSpcReduction="10000"/>
          </a:bodyPr>
          <a:lstStyle/>
          <a:p>
            <a:r>
              <a:rPr lang="en-US" dirty="0"/>
              <a:t>But ye </a:t>
            </a:r>
            <a:r>
              <a:rPr lang="en-US" i="1" dirty="0"/>
              <a:t>are</a:t>
            </a:r>
            <a:r>
              <a:rPr lang="en-US" dirty="0"/>
              <a:t> a chosen generation, a royal priesthood, an holy nation, a peculiar people; that ye should </a:t>
            </a:r>
            <a:r>
              <a:rPr lang="en-US" dirty="0" err="1"/>
              <a:t>shew</a:t>
            </a:r>
            <a:r>
              <a:rPr lang="en-US" dirty="0"/>
              <a:t> forth the praises of him who hath called you out of darkness into his </a:t>
            </a:r>
            <a:r>
              <a:rPr lang="en-US" dirty="0" err="1"/>
              <a:t>marvellous</a:t>
            </a:r>
            <a:r>
              <a:rPr lang="en-US" dirty="0"/>
              <a:t> light: Which in time past </a:t>
            </a:r>
            <a:r>
              <a:rPr lang="en-US" i="1" dirty="0"/>
              <a:t>were</a:t>
            </a:r>
            <a:r>
              <a:rPr lang="en-US" dirty="0"/>
              <a:t> not a people, but </a:t>
            </a:r>
            <a:r>
              <a:rPr lang="en-US" i="1" dirty="0"/>
              <a:t>are</a:t>
            </a:r>
            <a:r>
              <a:rPr lang="en-US" dirty="0"/>
              <a:t> now the people of God: which had not obtained mercy, but now have obtained mercy. </a:t>
            </a:r>
          </a:p>
          <a:p>
            <a:r>
              <a:rPr lang="ro-RO" dirty="0"/>
              <a:t>(1Pe 2:9-10)</a:t>
            </a:r>
          </a:p>
          <a:p>
            <a:endParaRPr lang="ro-RO" dirty="0"/>
          </a:p>
          <a:p>
            <a:endParaRPr lang="en-US" dirty="0"/>
          </a:p>
        </p:txBody>
      </p:sp>
    </p:spTree>
    <p:extLst>
      <p:ext uri="{BB962C8B-B14F-4D97-AF65-F5344CB8AC3E}">
        <p14:creationId xmlns:p14="http://schemas.microsoft.com/office/powerpoint/2010/main" val="1732234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Psa</a:t>
            </a:r>
            <a:r>
              <a:rPr lang="en-US" dirty="0"/>
              <a:t> 18:25</a:t>
            </a:r>
          </a:p>
        </p:txBody>
      </p:sp>
      <p:sp>
        <p:nvSpPr>
          <p:cNvPr id="3" name="Content Placeholder 2"/>
          <p:cNvSpPr>
            <a:spLocks noGrp="1"/>
          </p:cNvSpPr>
          <p:nvPr>
            <p:ph idx="1"/>
          </p:nvPr>
        </p:nvSpPr>
        <p:spPr/>
        <p:txBody>
          <a:bodyPr/>
          <a:lstStyle/>
          <a:p>
            <a:r>
              <a:rPr lang="en-US" dirty="0"/>
              <a:t>With the merciful thou wilt </a:t>
            </a:r>
            <a:r>
              <a:rPr lang="en-US" dirty="0" err="1"/>
              <a:t>shew</a:t>
            </a:r>
            <a:r>
              <a:rPr lang="en-US" dirty="0"/>
              <a:t> thyself merciful; with an upright man thou wilt </a:t>
            </a:r>
            <a:r>
              <a:rPr lang="en-US" dirty="0" err="1"/>
              <a:t>shew</a:t>
            </a:r>
            <a:r>
              <a:rPr lang="en-US" dirty="0"/>
              <a:t> thyself upright; </a:t>
            </a:r>
          </a:p>
          <a:p>
            <a:r>
              <a:rPr lang="en-US" dirty="0"/>
              <a:t>(</a:t>
            </a:r>
            <a:r>
              <a:rPr lang="en-US" dirty="0" err="1"/>
              <a:t>Psa</a:t>
            </a:r>
            <a:r>
              <a:rPr lang="en-US" dirty="0"/>
              <a:t> 18:25)</a:t>
            </a:r>
          </a:p>
          <a:p>
            <a:endParaRPr lang="en-US" dirty="0"/>
          </a:p>
          <a:p>
            <a:endParaRPr lang="en-US" dirty="0"/>
          </a:p>
        </p:txBody>
      </p:sp>
    </p:spTree>
    <p:extLst>
      <p:ext uri="{BB962C8B-B14F-4D97-AF65-F5344CB8AC3E}">
        <p14:creationId xmlns:p14="http://schemas.microsoft.com/office/powerpoint/2010/main" val="1877216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Mercy (-</a:t>
            </a:r>
            <a:r>
              <a:rPr lang="en-US" dirty="0" err="1" smtClean="0"/>
              <a:t>ful</a:t>
            </a:r>
            <a:r>
              <a:rPr lang="en-US" dirty="0" smtClean="0"/>
              <a:t>)</a:t>
            </a:r>
            <a:endParaRPr lang="en-US" dirty="0"/>
          </a:p>
        </p:txBody>
      </p:sp>
      <p:sp>
        <p:nvSpPr>
          <p:cNvPr id="3" name="Content Placeholder 2"/>
          <p:cNvSpPr>
            <a:spLocks noGrp="1"/>
          </p:cNvSpPr>
          <p:nvPr>
            <p:ph idx="1"/>
          </p:nvPr>
        </p:nvSpPr>
        <p:spPr/>
        <p:txBody>
          <a:bodyPr/>
          <a:lstStyle/>
          <a:p>
            <a:r>
              <a:rPr lang="en-US" dirty="0"/>
              <a:t>Blessed </a:t>
            </a:r>
            <a:r>
              <a:rPr lang="en-US" i="1" dirty="0"/>
              <a:t>are</a:t>
            </a:r>
            <a:r>
              <a:rPr lang="en-US" dirty="0"/>
              <a:t> the merciful: for they shall obtain mercy. </a:t>
            </a:r>
          </a:p>
          <a:p>
            <a:r>
              <a:rPr lang="en-US" dirty="0"/>
              <a:t>(Mat 5:7</a:t>
            </a:r>
            <a:r>
              <a:rPr lang="en-US" dirty="0" smtClean="0"/>
              <a:t>)</a:t>
            </a:r>
          </a:p>
          <a:p>
            <a:endParaRPr lang="en-US" dirty="0"/>
          </a:p>
          <a:p>
            <a:r>
              <a:rPr lang="en-US" dirty="0"/>
              <a:t>And forgive us our debts, as we forgive our debtors. </a:t>
            </a:r>
          </a:p>
          <a:p>
            <a:r>
              <a:rPr lang="en-US" dirty="0"/>
              <a:t>(Mat 6:12)</a:t>
            </a:r>
          </a:p>
          <a:p>
            <a:endParaRPr lang="en-US" dirty="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2764639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Forgiveness/Mercy</a:t>
            </a:r>
            <a:endParaRPr lang="en-US" dirty="0"/>
          </a:p>
        </p:txBody>
      </p:sp>
      <p:sp>
        <p:nvSpPr>
          <p:cNvPr id="3" name="Content Placeholder 2"/>
          <p:cNvSpPr>
            <a:spLocks noGrp="1"/>
          </p:cNvSpPr>
          <p:nvPr>
            <p:ph idx="1"/>
          </p:nvPr>
        </p:nvSpPr>
        <p:spPr/>
        <p:txBody>
          <a:bodyPr/>
          <a:lstStyle/>
          <a:p>
            <a:r>
              <a:rPr lang="en-US" dirty="0"/>
              <a:t>Forgiveness is critical in our lives. In fact, every violated relationship that is ultimately ended is ultimately ended not because of the violation but because of the unwillingness to forgive. You can recover from any violation, from any breach if you forgive. But when there will never be a reconciliation, it will be so because someone will not forgive.</a:t>
            </a:r>
            <a:endParaRPr lang="en-US" dirty="0"/>
          </a:p>
        </p:txBody>
      </p:sp>
    </p:spTree>
    <p:extLst>
      <p:ext uri="{BB962C8B-B14F-4D97-AF65-F5344CB8AC3E}">
        <p14:creationId xmlns:p14="http://schemas.microsoft.com/office/powerpoint/2010/main" val="40909594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Duty of Mercy</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discretion of a man </a:t>
            </a:r>
            <a:r>
              <a:rPr lang="en-US" dirty="0" err="1"/>
              <a:t>deferreth</a:t>
            </a:r>
            <a:r>
              <a:rPr lang="en-US" dirty="0"/>
              <a:t> his anger; and </a:t>
            </a:r>
            <a:r>
              <a:rPr lang="en-US" i="1" dirty="0"/>
              <a:t>it is</a:t>
            </a:r>
            <a:r>
              <a:rPr lang="en-US" dirty="0"/>
              <a:t> his glory to pass over a transgression. </a:t>
            </a:r>
          </a:p>
          <a:p>
            <a:r>
              <a:rPr lang="cs-CZ" dirty="0"/>
              <a:t>(Pro 19:11</a:t>
            </a:r>
            <a:r>
              <a:rPr lang="cs-CZ" dirty="0" smtClean="0"/>
              <a:t>)</a:t>
            </a:r>
          </a:p>
          <a:p>
            <a:endParaRPr lang="cs-CZ" dirty="0"/>
          </a:p>
          <a:p>
            <a:r>
              <a:rPr lang="en-US" dirty="0"/>
              <a:t>Let all bitterness, and wrath, and anger, and </a:t>
            </a:r>
            <a:r>
              <a:rPr lang="en-US" dirty="0" err="1"/>
              <a:t>clamour</a:t>
            </a:r>
            <a:r>
              <a:rPr lang="en-US" dirty="0"/>
              <a:t>, and evil speaking, be put away from you, with all malice: And be ye kind one to another, tenderhearted, forgiving one another, even as God for Christ's sake hath forgiven you. </a:t>
            </a:r>
          </a:p>
          <a:p>
            <a:r>
              <a:rPr lang="en-US" dirty="0"/>
              <a:t>(</a:t>
            </a:r>
            <a:r>
              <a:rPr lang="en-US" dirty="0" err="1"/>
              <a:t>Eph</a:t>
            </a:r>
            <a:r>
              <a:rPr lang="en-US" dirty="0"/>
              <a:t> 4:31-32</a:t>
            </a:r>
            <a:r>
              <a:rPr lang="en-US" dirty="0" smtClean="0"/>
              <a:t>)</a:t>
            </a:r>
            <a:endParaRPr lang="en-US" dirty="0"/>
          </a:p>
        </p:txBody>
      </p:sp>
    </p:spTree>
    <p:extLst>
      <p:ext uri="{BB962C8B-B14F-4D97-AF65-F5344CB8AC3E}">
        <p14:creationId xmlns:p14="http://schemas.microsoft.com/office/powerpoint/2010/main" val="3589891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Duty of Mercy</a:t>
            </a:r>
            <a:endParaRPr lang="en-US" dirty="0"/>
          </a:p>
        </p:txBody>
      </p:sp>
      <p:sp>
        <p:nvSpPr>
          <p:cNvPr id="3" name="Content Placeholder 2"/>
          <p:cNvSpPr>
            <a:spLocks noGrp="1"/>
          </p:cNvSpPr>
          <p:nvPr>
            <p:ph idx="1"/>
          </p:nvPr>
        </p:nvSpPr>
        <p:spPr/>
        <p:txBody>
          <a:bodyPr>
            <a:normAutofit fontScale="92500" lnSpcReduction="20000"/>
          </a:bodyPr>
          <a:lstStyle/>
          <a:p>
            <a:r>
              <a:rPr lang="en-US" dirty="0"/>
              <a:t>Put on therefore, as the elect of God, holy and beloved, bowels of mercies, kindness, humbleness of mind, meekness, longsuffering; Forbearing one another, and forgiving one another, if any man have a quarrel against any: even as Christ forgave you, so also </a:t>
            </a:r>
            <a:r>
              <a:rPr lang="en-US" i="1" dirty="0"/>
              <a:t>do</a:t>
            </a:r>
            <a:r>
              <a:rPr lang="en-US" dirty="0"/>
              <a:t> ye. And above all these things </a:t>
            </a:r>
            <a:r>
              <a:rPr lang="en-US" i="1" dirty="0"/>
              <a:t>put on</a:t>
            </a:r>
            <a:r>
              <a:rPr lang="en-US" dirty="0"/>
              <a:t> charity, which is the bond of perfectness. And let the peace of God rule in your hearts, to the which also ye are called in one body; and be ye thankful. </a:t>
            </a:r>
          </a:p>
          <a:p>
            <a:r>
              <a:rPr lang="en-US" dirty="0"/>
              <a:t>(Col 3:12-15)</a:t>
            </a:r>
          </a:p>
          <a:p>
            <a:endParaRPr lang="en-US" dirty="0"/>
          </a:p>
          <a:p>
            <a:endParaRPr lang="en-US" dirty="0"/>
          </a:p>
        </p:txBody>
      </p:sp>
    </p:spTree>
    <p:extLst>
      <p:ext uri="{BB962C8B-B14F-4D97-AF65-F5344CB8AC3E}">
        <p14:creationId xmlns:p14="http://schemas.microsoft.com/office/powerpoint/2010/main" val="1407484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Micah 6:6-8</a:t>
            </a:r>
            <a:endParaRPr lang="en-US" dirty="0"/>
          </a:p>
        </p:txBody>
      </p:sp>
      <p:sp>
        <p:nvSpPr>
          <p:cNvPr id="3" name="Content Placeholder 2"/>
          <p:cNvSpPr>
            <a:spLocks noGrp="1"/>
          </p:cNvSpPr>
          <p:nvPr>
            <p:ph idx="1"/>
          </p:nvPr>
        </p:nvSpPr>
        <p:spPr/>
        <p:txBody>
          <a:bodyPr>
            <a:normAutofit fontScale="85000" lnSpcReduction="10000"/>
          </a:bodyPr>
          <a:lstStyle/>
          <a:p>
            <a:r>
              <a:rPr lang="en-US" dirty="0"/>
              <a:t>"With what shall I come before the LORD, and bow myself before God on high? Shall I come before him with burnt offerings, with calves a year old? Will the LORD be pleased with thousands of rams, with ten thousands of rivers of oil? Shall I give my firstborn for my transgression, the fruit of my body for the sin of my soul?" He has told you, O man, what is good; and what does the LORD require of you but to do justice, and to love kindness, and to walk humbly with your God? </a:t>
            </a:r>
          </a:p>
          <a:p>
            <a:r>
              <a:rPr lang="en-US" dirty="0"/>
              <a:t>(</a:t>
            </a:r>
            <a:r>
              <a:rPr lang="en-US" dirty="0" err="1"/>
              <a:t>Mic</a:t>
            </a:r>
            <a:r>
              <a:rPr lang="en-US" dirty="0"/>
              <a:t> 6:6-8</a:t>
            </a:r>
            <a:r>
              <a:rPr lang="en-US" dirty="0" smtClean="0"/>
              <a:t>)</a:t>
            </a:r>
            <a:endParaRPr lang="en-US" dirty="0"/>
          </a:p>
        </p:txBody>
      </p:sp>
    </p:spTree>
    <p:extLst>
      <p:ext uri="{BB962C8B-B14F-4D97-AF65-F5344CB8AC3E}">
        <p14:creationId xmlns:p14="http://schemas.microsoft.com/office/powerpoint/2010/main" val="41578751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Micah:</a:t>
            </a:r>
            <a:endParaRPr lang="en-US" dirty="0"/>
          </a:p>
        </p:txBody>
      </p:sp>
      <p:sp>
        <p:nvSpPr>
          <p:cNvPr id="3" name="Content Placeholder 2"/>
          <p:cNvSpPr>
            <a:spLocks noGrp="1"/>
          </p:cNvSpPr>
          <p:nvPr>
            <p:ph idx="1"/>
          </p:nvPr>
        </p:nvSpPr>
        <p:spPr/>
        <p:txBody>
          <a:bodyPr>
            <a:normAutofit fontScale="92500" lnSpcReduction="20000"/>
          </a:bodyPr>
          <a:lstStyle/>
          <a:p>
            <a:r>
              <a:rPr lang="en-US" dirty="0"/>
              <a:t>Who </a:t>
            </a:r>
            <a:r>
              <a:rPr lang="en-US" i="1" dirty="0"/>
              <a:t>is</a:t>
            </a:r>
            <a:r>
              <a:rPr lang="en-US" dirty="0"/>
              <a:t> a God like unto thee, that </a:t>
            </a:r>
            <a:r>
              <a:rPr lang="en-US" dirty="0" err="1"/>
              <a:t>pardoneth</a:t>
            </a:r>
            <a:r>
              <a:rPr lang="en-US" dirty="0"/>
              <a:t> iniquity, and </a:t>
            </a:r>
            <a:r>
              <a:rPr lang="en-US" dirty="0" err="1"/>
              <a:t>passeth</a:t>
            </a:r>
            <a:r>
              <a:rPr lang="en-US" dirty="0"/>
              <a:t> by the transgression of the remnant of his heritage? he </a:t>
            </a:r>
            <a:r>
              <a:rPr lang="en-US" dirty="0" err="1"/>
              <a:t>retaineth</a:t>
            </a:r>
            <a:r>
              <a:rPr lang="en-US" dirty="0"/>
              <a:t> not his anger for ever, because he </a:t>
            </a:r>
            <a:r>
              <a:rPr lang="en-US" dirty="0" err="1"/>
              <a:t>delighteth</a:t>
            </a:r>
            <a:r>
              <a:rPr lang="en-US" dirty="0"/>
              <a:t> </a:t>
            </a:r>
            <a:r>
              <a:rPr lang="en-US" i="1" dirty="0"/>
              <a:t>in</a:t>
            </a:r>
            <a:r>
              <a:rPr lang="en-US" dirty="0"/>
              <a:t> mercy. He will turn again, he will have compassion upon us; he will subdue our iniquities; and thou wilt cast all their sins into the depths of the sea. Thou wilt perform the truth to Jacob, </a:t>
            </a:r>
            <a:r>
              <a:rPr lang="en-US" i="1" dirty="0"/>
              <a:t>and</a:t>
            </a:r>
            <a:r>
              <a:rPr lang="en-US" dirty="0"/>
              <a:t> the mercy to Abraham, which thou hast sworn unto our fathers from the days of old. </a:t>
            </a:r>
          </a:p>
          <a:p>
            <a:r>
              <a:rPr lang="en-US" dirty="0"/>
              <a:t>(</a:t>
            </a:r>
            <a:r>
              <a:rPr lang="en-US" dirty="0" err="1"/>
              <a:t>Mic</a:t>
            </a:r>
            <a:r>
              <a:rPr lang="en-US" dirty="0"/>
              <a:t> 7:18-20)</a:t>
            </a:r>
          </a:p>
          <a:p>
            <a:endParaRPr lang="en-US" dirty="0"/>
          </a:p>
          <a:p>
            <a:endParaRPr lang="en-US" dirty="0"/>
          </a:p>
        </p:txBody>
      </p:sp>
    </p:spTree>
    <p:extLst>
      <p:ext uri="{BB962C8B-B14F-4D97-AF65-F5344CB8AC3E}">
        <p14:creationId xmlns:p14="http://schemas.microsoft.com/office/powerpoint/2010/main" val="30501954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Mercy Opportunity</a:t>
            </a:r>
            <a:endParaRPr lang="en-US" dirty="0"/>
          </a:p>
        </p:txBody>
      </p:sp>
      <p:sp>
        <p:nvSpPr>
          <p:cNvPr id="3" name="Content Placeholder 2"/>
          <p:cNvSpPr>
            <a:spLocks noGrp="1"/>
          </p:cNvSpPr>
          <p:nvPr>
            <p:ph idx="1"/>
          </p:nvPr>
        </p:nvSpPr>
        <p:spPr/>
        <p:txBody>
          <a:bodyPr/>
          <a:lstStyle/>
          <a:p>
            <a:r>
              <a:rPr lang="en-US" dirty="0"/>
              <a:t>For as ye in times past have not believed God, yet have now obtained mercy through their unbelief: Even so have these also now not believed, that through your mercy they also may obtain mercy. For God hath concluded them all in unbelief, that he might have mercy upon all. </a:t>
            </a:r>
          </a:p>
          <a:p>
            <a:r>
              <a:rPr lang="en-US" dirty="0"/>
              <a:t>(Rom 11:30-32)</a:t>
            </a:r>
          </a:p>
          <a:p>
            <a:endParaRPr lang="en-US" dirty="0"/>
          </a:p>
          <a:p>
            <a:endParaRPr lang="en-US" dirty="0"/>
          </a:p>
        </p:txBody>
      </p:sp>
    </p:spTree>
    <p:extLst>
      <p:ext uri="{BB962C8B-B14F-4D97-AF65-F5344CB8AC3E}">
        <p14:creationId xmlns:p14="http://schemas.microsoft.com/office/powerpoint/2010/main" val="19305258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Attitude of Mercy</a:t>
            </a:r>
            <a:endParaRPr lang="en-US" dirty="0"/>
          </a:p>
        </p:txBody>
      </p:sp>
      <p:sp>
        <p:nvSpPr>
          <p:cNvPr id="3" name="Content Placeholder 2"/>
          <p:cNvSpPr>
            <a:spLocks noGrp="1"/>
          </p:cNvSpPr>
          <p:nvPr>
            <p:ph idx="1"/>
          </p:nvPr>
        </p:nvSpPr>
        <p:spPr/>
        <p:txBody>
          <a:bodyPr/>
          <a:lstStyle/>
          <a:p>
            <a:r>
              <a:rPr lang="en-US" dirty="0"/>
              <a:t>Or he that </a:t>
            </a:r>
            <a:r>
              <a:rPr lang="en-US" dirty="0" err="1"/>
              <a:t>exhorteth</a:t>
            </a:r>
            <a:r>
              <a:rPr lang="en-US" dirty="0"/>
              <a:t>, on exhortation: he that </a:t>
            </a:r>
            <a:r>
              <a:rPr lang="en-US" dirty="0" err="1"/>
              <a:t>giveth</a:t>
            </a:r>
            <a:r>
              <a:rPr lang="en-US" dirty="0"/>
              <a:t>, </a:t>
            </a:r>
            <a:r>
              <a:rPr lang="en-US" i="1" dirty="0"/>
              <a:t>let him do it</a:t>
            </a:r>
            <a:r>
              <a:rPr lang="en-US" dirty="0"/>
              <a:t> with simplicity; he that </a:t>
            </a:r>
            <a:r>
              <a:rPr lang="en-US" dirty="0" err="1"/>
              <a:t>ruleth</a:t>
            </a:r>
            <a:r>
              <a:rPr lang="en-US" dirty="0"/>
              <a:t>, with diligence; he that </a:t>
            </a:r>
            <a:r>
              <a:rPr lang="en-US" dirty="0" err="1"/>
              <a:t>sheweth</a:t>
            </a:r>
            <a:r>
              <a:rPr lang="en-US" dirty="0"/>
              <a:t> mercy, with cheerfulness. </a:t>
            </a:r>
          </a:p>
          <a:p>
            <a:r>
              <a:rPr lang="en-US" dirty="0"/>
              <a:t>(Rom 12:8)</a:t>
            </a:r>
          </a:p>
          <a:p>
            <a:endParaRPr lang="en-US" dirty="0"/>
          </a:p>
          <a:p>
            <a:endParaRPr lang="en-US" dirty="0"/>
          </a:p>
        </p:txBody>
      </p:sp>
    </p:spTree>
    <p:extLst>
      <p:ext uri="{BB962C8B-B14F-4D97-AF65-F5344CB8AC3E}">
        <p14:creationId xmlns:p14="http://schemas.microsoft.com/office/powerpoint/2010/main" val="13918589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Help We Need</a:t>
            </a:r>
            <a:endParaRPr lang="en-US" dirty="0"/>
          </a:p>
        </p:txBody>
      </p:sp>
      <p:sp>
        <p:nvSpPr>
          <p:cNvPr id="3" name="Content Placeholder 2"/>
          <p:cNvSpPr>
            <a:spLocks noGrp="1"/>
          </p:cNvSpPr>
          <p:nvPr>
            <p:ph idx="1"/>
          </p:nvPr>
        </p:nvSpPr>
        <p:spPr/>
        <p:txBody>
          <a:bodyPr>
            <a:normAutofit fontScale="92500" lnSpcReduction="10000"/>
          </a:bodyPr>
          <a:lstStyle/>
          <a:p>
            <a:r>
              <a:rPr lang="en-US" dirty="0"/>
              <a:t>Seeing then that we have a great high priest, that is passed into the heavens, Jesus the Son of God, let us hold fast </a:t>
            </a:r>
            <a:r>
              <a:rPr lang="en-US" i="1" dirty="0"/>
              <a:t>our</a:t>
            </a:r>
            <a:r>
              <a:rPr lang="en-US" dirty="0"/>
              <a:t> profession. For we have not an high priest which cannot be touched with the feeling of our infirmities; but was in all points tempted like as </a:t>
            </a:r>
            <a:r>
              <a:rPr lang="en-US" i="1" dirty="0"/>
              <a:t>we are, yet</a:t>
            </a:r>
            <a:r>
              <a:rPr lang="en-US" dirty="0"/>
              <a:t> without sin. Let us therefore come boldly unto the throne of grace, that we may obtain mercy, and find grace to help in time of need. </a:t>
            </a:r>
          </a:p>
          <a:p>
            <a:r>
              <a:rPr lang="en-US" dirty="0"/>
              <a:t>(</a:t>
            </a:r>
            <a:r>
              <a:rPr lang="en-US" dirty="0" err="1"/>
              <a:t>Heb</a:t>
            </a:r>
            <a:r>
              <a:rPr lang="en-US" dirty="0"/>
              <a:t> 4:14-16)</a:t>
            </a:r>
          </a:p>
          <a:p>
            <a:endParaRPr lang="en-US" dirty="0"/>
          </a:p>
          <a:p>
            <a:endParaRPr lang="en-US" dirty="0"/>
          </a:p>
        </p:txBody>
      </p:sp>
    </p:spTree>
    <p:extLst>
      <p:ext uri="{BB962C8B-B14F-4D97-AF65-F5344CB8AC3E}">
        <p14:creationId xmlns:p14="http://schemas.microsoft.com/office/powerpoint/2010/main" val="2414291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Once we have help, we…</a:t>
            </a:r>
            <a:endParaRPr lang="en-US" dirty="0"/>
          </a:p>
        </p:txBody>
      </p:sp>
      <p:sp>
        <p:nvSpPr>
          <p:cNvPr id="3" name="Content Placeholder 2"/>
          <p:cNvSpPr>
            <a:spLocks noGrp="1"/>
          </p:cNvSpPr>
          <p:nvPr>
            <p:ph idx="1"/>
          </p:nvPr>
        </p:nvSpPr>
        <p:spPr>
          <a:xfrm>
            <a:off x="457200" y="1600200"/>
            <a:ext cx="8229600" cy="4795833"/>
          </a:xfrm>
        </p:spPr>
        <p:txBody>
          <a:bodyPr>
            <a:normAutofit fontScale="70000" lnSpcReduction="20000"/>
          </a:bodyPr>
          <a:lstStyle/>
          <a:p>
            <a:r>
              <a:rPr lang="en-US" dirty="0"/>
              <a:t>We then, </a:t>
            </a:r>
            <a:r>
              <a:rPr lang="en-US" i="1" dirty="0"/>
              <a:t>as</a:t>
            </a:r>
            <a:r>
              <a:rPr lang="en-US" dirty="0"/>
              <a:t> workers together </a:t>
            </a:r>
            <a:r>
              <a:rPr lang="en-US" i="1" dirty="0"/>
              <a:t>with him,</a:t>
            </a:r>
            <a:r>
              <a:rPr lang="en-US" dirty="0"/>
              <a:t> beseech </a:t>
            </a:r>
            <a:r>
              <a:rPr lang="en-US" i="1" dirty="0"/>
              <a:t>you</a:t>
            </a:r>
            <a:r>
              <a:rPr lang="en-US" dirty="0"/>
              <a:t> also that ye receive not the grace of God in vain. (For he </a:t>
            </a:r>
            <a:r>
              <a:rPr lang="en-US" dirty="0" err="1"/>
              <a:t>saith</a:t>
            </a:r>
            <a:r>
              <a:rPr lang="en-US" dirty="0"/>
              <a:t>, I have heard thee in a time accepted, and in the day of salvation have I </a:t>
            </a:r>
            <a:r>
              <a:rPr lang="en-US" dirty="0" err="1"/>
              <a:t>succoured</a:t>
            </a:r>
            <a:r>
              <a:rPr lang="en-US" dirty="0"/>
              <a:t> thee: behold, now </a:t>
            </a:r>
            <a:r>
              <a:rPr lang="en-US" i="1" dirty="0"/>
              <a:t>is</a:t>
            </a:r>
            <a:r>
              <a:rPr lang="en-US" dirty="0"/>
              <a:t> the accepted time; behold, now </a:t>
            </a:r>
            <a:r>
              <a:rPr lang="en-US" i="1" dirty="0"/>
              <a:t>is</a:t>
            </a:r>
            <a:r>
              <a:rPr lang="en-US" dirty="0"/>
              <a:t> the day of salvation.) Giving no offence in any thing, that the ministry be not blamed: But in all </a:t>
            </a:r>
            <a:r>
              <a:rPr lang="en-US" i="1" dirty="0"/>
              <a:t>things</a:t>
            </a:r>
            <a:r>
              <a:rPr lang="en-US" dirty="0"/>
              <a:t> approving ourselves as the ministers of God, in much patience, in afflictions, in necessities, in distresses, In stripes, in imprisonments, in tumults, in </a:t>
            </a:r>
            <a:r>
              <a:rPr lang="en-US" dirty="0" err="1"/>
              <a:t>labours</a:t>
            </a:r>
            <a:r>
              <a:rPr lang="en-US" dirty="0"/>
              <a:t>, in </a:t>
            </a:r>
            <a:r>
              <a:rPr lang="en-US" dirty="0" err="1"/>
              <a:t>watchings</a:t>
            </a:r>
            <a:r>
              <a:rPr lang="en-US" dirty="0"/>
              <a:t>, in </a:t>
            </a:r>
            <a:r>
              <a:rPr lang="en-US" dirty="0" err="1"/>
              <a:t>fastings</a:t>
            </a:r>
            <a:r>
              <a:rPr lang="en-US" dirty="0"/>
              <a:t>; By pureness, by knowledge, by longsuffering, by kindness, by the Holy Ghost, by love unfeigned, By the word of truth, by the power of God, by the </a:t>
            </a:r>
            <a:r>
              <a:rPr lang="en-US" dirty="0" err="1"/>
              <a:t>armour</a:t>
            </a:r>
            <a:r>
              <a:rPr lang="en-US" dirty="0"/>
              <a:t> of righteousness on the right hand and on the left, By </a:t>
            </a:r>
            <a:r>
              <a:rPr lang="en-US" dirty="0" err="1"/>
              <a:t>honour</a:t>
            </a:r>
            <a:r>
              <a:rPr lang="en-US" dirty="0"/>
              <a:t> and </a:t>
            </a:r>
            <a:r>
              <a:rPr lang="en-US" dirty="0" err="1"/>
              <a:t>dishonour</a:t>
            </a:r>
            <a:r>
              <a:rPr lang="en-US" dirty="0"/>
              <a:t>, by evil report and good report: as deceivers, and </a:t>
            </a:r>
            <a:r>
              <a:rPr lang="en-US" i="1" dirty="0"/>
              <a:t>yet</a:t>
            </a:r>
            <a:r>
              <a:rPr lang="en-US" dirty="0"/>
              <a:t> true; As unknown, and </a:t>
            </a:r>
            <a:r>
              <a:rPr lang="en-US" i="1" dirty="0"/>
              <a:t>yet</a:t>
            </a:r>
            <a:r>
              <a:rPr lang="en-US" dirty="0"/>
              <a:t> well known; as dying, and, behold, we live; as chastened, and not killed; As sorrowful, yet </a:t>
            </a:r>
            <a:r>
              <a:rPr lang="en-US" dirty="0" err="1"/>
              <a:t>alway</a:t>
            </a:r>
            <a:r>
              <a:rPr lang="en-US" dirty="0"/>
              <a:t> rejoicing; as poor, yet making many rich; as having nothing, and </a:t>
            </a:r>
            <a:r>
              <a:rPr lang="en-US" i="1" dirty="0"/>
              <a:t>yet</a:t>
            </a:r>
            <a:r>
              <a:rPr lang="en-US" dirty="0"/>
              <a:t> possessing all things. </a:t>
            </a:r>
          </a:p>
          <a:p>
            <a:r>
              <a:rPr lang="en-US" dirty="0"/>
              <a:t>(2Co 6:1-10)</a:t>
            </a:r>
          </a:p>
          <a:p>
            <a:endParaRPr lang="en-US" dirty="0"/>
          </a:p>
          <a:p>
            <a:endParaRPr lang="en-US" dirty="0"/>
          </a:p>
        </p:txBody>
      </p:sp>
    </p:spTree>
    <p:extLst>
      <p:ext uri="{BB962C8B-B14F-4D97-AF65-F5344CB8AC3E}">
        <p14:creationId xmlns:p14="http://schemas.microsoft.com/office/powerpoint/2010/main" val="8891038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Jude 21-25</a:t>
            </a:r>
            <a:endParaRPr lang="en-US" dirty="0"/>
          </a:p>
        </p:txBody>
      </p:sp>
      <p:sp>
        <p:nvSpPr>
          <p:cNvPr id="3" name="Content Placeholder 2"/>
          <p:cNvSpPr>
            <a:spLocks noGrp="1"/>
          </p:cNvSpPr>
          <p:nvPr>
            <p:ph idx="1"/>
          </p:nvPr>
        </p:nvSpPr>
        <p:spPr/>
        <p:txBody>
          <a:bodyPr>
            <a:normAutofit fontScale="85000" lnSpcReduction="20000"/>
          </a:bodyPr>
          <a:lstStyle/>
          <a:p>
            <a:r>
              <a:rPr lang="en-US" dirty="0"/>
              <a:t>But ye, beloved, building up yourselves on your most holy faith, praying in the Holy Ghost, Keep yourselves in the love of God, looking for the mercy of our Lord Jesus Christ unto eternal life. And of some have compassion, making a difference: And others save with fear, pulling </a:t>
            </a:r>
            <a:r>
              <a:rPr lang="en-US" i="1" dirty="0"/>
              <a:t>them</a:t>
            </a:r>
            <a:r>
              <a:rPr lang="en-US" dirty="0"/>
              <a:t> out of the fire; hating even the garment spotted by the flesh. Now unto him that is able to keep you from falling, and to present </a:t>
            </a:r>
            <a:r>
              <a:rPr lang="en-US" i="1" dirty="0"/>
              <a:t>you</a:t>
            </a:r>
            <a:r>
              <a:rPr lang="en-US" dirty="0"/>
              <a:t> faultless before the presence of his glory with exceeding joy, To the only wise God our </a:t>
            </a:r>
            <a:r>
              <a:rPr lang="en-US" dirty="0" err="1"/>
              <a:t>Saviour</a:t>
            </a:r>
            <a:r>
              <a:rPr lang="en-US" dirty="0"/>
              <a:t>, </a:t>
            </a:r>
            <a:r>
              <a:rPr lang="en-US" i="1" dirty="0"/>
              <a:t>be</a:t>
            </a:r>
            <a:r>
              <a:rPr lang="en-US" dirty="0"/>
              <a:t> glory and majesty, dominion and power, both now and ever. Amen. </a:t>
            </a:r>
          </a:p>
          <a:p>
            <a:r>
              <a:rPr lang="en-US" dirty="0"/>
              <a:t>(Jud 1:20-25)</a:t>
            </a:r>
          </a:p>
          <a:p>
            <a:endParaRPr lang="en-US" dirty="0"/>
          </a:p>
          <a:p>
            <a:endParaRPr lang="en-US" dirty="0"/>
          </a:p>
        </p:txBody>
      </p:sp>
    </p:spTree>
    <p:extLst>
      <p:ext uri="{BB962C8B-B14F-4D97-AF65-F5344CB8AC3E}">
        <p14:creationId xmlns:p14="http://schemas.microsoft.com/office/powerpoint/2010/main" val="2082042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Mercy and Grace</a:t>
            </a:r>
            <a:endParaRPr lang="en-US" dirty="0"/>
          </a:p>
        </p:txBody>
      </p:sp>
      <p:sp>
        <p:nvSpPr>
          <p:cNvPr id="3" name="Content Placeholder 2"/>
          <p:cNvSpPr>
            <a:spLocks noGrp="1"/>
          </p:cNvSpPr>
          <p:nvPr>
            <p:ph idx="1"/>
          </p:nvPr>
        </p:nvSpPr>
        <p:spPr/>
        <p:txBody>
          <a:bodyPr/>
          <a:lstStyle/>
          <a:p>
            <a:r>
              <a:rPr lang="en-US" b="1" dirty="0" smtClean="0"/>
              <a:t>Mercy</a:t>
            </a:r>
            <a:r>
              <a:rPr lang="en-US" dirty="0" smtClean="0"/>
              <a:t> = NOT getting what we deserve</a:t>
            </a:r>
          </a:p>
          <a:p>
            <a:r>
              <a:rPr lang="en-US" b="1" dirty="0" smtClean="0">
                <a:solidFill>
                  <a:srgbClr val="000000"/>
                </a:solidFill>
              </a:rPr>
              <a:t>Grace</a:t>
            </a:r>
            <a:r>
              <a:rPr lang="en-US" dirty="0" smtClean="0"/>
              <a:t> = Getting what we do NOT deserve</a:t>
            </a:r>
            <a:endParaRPr lang="en-US" dirty="0"/>
          </a:p>
        </p:txBody>
      </p:sp>
    </p:spTree>
    <p:extLst>
      <p:ext uri="{BB962C8B-B14F-4D97-AF65-F5344CB8AC3E}">
        <p14:creationId xmlns:p14="http://schemas.microsoft.com/office/powerpoint/2010/main" val="1449220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a:r>
            <a:r>
              <a:rPr lang="en-US" b="1" dirty="0"/>
              <a:t>The quality of mercy</a:t>
            </a:r>
            <a:r>
              <a:rPr lang="en-US" dirty="0"/>
              <a:t>" </a:t>
            </a:r>
          </a:p>
        </p:txBody>
      </p:sp>
      <p:sp>
        <p:nvSpPr>
          <p:cNvPr id="3" name="Content Placeholder 2"/>
          <p:cNvSpPr>
            <a:spLocks noGrp="1"/>
          </p:cNvSpPr>
          <p:nvPr>
            <p:ph sz="half" idx="2"/>
          </p:nvPr>
        </p:nvSpPr>
        <p:spPr/>
        <p:txBody>
          <a:bodyPr>
            <a:noAutofit/>
          </a:bodyPr>
          <a:lstStyle/>
          <a:p>
            <a:r>
              <a:rPr lang="en-US" sz="1400" dirty="0" smtClean="0"/>
              <a:t>It </a:t>
            </a:r>
            <a:r>
              <a:rPr lang="en-US" sz="1400" dirty="0"/>
              <a:t>is enthroned in the hearts of kings,</a:t>
            </a:r>
          </a:p>
          <a:p>
            <a:r>
              <a:rPr lang="en-US" sz="1400" dirty="0"/>
              <a:t>It is an attribute to God himself;</a:t>
            </a:r>
          </a:p>
          <a:p>
            <a:r>
              <a:rPr lang="en-US" sz="1400" dirty="0"/>
              <a:t>And earthly power doth then show </a:t>
            </a:r>
            <a:r>
              <a:rPr lang="en-US" sz="1400" dirty="0" err="1"/>
              <a:t>likest</a:t>
            </a:r>
            <a:r>
              <a:rPr lang="en-US" sz="1400" dirty="0"/>
              <a:t> God's</a:t>
            </a:r>
          </a:p>
          <a:p>
            <a:r>
              <a:rPr lang="en-US" sz="1400" dirty="0"/>
              <a:t>When mercy seasons justice. Therefore, Jew,</a:t>
            </a:r>
          </a:p>
          <a:p>
            <a:r>
              <a:rPr lang="en-US" sz="1400" dirty="0"/>
              <a:t>Though justice be thy plea, consider this,</a:t>
            </a:r>
          </a:p>
          <a:p>
            <a:r>
              <a:rPr lang="en-US" sz="1400" dirty="0"/>
              <a:t>That, in the course of justice, none of us</a:t>
            </a:r>
          </a:p>
          <a:p>
            <a:r>
              <a:rPr lang="en-US" sz="1400" dirty="0"/>
              <a:t>Should see salvation: we do pray for mercy;</a:t>
            </a:r>
          </a:p>
          <a:p>
            <a:r>
              <a:rPr lang="en-US" sz="1400" dirty="0"/>
              <a:t>And that same prayer doth teach us all to render</a:t>
            </a:r>
          </a:p>
          <a:p>
            <a:r>
              <a:rPr lang="en-US" sz="1400" dirty="0"/>
              <a:t>The deeds of mercy. I have spoke thus much</a:t>
            </a:r>
          </a:p>
          <a:p>
            <a:r>
              <a:rPr lang="en-US" sz="1400" dirty="0"/>
              <a:t>To mitigate the justice of thy plea;</a:t>
            </a:r>
          </a:p>
          <a:p>
            <a:r>
              <a:rPr lang="en-US" sz="1400" dirty="0"/>
              <a:t>Which if thou follow, this strict court of Venice</a:t>
            </a:r>
          </a:p>
          <a:p>
            <a:r>
              <a:rPr lang="en-US" sz="1400" dirty="0"/>
              <a:t>Must needs give sentence '</a:t>
            </a:r>
            <a:r>
              <a:rPr lang="en-US" sz="1400" dirty="0" err="1"/>
              <a:t>gainst</a:t>
            </a:r>
            <a:r>
              <a:rPr lang="en-US" sz="1400" dirty="0"/>
              <a:t> the merchant there.</a:t>
            </a:r>
          </a:p>
        </p:txBody>
      </p:sp>
      <p:sp>
        <p:nvSpPr>
          <p:cNvPr id="4" name="Content Placeholder 3"/>
          <p:cNvSpPr>
            <a:spLocks noGrp="1"/>
          </p:cNvSpPr>
          <p:nvPr>
            <p:ph sz="quarter" idx="13"/>
          </p:nvPr>
        </p:nvSpPr>
        <p:spPr/>
        <p:txBody>
          <a:bodyPr>
            <a:normAutofit fontScale="85000" lnSpcReduction="10000"/>
          </a:bodyPr>
          <a:lstStyle/>
          <a:p>
            <a:r>
              <a:rPr lang="en-US" sz="2000" dirty="0"/>
              <a:t>The quality of mercy is not </a:t>
            </a:r>
            <a:r>
              <a:rPr lang="en-US" sz="2000" dirty="0" err="1"/>
              <a:t>strain'd</a:t>
            </a:r>
            <a:r>
              <a:rPr lang="en-US" sz="2000" dirty="0"/>
              <a:t>,</a:t>
            </a:r>
          </a:p>
          <a:p>
            <a:r>
              <a:rPr lang="en-US" sz="2000" dirty="0"/>
              <a:t>It </a:t>
            </a:r>
            <a:r>
              <a:rPr lang="en-US" sz="2000" dirty="0" err="1"/>
              <a:t>droppeth</a:t>
            </a:r>
            <a:r>
              <a:rPr lang="en-US" sz="2000" dirty="0"/>
              <a:t> as the gentle rain from heaven</a:t>
            </a:r>
          </a:p>
          <a:p>
            <a:r>
              <a:rPr lang="en-US" sz="2000" dirty="0"/>
              <a:t>Upon the place beneath: it is twice blest;</a:t>
            </a:r>
          </a:p>
          <a:p>
            <a:r>
              <a:rPr lang="en-US" sz="2000" dirty="0"/>
              <a:t>It </a:t>
            </a:r>
            <a:r>
              <a:rPr lang="en-US" sz="2000" dirty="0" err="1"/>
              <a:t>blesseth</a:t>
            </a:r>
            <a:r>
              <a:rPr lang="en-US" sz="2000" dirty="0"/>
              <a:t> him that gives and him that takes:</a:t>
            </a:r>
          </a:p>
          <a:p>
            <a:r>
              <a:rPr lang="en-US" sz="2000" dirty="0" err="1"/>
              <a:t>'Tis</a:t>
            </a:r>
            <a:r>
              <a:rPr lang="en-US" sz="2000" dirty="0"/>
              <a:t> mightiest in the mightiest: it becomes</a:t>
            </a:r>
          </a:p>
          <a:p>
            <a:r>
              <a:rPr lang="en-US" sz="2000" dirty="0"/>
              <a:t>The </a:t>
            </a:r>
            <a:r>
              <a:rPr lang="en-US" sz="2000" dirty="0" err="1"/>
              <a:t>throned</a:t>
            </a:r>
            <a:r>
              <a:rPr lang="en-US" sz="2000" dirty="0"/>
              <a:t> monarch better than his crown;</a:t>
            </a:r>
          </a:p>
          <a:p>
            <a:r>
              <a:rPr lang="en-US" sz="2000" dirty="0"/>
              <a:t>His </a:t>
            </a:r>
            <a:r>
              <a:rPr lang="en-US" sz="2000" dirty="0" err="1"/>
              <a:t>sceptre</a:t>
            </a:r>
            <a:r>
              <a:rPr lang="en-US" sz="2000" dirty="0"/>
              <a:t> shows the force of temporal power,</a:t>
            </a:r>
          </a:p>
          <a:p>
            <a:r>
              <a:rPr lang="en-US" sz="2000" dirty="0"/>
              <a:t>The attribute to awe and majesty,</a:t>
            </a:r>
          </a:p>
          <a:p>
            <a:r>
              <a:rPr lang="en-US" sz="2000" dirty="0"/>
              <a:t>Wherein doth sit the dread and fear of kings;</a:t>
            </a:r>
          </a:p>
          <a:p>
            <a:r>
              <a:rPr lang="en-US" sz="2000" dirty="0"/>
              <a:t>But mercy is above this </a:t>
            </a:r>
            <a:r>
              <a:rPr lang="en-US" sz="2000" dirty="0" err="1"/>
              <a:t>sceptred</a:t>
            </a:r>
            <a:r>
              <a:rPr lang="en-US" sz="2000" dirty="0"/>
              <a:t> sway;</a:t>
            </a:r>
          </a:p>
          <a:p>
            <a:endParaRPr lang="en-US" dirty="0"/>
          </a:p>
        </p:txBody>
      </p:sp>
    </p:spTree>
    <p:extLst>
      <p:ext uri="{BB962C8B-B14F-4D97-AF65-F5344CB8AC3E}">
        <p14:creationId xmlns:p14="http://schemas.microsoft.com/office/powerpoint/2010/main" val="4212640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t>
            </a:r>
            <a:r>
              <a:rPr lang="en-US" b="1" dirty="0"/>
              <a:t>The quality of mercy</a:t>
            </a:r>
            <a:r>
              <a:rPr lang="en-US" dirty="0"/>
              <a:t>" </a:t>
            </a:r>
          </a:p>
        </p:txBody>
      </p:sp>
      <p:sp>
        <p:nvSpPr>
          <p:cNvPr id="6" name="Content Placeholder 5"/>
          <p:cNvSpPr>
            <a:spLocks noGrp="1"/>
          </p:cNvSpPr>
          <p:nvPr>
            <p:ph idx="1"/>
          </p:nvPr>
        </p:nvSpPr>
        <p:spPr/>
        <p:txBody>
          <a:bodyPr>
            <a:normAutofit fontScale="85000" lnSpcReduction="20000"/>
          </a:bodyPr>
          <a:lstStyle/>
          <a:p>
            <a:pPr marL="457200" indent="-457200">
              <a:buFont typeface="Arial"/>
              <a:buChar char="•"/>
            </a:pPr>
            <a:r>
              <a:rPr lang="en-US" dirty="0" smtClean="0"/>
              <a:t>“The </a:t>
            </a:r>
            <a:r>
              <a:rPr lang="en-US" dirty="0"/>
              <a:t>speech is regarded as one of the great speeches in Shakespeare and is made by a cross-dressing Portia, disguised as young lawyer Balthazar, who speaks with heightened eloquence to beg Shylock for mercy after traveling from the fictional town of Belmont </a:t>
            </a:r>
            <a:r>
              <a:rPr lang="en-US" dirty="0" smtClean="0"/>
              <a:t>to Venice.</a:t>
            </a:r>
            <a:endParaRPr lang="en-US" dirty="0">
              <a:hlinkClick r:id="rId3"/>
            </a:endParaRPr>
          </a:p>
          <a:p>
            <a:pPr marL="457200" indent="-457200">
              <a:buFont typeface="Arial"/>
              <a:buChar char="•"/>
            </a:pPr>
            <a:r>
              <a:rPr lang="en-US" dirty="0" smtClean="0"/>
              <a:t>“Mercy </a:t>
            </a:r>
            <a:r>
              <a:rPr lang="en-US" dirty="0"/>
              <a:t>and forgiveness are enduring themes that pervade Shakespeare's works.</a:t>
            </a:r>
            <a:r>
              <a:rPr lang="en-US" baseline="30000" dirty="0"/>
              <a:t>[6][4]</a:t>
            </a:r>
            <a:r>
              <a:rPr lang="en-US" dirty="0"/>
              <a:t> The quote is an example of the esteem Shakespeare held for those who showed mercy as expressed in his poetry. Shakespeare presented mercy as a quality most valuable to the most powerful, strongest and highest people in society</a:t>
            </a:r>
            <a:r>
              <a:rPr lang="en-US" dirty="0" smtClean="0"/>
              <a:t>.”</a:t>
            </a:r>
            <a:endParaRPr lang="en-US" dirty="0"/>
          </a:p>
        </p:txBody>
      </p:sp>
    </p:spTree>
    <p:extLst>
      <p:ext uri="{BB962C8B-B14F-4D97-AF65-F5344CB8AC3E}">
        <p14:creationId xmlns:p14="http://schemas.microsoft.com/office/powerpoint/2010/main" val="1881254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there a NT quote of Micah 6:8?</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958664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 23:23</a:t>
            </a:r>
            <a:endParaRPr lang="en-US" dirty="0"/>
          </a:p>
        </p:txBody>
      </p:sp>
      <p:sp>
        <p:nvSpPr>
          <p:cNvPr id="3" name="Content Placeholder 2"/>
          <p:cNvSpPr>
            <a:spLocks noGrp="1"/>
          </p:cNvSpPr>
          <p:nvPr>
            <p:ph idx="1"/>
          </p:nvPr>
        </p:nvSpPr>
        <p:spPr/>
        <p:txBody>
          <a:bodyPr/>
          <a:lstStyle/>
          <a:p>
            <a:r>
              <a:rPr lang="en-US" dirty="0"/>
              <a:t>Woe unto you, scribes and Pharisees, hypocrites! for ye pay tithe of mint and anise and </a:t>
            </a:r>
            <a:r>
              <a:rPr lang="en-US" dirty="0" err="1"/>
              <a:t>cummin</a:t>
            </a:r>
            <a:r>
              <a:rPr lang="en-US" dirty="0"/>
              <a:t>, and have omitted the weightier </a:t>
            </a:r>
            <a:r>
              <a:rPr lang="en-US" i="1" dirty="0"/>
              <a:t>matters</a:t>
            </a:r>
            <a:r>
              <a:rPr lang="en-US" dirty="0"/>
              <a:t> of the law, judgment, mercy, and faith: these ought ye to have done, and not to leave the other undone. </a:t>
            </a:r>
          </a:p>
          <a:p>
            <a:r>
              <a:rPr lang="en-US" dirty="0"/>
              <a:t>(Mat 23:23)</a:t>
            </a:r>
          </a:p>
          <a:p>
            <a:endParaRPr lang="en-US" dirty="0"/>
          </a:p>
          <a:p>
            <a:endParaRPr lang="en-US" dirty="0"/>
          </a:p>
        </p:txBody>
      </p:sp>
    </p:spTree>
    <p:extLst>
      <p:ext uri="{BB962C8B-B14F-4D97-AF65-F5344CB8AC3E}">
        <p14:creationId xmlns:p14="http://schemas.microsoft.com/office/powerpoint/2010/main" val="3326719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What was the Point/Instruction?</a:t>
            </a:r>
            <a:endParaRPr lang="en-US" dirty="0"/>
          </a:p>
        </p:txBody>
      </p:sp>
      <p:sp>
        <p:nvSpPr>
          <p:cNvPr id="8" name="Text Placeholder 7"/>
          <p:cNvSpPr>
            <a:spLocks noGrp="1"/>
          </p:cNvSpPr>
          <p:nvPr>
            <p:ph type="body" idx="1"/>
          </p:nvPr>
        </p:nvSpPr>
        <p:spPr/>
        <p:txBody>
          <a:bodyPr/>
          <a:lstStyle/>
          <a:p>
            <a:r>
              <a:rPr lang="en-US" dirty="0" smtClean="0"/>
              <a:t>Micah 6:8</a:t>
            </a:r>
            <a:endParaRPr lang="en-US" dirty="0"/>
          </a:p>
        </p:txBody>
      </p:sp>
      <p:sp>
        <p:nvSpPr>
          <p:cNvPr id="9" name="Text Placeholder 8"/>
          <p:cNvSpPr>
            <a:spLocks noGrp="1"/>
          </p:cNvSpPr>
          <p:nvPr>
            <p:ph type="body" sz="quarter" idx="3"/>
          </p:nvPr>
        </p:nvSpPr>
        <p:spPr/>
        <p:txBody>
          <a:bodyPr/>
          <a:lstStyle/>
          <a:p>
            <a:r>
              <a:rPr lang="en-US" dirty="0" smtClean="0"/>
              <a:t>Matt 23:23</a:t>
            </a:r>
            <a:endParaRPr lang="en-US" dirty="0"/>
          </a:p>
        </p:txBody>
      </p:sp>
      <p:sp>
        <p:nvSpPr>
          <p:cNvPr id="10" name="Content Placeholder 9"/>
          <p:cNvSpPr>
            <a:spLocks noGrp="1"/>
          </p:cNvSpPr>
          <p:nvPr>
            <p:ph sz="quarter" idx="13"/>
          </p:nvPr>
        </p:nvSpPr>
        <p:spPr/>
        <p:txBody>
          <a:bodyPr>
            <a:normAutofit/>
          </a:bodyPr>
          <a:lstStyle/>
          <a:p>
            <a:r>
              <a:rPr lang="en-US" sz="2800" dirty="0"/>
              <a:t>He hath </a:t>
            </a:r>
            <a:r>
              <a:rPr lang="en-US" sz="2800" dirty="0" err="1"/>
              <a:t>shewed</a:t>
            </a:r>
            <a:r>
              <a:rPr lang="en-US" sz="2800" dirty="0"/>
              <a:t> thee, O man, what </a:t>
            </a:r>
            <a:r>
              <a:rPr lang="en-US" sz="2800" i="1" dirty="0"/>
              <a:t>is</a:t>
            </a:r>
            <a:r>
              <a:rPr lang="en-US" sz="2800" dirty="0"/>
              <a:t> good; and what doth the LORD require of thee, but to do </a:t>
            </a:r>
            <a:r>
              <a:rPr lang="en-US" sz="2800" dirty="0">
                <a:solidFill>
                  <a:srgbClr val="FF0000"/>
                </a:solidFill>
              </a:rPr>
              <a:t>justly</a:t>
            </a:r>
            <a:r>
              <a:rPr lang="en-US" sz="2800" dirty="0"/>
              <a:t>, and </a:t>
            </a:r>
            <a:r>
              <a:rPr lang="en-US" sz="2800" dirty="0">
                <a:solidFill>
                  <a:srgbClr val="FF0000"/>
                </a:solidFill>
              </a:rPr>
              <a:t>to love mercy</a:t>
            </a:r>
            <a:r>
              <a:rPr lang="en-US" sz="2800" dirty="0"/>
              <a:t>, and to </a:t>
            </a:r>
            <a:r>
              <a:rPr lang="en-US" sz="2800" dirty="0">
                <a:solidFill>
                  <a:srgbClr val="FF0000"/>
                </a:solidFill>
              </a:rPr>
              <a:t>walk humbly with thy God</a:t>
            </a:r>
            <a:r>
              <a:rPr lang="en-US" sz="2800" dirty="0"/>
              <a:t>? </a:t>
            </a:r>
          </a:p>
          <a:p>
            <a:endParaRPr lang="en-US" dirty="0"/>
          </a:p>
        </p:txBody>
      </p:sp>
      <p:sp>
        <p:nvSpPr>
          <p:cNvPr id="11" name="Content Placeholder 10"/>
          <p:cNvSpPr>
            <a:spLocks noGrp="1"/>
          </p:cNvSpPr>
          <p:nvPr>
            <p:ph sz="quarter" idx="14"/>
          </p:nvPr>
        </p:nvSpPr>
        <p:spPr/>
        <p:txBody>
          <a:bodyPr>
            <a:normAutofit fontScale="85000" lnSpcReduction="10000"/>
          </a:bodyPr>
          <a:lstStyle/>
          <a:p>
            <a:r>
              <a:rPr lang="en-US" dirty="0"/>
              <a:t>Woe unto you, scribes and Pharisees, hypocrites! for ye pay tithe of mint and anise and </a:t>
            </a:r>
            <a:r>
              <a:rPr lang="en-US" dirty="0" err="1"/>
              <a:t>cummin</a:t>
            </a:r>
            <a:r>
              <a:rPr lang="en-US" dirty="0"/>
              <a:t>, and have omitted the weightier </a:t>
            </a:r>
            <a:r>
              <a:rPr lang="en-US" i="1" dirty="0"/>
              <a:t>matters</a:t>
            </a:r>
            <a:r>
              <a:rPr lang="en-US" dirty="0"/>
              <a:t> of the law, </a:t>
            </a:r>
            <a:r>
              <a:rPr lang="en-US" dirty="0">
                <a:solidFill>
                  <a:srgbClr val="FF0000"/>
                </a:solidFill>
              </a:rPr>
              <a:t>judgment</a:t>
            </a:r>
            <a:r>
              <a:rPr lang="en-US" dirty="0"/>
              <a:t>, </a:t>
            </a:r>
            <a:r>
              <a:rPr lang="en-US" dirty="0">
                <a:solidFill>
                  <a:srgbClr val="FF0000"/>
                </a:solidFill>
              </a:rPr>
              <a:t>mercy</a:t>
            </a:r>
            <a:r>
              <a:rPr lang="en-US" dirty="0"/>
              <a:t>, and </a:t>
            </a:r>
            <a:r>
              <a:rPr lang="en-US" dirty="0">
                <a:solidFill>
                  <a:srgbClr val="FF0000"/>
                </a:solidFill>
              </a:rPr>
              <a:t>faith</a:t>
            </a:r>
            <a:r>
              <a:rPr lang="en-US" dirty="0"/>
              <a:t>: these ought ye to have done, and not to leave the other undone. </a:t>
            </a:r>
          </a:p>
          <a:p>
            <a:endParaRPr lang="en-US" dirty="0"/>
          </a:p>
        </p:txBody>
      </p:sp>
    </p:spTree>
    <p:extLst>
      <p:ext uri="{BB962C8B-B14F-4D97-AF65-F5344CB8AC3E}">
        <p14:creationId xmlns:p14="http://schemas.microsoft.com/office/powerpoint/2010/main" val="20608626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Judgment, Mercy &amp; Faith</a:t>
            </a:r>
            <a:endParaRPr lang="en-US" dirty="0"/>
          </a:p>
        </p:txBody>
      </p:sp>
      <p:sp>
        <p:nvSpPr>
          <p:cNvPr id="8" name="Content Placeholder 7"/>
          <p:cNvSpPr>
            <a:spLocks noGrp="1"/>
          </p:cNvSpPr>
          <p:nvPr>
            <p:ph idx="1"/>
          </p:nvPr>
        </p:nvSpPr>
        <p:spPr/>
        <p:txBody>
          <a:bodyPr/>
          <a:lstStyle/>
          <a:p>
            <a:pPr marL="457200" indent="-457200">
              <a:buFont typeface="Arial"/>
              <a:buChar char="•"/>
            </a:pPr>
            <a:r>
              <a:rPr lang="en-US" dirty="0"/>
              <a:t>What were they failing to do justly or show judgment toward?  </a:t>
            </a:r>
            <a:endParaRPr lang="en-US" dirty="0" smtClean="0"/>
          </a:p>
          <a:p>
            <a:pPr marL="457200" indent="-457200">
              <a:buFont typeface="Arial"/>
              <a:buChar char="•"/>
            </a:pPr>
            <a:r>
              <a:rPr lang="en-US" dirty="0" smtClean="0"/>
              <a:t>Where </a:t>
            </a:r>
            <a:r>
              <a:rPr lang="en-US" dirty="0"/>
              <a:t>was mercy extended in there model of thinking?  </a:t>
            </a:r>
            <a:endParaRPr lang="en-US" dirty="0" smtClean="0"/>
          </a:p>
          <a:p>
            <a:pPr marL="457200" indent="-457200">
              <a:buFont typeface="Arial"/>
              <a:buChar char="•"/>
            </a:pPr>
            <a:r>
              <a:rPr lang="en-US" dirty="0" smtClean="0"/>
              <a:t>What </a:t>
            </a:r>
            <a:r>
              <a:rPr lang="en-US" dirty="0"/>
              <a:t>was considered a faithful life?</a:t>
            </a:r>
          </a:p>
          <a:p>
            <a:endParaRPr lang="en-US" dirty="0"/>
          </a:p>
        </p:txBody>
      </p:sp>
    </p:spTree>
    <p:extLst>
      <p:ext uri="{BB962C8B-B14F-4D97-AF65-F5344CB8AC3E}">
        <p14:creationId xmlns:p14="http://schemas.microsoft.com/office/powerpoint/2010/main" val="40239301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168</TotalTime>
  <Words>2423</Words>
  <Application>Microsoft Macintosh PowerPoint</Application>
  <PresentationFormat>On-screen Show (4:3)</PresentationFormat>
  <Paragraphs>113</Paragraphs>
  <Slides>25</Slides>
  <Notes>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Executive</vt:lpstr>
      <vt:lpstr>“Doing the Required Things”</vt:lpstr>
      <vt:lpstr>Micah 6:6-8</vt:lpstr>
      <vt:lpstr>Mercy and Grace</vt:lpstr>
      <vt:lpstr>"The quality of mercy" </vt:lpstr>
      <vt:lpstr>"The quality of mercy" </vt:lpstr>
      <vt:lpstr>Is there a NT quote of Micah 6:8?</vt:lpstr>
      <vt:lpstr>Matt 23:23</vt:lpstr>
      <vt:lpstr>What was the Point/Instruction?</vt:lpstr>
      <vt:lpstr>Judgment, Mercy &amp; Faith</vt:lpstr>
      <vt:lpstr>Mat 18:21-35 ESV</vt:lpstr>
      <vt:lpstr>Mat 18:21-35 ESV</vt:lpstr>
      <vt:lpstr>James 2:12-13</vt:lpstr>
      <vt:lpstr>James 3:17-18</vt:lpstr>
      <vt:lpstr>1 Peter 2:9-10</vt:lpstr>
      <vt:lpstr>Psa 18:25</vt:lpstr>
      <vt:lpstr>Mercy (-ful)</vt:lpstr>
      <vt:lpstr>Forgiveness/Mercy</vt:lpstr>
      <vt:lpstr>Our Duty of Mercy</vt:lpstr>
      <vt:lpstr>Our Duty of Mercy</vt:lpstr>
      <vt:lpstr>Back to Micah:</vt:lpstr>
      <vt:lpstr>Mercy Opportunity</vt:lpstr>
      <vt:lpstr>Attitude of Mercy</vt:lpstr>
      <vt:lpstr>The Help We Need</vt:lpstr>
      <vt:lpstr>Once we have help, we…</vt:lpstr>
      <vt:lpstr>Jude 21-25</vt:lpstr>
    </vt:vector>
  </TitlesOfParts>
  <Company>In Touch Therapy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“Doing The Required Things”</dc:title>
  <dc:creator>David Love</dc:creator>
  <cp:lastModifiedBy>David Love</cp:lastModifiedBy>
  <cp:revision>16</cp:revision>
  <dcterms:created xsi:type="dcterms:W3CDTF">2015-06-24T18:36:34Z</dcterms:created>
  <dcterms:modified xsi:type="dcterms:W3CDTF">2015-06-28T11:49:03Z</dcterms:modified>
</cp:coreProperties>
</file>