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8" r:id="rId1"/>
  </p:sldMasterIdLst>
  <p:notesMasterIdLst>
    <p:notesMasterId r:id="rId34"/>
  </p:notesMasterIdLst>
  <p:sldIdLst>
    <p:sldId id="256" r:id="rId2"/>
    <p:sldId id="303" r:id="rId3"/>
    <p:sldId id="259" r:id="rId4"/>
    <p:sldId id="279" r:id="rId5"/>
    <p:sldId id="304" r:id="rId6"/>
    <p:sldId id="257" r:id="rId7"/>
    <p:sldId id="290" r:id="rId8"/>
    <p:sldId id="291" r:id="rId9"/>
    <p:sldId id="276" r:id="rId10"/>
    <p:sldId id="274" r:id="rId11"/>
    <p:sldId id="275" r:id="rId12"/>
    <p:sldId id="305" r:id="rId13"/>
    <p:sldId id="280" r:id="rId14"/>
    <p:sldId id="281" r:id="rId15"/>
    <p:sldId id="312" r:id="rId16"/>
    <p:sldId id="311" r:id="rId17"/>
    <p:sldId id="309" r:id="rId18"/>
    <p:sldId id="310" r:id="rId19"/>
    <p:sldId id="308" r:id="rId20"/>
    <p:sldId id="282" r:id="rId21"/>
    <p:sldId id="283" r:id="rId22"/>
    <p:sldId id="307" r:id="rId23"/>
    <p:sldId id="284" r:id="rId24"/>
    <p:sldId id="285" r:id="rId25"/>
    <p:sldId id="314" r:id="rId26"/>
    <p:sldId id="287" r:id="rId27"/>
    <p:sldId id="292" r:id="rId28"/>
    <p:sldId id="313" r:id="rId29"/>
    <p:sldId id="295" r:id="rId30"/>
    <p:sldId id="302" r:id="rId31"/>
    <p:sldId id="286" r:id="rId32"/>
    <p:sldId id="30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97" d="100"/>
          <a:sy n="97" d="100"/>
        </p:scale>
        <p:origin x="632"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23CEE-F734-4839-8C7B-2A4CDCE347A0}" type="datetimeFigureOut">
              <a:rPr lang="en-US" smtClean="0"/>
              <a:t>7/7/2017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3389C-40AC-4534-828B-BD2CF691E530}" type="slidenum">
              <a:rPr lang="en-US" smtClean="0"/>
              <a:t>‹#›</a:t>
            </a:fld>
            <a:endParaRPr lang="en-US"/>
          </a:p>
        </p:txBody>
      </p:sp>
    </p:spTree>
    <p:extLst>
      <p:ext uri="{BB962C8B-B14F-4D97-AF65-F5344CB8AC3E}">
        <p14:creationId xmlns:p14="http://schemas.microsoft.com/office/powerpoint/2010/main" val="138856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7F69E2CF-1A79-4984-95B8-4CCD2C3F0D61}" type="datetime1">
              <a:rPr lang="en-US" smtClean="0"/>
              <a:t>7/7/2017</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r>
              <a:rPr lang="en-US"/>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614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E40218-F1D8-400A-AA63-434BE0537E57}" type="datetime1">
              <a:rPr lang="en-US" smtClean="0"/>
              <a:t>7/7/2017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896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8AE501F-CBDB-46DF-9152-1E1BABBDF1FC}" type="datetime1">
              <a:rPr lang="en-US" smtClean="0"/>
              <a:t>7/7/2017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14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09FEB0-1E7C-456D-836A-097D6677C408}" type="datetime1">
              <a:rPr lang="en-US" smtClean="0"/>
              <a:t>7/7/2017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120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22E014-6B1F-46FB-ADA9-6F5F784A9693}" type="datetime1">
              <a:rPr lang="en-US" smtClean="0"/>
              <a:t>7/7/2017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988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496BF0-68DB-446A-A577-A648F9C9759B}" type="datetime1">
              <a:rPr lang="en-US" smtClean="0"/>
              <a:t>7/7/2017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4274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130FEE-4BDE-4AA1-A96F-216299B0AEA1}" type="datetime1">
              <a:rPr lang="en-US" smtClean="0"/>
              <a:t>7/7/2017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7882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F5736-EA8A-446D-8F79-C80BB0D5B2F4}" type="datetime1">
              <a:rPr lang="en-US" smtClean="0"/>
              <a:t>7/7/2017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7803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19183F-8051-4EFD-BD9F-E6302296E51A}" type="datetime1">
              <a:rPr lang="en-US" smtClean="0"/>
              <a:t>7/7/2017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990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172B9-AF83-4C7F-8D42-F8CB8187C57C}" type="datetime1">
              <a:rPr lang="en-US" smtClean="0"/>
              <a:t>7/7/2017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3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56C7D9-777E-4142-9BEE-9A2D8FB72C76}" type="datetime1">
              <a:rPr lang="en-US" smtClean="0"/>
              <a:t>7/7/2017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653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6D0715-41A9-4E27-BADE-F9BC1501CF7B}" type="datetime1">
              <a:rPr lang="en-US" smtClean="0"/>
              <a:t>7/7/2017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543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F2A926-C889-43B7-A500-62B22224946C}" type="datetime1">
              <a:rPr lang="en-US" smtClean="0"/>
              <a:t>7/7/2017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879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8C5F5A-111E-44B6-A17C-30957D2B3CFB}" type="datetime1">
              <a:rPr lang="en-US" smtClean="0"/>
              <a:t>7/7/2017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800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31500-BABC-4481-A172-C66FA0B5CB3D}" type="datetime1">
              <a:rPr lang="en-US" smtClean="0"/>
              <a:t>7/7/2017</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45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1E9A93-F215-4167-8363-65BE76AD508D}" type="datetime1">
              <a:rPr lang="en-US" smtClean="0"/>
              <a:t>7/7/2017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06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39626D-A905-4890-9012-BFD753D75A39}" type="datetime1">
              <a:rPr lang="en-US" smtClean="0"/>
              <a:t>7/7/2017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423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66EFDDB-D06C-4928-9E69-CB90C82A0B9F}" type="datetime1">
              <a:rPr lang="en-US" smtClean="0"/>
              <a:t>7/7/2017</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225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1" y="734578"/>
            <a:ext cx="7273104" cy="2554758"/>
          </a:xfrm>
        </p:spPr>
        <p:txBody>
          <a:bodyPr anchor="t"/>
          <a:lstStyle/>
          <a:p>
            <a:r>
              <a:rPr lang="en-US" sz="6600" b="1" dirty="0"/>
              <a:t>THE CONSEQUENCES OF THE SIX DAY WAR</a:t>
            </a:r>
          </a:p>
        </p:txBody>
      </p:sp>
      <p:sp>
        <p:nvSpPr>
          <p:cNvPr id="3" name="Subtitle 2"/>
          <p:cNvSpPr>
            <a:spLocks noGrp="1"/>
          </p:cNvSpPr>
          <p:nvPr>
            <p:ph type="subTitle" idx="1"/>
          </p:nvPr>
        </p:nvSpPr>
        <p:spPr>
          <a:xfrm>
            <a:off x="1386137" y="5093143"/>
            <a:ext cx="5917679" cy="861420"/>
          </a:xfrm>
        </p:spPr>
        <p:txBody>
          <a:bodyPr>
            <a:normAutofit/>
          </a:bodyPr>
          <a:lstStyle/>
          <a:p>
            <a:pPr algn="ctr"/>
            <a:r>
              <a:rPr lang="en-US" sz="2400" b="1" dirty="0">
                <a:solidFill>
                  <a:srgbClr val="FFFF00"/>
                </a:solidFill>
              </a:rPr>
              <a:t>fifty years later – </a:t>
            </a:r>
            <a:r>
              <a:rPr lang="en-US" sz="2400" b="1" dirty="0" err="1">
                <a:solidFill>
                  <a:srgbClr val="FFFF00"/>
                </a:solidFill>
              </a:rPr>
              <a:t>JuLY</a:t>
            </a:r>
            <a:r>
              <a:rPr lang="en-US" sz="2400" b="1" dirty="0">
                <a:solidFill>
                  <a:srgbClr val="FFFF00"/>
                </a:solidFill>
              </a:rPr>
              <a:t> 2, 2017</a:t>
            </a:r>
          </a:p>
        </p:txBody>
      </p:sp>
    </p:spTree>
    <p:extLst>
      <p:ext uri="{BB962C8B-B14F-4D97-AF65-F5344CB8AC3E}">
        <p14:creationId xmlns:p14="http://schemas.microsoft.com/office/powerpoint/2010/main" val="3137708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39" y="927099"/>
            <a:ext cx="6899033" cy="709865"/>
          </a:xfrm>
        </p:spPr>
        <p:txBody>
          <a:bodyPr/>
          <a:lstStyle/>
          <a:p>
            <a:r>
              <a:rPr lang="en-US" dirty="0"/>
              <a:t>Israel’s enemies speak</a:t>
            </a:r>
          </a:p>
        </p:txBody>
      </p:sp>
      <p:sp>
        <p:nvSpPr>
          <p:cNvPr id="4" name="Slide Number Placeholder 3"/>
          <p:cNvSpPr>
            <a:spLocks noGrp="1"/>
          </p:cNvSpPr>
          <p:nvPr>
            <p:ph type="sldNum" sz="quarter" idx="4"/>
          </p:nvPr>
        </p:nvSpPr>
        <p:spPr/>
        <p:txBody>
          <a:bodyPr/>
          <a:lstStyle/>
          <a:p>
            <a:fld id="{D57F1E4F-1CFF-5643-939E-217C01CDF565}" type="slidenum">
              <a:rPr lang="en-US" smtClean="0"/>
              <a:pPr/>
              <a:t>10</a:t>
            </a:fld>
            <a:endParaRPr lang="en-US" dirty="0"/>
          </a:p>
        </p:txBody>
      </p:sp>
      <p:sp>
        <p:nvSpPr>
          <p:cNvPr id="5" name="TextBox 4"/>
          <p:cNvSpPr txBox="1"/>
          <p:nvPr/>
        </p:nvSpPr>
        <p:spPr>
          <a:xfrm>
            <a:off x="5679836" y="2820496"/>
            <a:ext cx="2827922" cy="3046988"/>
          </a:xfrm>
          <a:prstGeom prst="rect">
            <a:avLst/>
          </a:prstGeom>
          <a:solidFill>
            <a:schemeClr val="accent1">
              <a:lumMod val="40000"/>
              <a:lumOff val="60000"/>
            </a:schemeClr>
          </a:solidFill>
        </p:spPr>
        <p:txBody>
          <a:bodyPr wrap="square" rtlCol="0">
            <a:spAutoFit/>
          </a:bodyPr>
          <a:lstStyle/>
          <a:p>
            <a:r>
              <a:rPr lang="en-US" sz="2400" dirty="0"/>
              <a:t>Our basic objective will be the destruction of Israel. The Arab people want to fight – President Nasser of Egypt on May 27, 1967</a:t>
            </a:r>
          </a:p>
        </p:txBody>
      </p:sp>
      <p:pic>
        <p:nvPicPr>
          <p:cNvPr id="12" name="Picture 11" descr="A person wearing a suit and tie&#10;&#10;Description generated with very high confidence"/>
          <p:cNvPicPr>
            <a:picLocks noChangeAspect="1"/>
          </p:cNvPicPr>
          <p:nvPr/>
        </p:nvPicPr>
        <p:blipFill>
          <a:blip r:embed="rId2"/>
          <a:stretch>
            <a:fillRect/>
          </a:stretch>
        </p:blipFill>
        <p:spPr>
          <a:xfrm>
            <a:off x="1115291" y="3121874"/>
            <a:ext cx="3942308" cy="2444231"/>
          </a:xfrm>
          <a:prstGeom prst="rect">
            <a:avLst/>
          </a:prstGeom>
        </p:spPr>
      </p:pic>
    </p:spTree>
    <p:extLst>
      <p:ext uri="{BB962C8B-B14F-4D97-AF65-F5344CB8AC3E}">
        <p14:creationId xmlns:p14="http://schemas.microsoft.com/office/powerpoint/2010/main" val="83841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39" y="927099"/>
            <a:ext cx="6899033" cy="709865"/>
          </a:xfrm>
        </p:spPr>
        <p:txBody>
          <a:bodyPr/>
          <a:lstStyle/>
          <a:p>
            <a:r>
              <a:rPr lang="en-US" dirty="0"/>
              <a:t>Israel’s enemies speak</a:t>
            </a:r>
          </a:p>
        </p:txBody>
      </p:sp>
      <p:sp>
        <p:nvSpPr>
          <p:cNvPr id="4" name="Slide Number Placeholder 3"/>
          <p:cNvSpPr>
            <a:spLocks noGrp="1"/>
          </p:cNvSpPr>
          <p:nvPr>
            <p:ph type="sldNum" sz="quarter" idx="4"/>
          </p:nvPr>
        </p:nvSpPr>
        <p:spPr/>
        <p:txBody>
          <a:bodyPr/>
          <a:lstStyle/>
          <a:p>
            <a:fld id="{D57F1E4F-1CFF-5643-939E-217C01CDF565}" type="slidenum">
              <a:rPr lang="en-US" smtClean="0"/>
              <a:pPr/>
              <a:t>11</a:t>
            </a:fld>
            <a:endParaRPr lang="en-US" dirty="0"/>
          </a:p>
        </p:txBody>
      </p:sp>
      <p:sp>
        <p:nvSpPr>
          <p:cNvPr id="6" name="TextBox 5"/>
          <p:cNvSpPr txBox="1"/>
          <p:nvPr/>
        </p:nvSpPr>
        <p:spPr>
          <a:xfrm>
            <a:off x="4174616" y="2508646"/>
            <a:ext cx="3715110" cy="3170099"/>
          </a:xfrm>
          <a:prstGeom prst="rect">
            <a:avLst/>
          </a:prstGeom>
          <a:solidFill>
            <a:schemeClr val="accent1">
              <a:lumMod val="40000"/>
              <a:lumOff val="60000"/>
            </a:schemeClr>
          </a:solidFill>
        </p:spPr>
        <p:txBody>
          <a:bodyPr wrap="square" rtlCol="0">
            <a:spAutoFit/>
          </a:bodyPr>
          <a:lstStyle/>
          <a:p>
            <a:r>
              <a:rPr lang="en-US" sz="2000" dirty="0"/>
              <a:t>The existence of Israel is an error which must be rectified. This is our opportunity to wipe out the ignominy which has been with us since 1948. Our goal is clear – to wipe Israel off the map – Abdul Rahman </a:t>
            </a:r>
            <a:r>
              <a:rPr lang="en-US" sz="2000" dirty="0" err="1"/>
              <a:t>Aref</a:t>
            </a:r>
            <a:r>
              <a:rPr lang="en-US" sz="2000" dirty="0"/>
              <a:t>, President of Iraq, June 1, 1967</a:t>
            </a:r>
          </a:p>
        </p:txBody>
      </p:sp>
      <p:sp>
        <p:nvSpPr>
          <p:cNvPr id="11" name="TextBox 10"/>
          <p:cNvSpPr txBox="1"/>
          <p:nvPr/>
        </p:nvSpPr>
        <p:spPr>
          <a:xfrm>
            <a:off x="1299728" y="5860144"/>
            <a:ext cx="3900055" cy="369332"/>
          </a:xfrm>
          <a:prstGeom prst="rect">
            <a:avLst/>
          </a:prstGeom>
          <a:noFill/>
        </p:spPr>
        <p:txBody>
          <a:bodyPr wrap="square" rtlCol="0">
            <a:spAutoFit/>
          </a:bodyPr>
          <a:lstStyle/>
          <a:p>
            <a:r>
              <a:rPr lang="en-US" dirty="0"/>
              <a:t>Iraqi President </a:t>
            </a:r>
            <a:r>
              <a:rPr lang="en-US" dirty="0" err="1"/>
              <a:t>Aref</a:t>
            </a:r>
            <a:endParaRPr lang="en-US" dirty="0"/>
          </a:p>
        </p:txBody>
      </p:sp>
      <p:pic>
        <p:nvPicPr>
          <p:cNvPr id="13" name="Picture 12" descr="A person wearing a uniform&#10;&#10;Description generated with very high confidence"/>
          <p:cNvPicPr>
            <a:picLocks noChangeAspect="1"/>
          </p:cNvPicPr>
          <p:nvPr/>
        </p:nvPicPr>
        <p:blipFill>
          <a:blip r:embed="rId2"/>
          <a:stretch>
            <a:fillRect/>
          </a:stretch>
        </p:blipFill>
        <p:spPr>
          <a:xfrm>
            <a:off x="1299728" y="2426821"/>
            <a:ext cx="2381250" cy="3333750"/>
          </a:xfrm>
          <a:prstGeom prst="rect">
            <a:avLst/>
          </a:prstGeom>
        </p:spPr>
      </p:pic>
    </p:spTree>
    <p:extLst>
      <p:ext uri="{BB962C8B-B14F-4D97-AF65-F5344CB8AC3E}">
        <p14:creationId xmlns:p14="http://schemas.microsoft.com/office/powerpoint/2010/main" val="411788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8E4E-D23E-4076-A787-D9B0B5AB2DF1}"/>
              </a:ext>
            </a:extLst>
          </p:cNvPr>
          <p:cNvSpPr>
            <a:spLocks noGrp="1"/>
          </p:cNvSpPr>
          <p:nvPr>
            <p:ph type="title"/>
          </p:nvPr>
        </p:nvSpPr>
        <p:spPr/>
        <p:txBody>
          <a:bodyPr/>
          <a:lstStyle/>
          <a:p>
            <a:r>
              <a:rPr lang="en-US" dirty="0"/>
              <a:t>Immediate Outcomes</a:t>
            </a:r>
          </a:p>
        </p:txBody>
      </p:sp>
      <p:sp>
        <p:nvSpPr>
          <p:cNvPr id="3" name="Content Placeholder 2">
            <a:extLst>
              <a:ext uri="{FF2B5EF4-FFF2-40B4-BE49-F238E27FC236}">
                <a16:creationId xmlns:a16="http://schemas.microsoft.com/office/drawing/2014/main" id="{3757A25A-E6F2-40C6-B991-28FB92F300CA}"/>
              </a:ext>
            </a:extLst>
          </p:cNvPr>
          <p:cNvSpPr>
            <a:spLocks noGrp="1"/>
          </p:cNvSpPr>
          <p:nvPr>
            <p:ph idx="1"/>
          </p:nvPr>
        </p:nvSpPr>
        <p:spPr>
          <a:xfrm>
            <a:off x="866441" y="2094495"/>
            <a:ext cx="7948638" cy="3530600"/>
          </a:xfrm>
        </p:spPr>
        <p:txBody>
          <a:bodyPr>
            <a:noAutofit/>
          </a:bodyPr>
          <a:lstStyle/>
          <a:p>
            <a:pPr>
              <a:buFont typeface="+mj-lt"/>
              <a:buAutoNum type="arabicPeriod"/>
            </a:pPr>
            <a:r>
              <a:rPr lang="en-US" sz="2000" b="1" dirty="0"/>
              <a:t>Israel was in possession of significant new land</a:t>
            </a:r>
          </a:p>
          <a:p>
            <a:pPr>
              <a:buFont typeface="Wingdings" panose="05000000000000000000" pitchFamily="2" charset="2"/>
              <a:buChar char="§"/>
            </a:pPr>
            <a:r>
              <a:rPr lang="en-US" sz="2000" dirty="0"/>
              <a:t>The Sinai peninsula and Gaza strip</a:t>
            </a:r>
          </a:p>
          <a:p>
            <a:pPr>
              <a:buFont typeface="Wingdings" panose="05000000000000000000" pitchFamily="2" charset="2"/>
              <a:buChar char="§"/>
            </a:pPr>
            <a:r>
              <a:rPr lang="en-US" sz="2000" dirty="0"/>
              <a:t>The West Bank including all of Jerusalem</a:t>
            </a:r>
          </a:p>
          <a:p>
            <a:pPr>
              <a:buFont typeface="Wingdings" panose="05000000000000000000" pitchFamily="2" charset="2"/>
              <a:buChar char="§"/>
            </a:pPr>
            <a:r>
              <a:rPr lang="en-US" sz="2000" dirty="0"/>
              <a:t>The Golan Heights</a:t>
            </a:r>
          </a:p>
          <a:p>
            <a:pPr>
              <a:buAutoNum type="arabicPeriod" startAt="2"/>
            </a:pPr>
            <a:r>
              <a:rPr lang="en-US" sz="2000" b="1" dirty="0"/>
              <a:t>The intended Arab objective of annihilating Israel was prevented</a:t>
            </a:r>
          </a:p>
          <a:p>
            <a:pPr>
              <a:buAutoNum type="arabicPeriod" startAt="2"/>
            </a:pPr>
            <a:r>
              <a:rPr lang="en-US" sz="2000" b="1" dirty="0"/>
              <a:t>The Russian (Soviet) military lost face in that the countries which it armed and supported were defeated</a:t>
            </a:r>
          </a:p>
          <a:p>
            <a:pPr>
              <a:buAutoNum type="arabicPeriod" startAt="2"/>
            </a:pPr>
            <a:r>
              <a:rPr lang="en-US" sz="2000" b="1" dirty="0"/>
              <a:t>The world’s willingness to defend Israel was found wanting but its willingness to restrain Israel was forthcoming</a:t>
            </a:r>
          </a:p>
          <a:p>
            <a:pPr>
              <a:buAutoNum type="arabicPeriod" startAt="2"/>
            </a:pPr>
            <a:r>
              <a:rPr lang="en-US" sz="2000" b="1" dirty="0"/>
              <a:t>The implacable hatred of the Arab nations towards Israel was reaffirmed</a:t>
            </a:r>
          </a:p>
        </p:txBody>
      </p:sp>
      <p:sp>
        <p:nvSpPr>
          <p:cNvPr id="4" name="Slide Number Placeholder 3">
            <a:extLst>
              <a:ext uri="{FF2B5EF4-FFF2-40B4-BE49-F238E27FC236}">
                <a16:creationId xmlns:a16="http://schemas.microsoft.com/office/drawing/2014/main" id="{40C4B8A3-2EA3-4580-AA3E-26C1E80152D2}"/>
              </a:ext>
            </a:extLst>
          </p:cNvPr>
          <p:cNvSpPr>
            <a:spLocks noGrp="1"/>
          </p:cNvSpPr>
          <p:nvPr>
            <p:ph type="sldNum" sz="quarter" idx="4"/>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1965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As best we can discern it</a:t>
            </a:r>
            <a:r>
              <a:rPr lang="en-US" dirty="0"/>
              <a:t>, how did this war advance God’s purpose? </a:t>
            </a:r>
          </a:p>
        </p:txBody>
      </p:sp>
      <p:sp>
        <p:nvSpPr>
          <p:cNvPr id="11" name="Subtitle 10"/>
          <p:cNvSpPr>
            <a:spLocks noGrp="1"/>
          </p:cNvSpPr>
          <p:nvPr>
            <p:ph type="subTitle" idx="1"/>
          </p:nvPr>
        </p:nvSpPr>
        <p:spPr/>
        <p:txBody>
          <a:bodyPr/>
          <a:lstStyle/>
          <a:p>
            <a:r>
              <a:rPr lang="en-US" dirty="0"/>
              <a:t>PART II</a:t>
            </a:r>
          </a:p>
        </p:txBody>
      </p:sp>
      <p:sp>
        <p:nvSpPr>
          <p:cNvPr id="7" name="Slide Number Placeholder 6"/>
          <p:cNvSpPr>
            <a:spLocks noGrp="1"/>
          </p:cNvSpPr>
          <p:nvPr>
            <p:ph type="sldNum" sz="quarter" idx="4"/>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02240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1967 – “the moment that created modern Israel”</a:t>
            </a:r>
          </a:p>
        </p:txBody>
      </p:sp>
      <p:sp>
        <p:nvSpPr>
          <p:cNvPr id="3" name="Content Placeholder 2"/>
          <p:cNvSpPr>
            <a:spLocks noGrp="1"/>
          </p:cNvSpPr>
          <p:nvPr>
            <p:ph idx="1"/>
          </p:nvPr>
        </p:nvSpPr>
        <p:spPr>
          <a:xfrm>
            <a:off x="866442" y="2489200"/>
            <a:ext cx="4034520" cy="3530600"/>
          </a:xfrm>
        </p:spPr>
        <p:txBody>
          <a:bodyPr>
            <a:normAutofit/>
          </a:bodyPr>
          <a:lstStyle/>
          <a:p>
            <a:pPr marL="0" indent="0">
              <a:buNone/>
            </a:pPr>
            <a:r>
              <a:rPr lang="en-US" sz="2000" dirty="0"/>
              <a:t>The state between 1948 and 1967 did not have a single significant Jewish holy place. Think about that and what it says about the place of religion in Israeli identify in those years. The state the Ashkenazi socialist founders created had little place for religion as an animating force of identity.</a:t>
            </a:r>
          </a:p>
        </p:txBody>
      </p:sp>
      <p:sp>
        <p:nvSpPr>
          <p:cNvPr id="4" name="Slide Number Placeholder 3"/>
          <p:cNvSpPr>
            <a:spLocks noGrp="1"/>
          </p:cNvSpPr>
          <p:nvPr>
            <p:ph type="sldNum" sz="quarter" idx="4"/>
          </p:nvPr>
        </p:nvSpPr>
        <p:spPr/>
        <p:txBody>
          <a:bodyPr/>
          <a:lstStyle/>
          <a:p>
            <a:fld id="{D57F1E4F-1CFF-5643-939E-217C01CDF565}" type="slidenum">
              <a:rPr lang="en-US" smtClean="0"/>
              <a:pPr/>
              <a:t>14</a:t>
            </a:fld>
            <a:endParaRPr lang="en-US" dirty="0"/>
          </a:p>
        </p:txBody>
      </p:sp>
      <p:pic>
        <p:nvPicPr>
          <p:cNvPr id="14" name="Picture 13" descr="A picture containing text, map&#10;&#10;Description generated with very high confidence"/>
          <p:cNvPicPr>
            <a:picLocks noChangeAspect="1"/>
          </p:cNvPicPr>
          <p:nvPr/>
        </p:nvPicPr>
        <p:blipFill>
          <a:blip r:embed="rId2"/>
          <a:stretch>
            <a:fillRect/>
          </a:stretch>
        </p:blipFill>
        <p:spPr>
          <a:xfrm>
            <a:off x="5246480" y="2220486"/>
            <a:ext cx="3305033" cy="4583151"/>
          </a:xfrm>
          <a:prstGeom prst="rect">
            <a:avLst/>
          </a:prstGeom>
        </p:spPr>
      </p:pic>
    </p:spTree>
    <p:extLst>
      <p:ext uri="{BB962C8B-B14F-4D97-AF65-F5344CB8AC3E}">
        <p14:creationId xmlns:p14="http://schemas.microsoft.com/office/powerpoint/2010/main" val="394121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1967 – “the moment that created modern Israel”</a:t>
            </a:r>
          </a:p>
        </p:txBody>
      </p:sp>
      <p:sp>
        <p:nvSpPr>
          <p:cNvPr id="3" name="Content Placeholder 2"/>
          <p:cNvSpPr>
            <a:spLocks noGrp="1"/>
          </p:cNvSpPr>
          <p:nvPr>
            <p:ph idx="1"/>
          </p:nvPr>
        </p:nvSpPr>
        <p:spPr>
          <a:xfrm>
            <a:off x="866442" y="2489200"/>
            <a:ext cx="4034520" cy="3530600"/>
          </a:xfrm>
        </p:spPr>
        <p:txBody>
          <a:bodyPr>
            <a:normAutofit/>
          </a:bodyPr>
          <a:lstStyle/>
          <a:p>
            <a:pPr marL="0" indent="0">
              <a:buNone/>
            </a:pPr>
            <a:r>
              <a:rPr lang="en-US" sz="2000" dirty="0"/>
              <a:t>The state between 1948 and 1967 did not have a single significant Jewish holy place. Think about that and what it says about the place of religion in Israeli identify in those years. The state the Ashkenazi socialist founders created had little place for religion as an animating force of identity.</a:t>
            </a:r>
          </a:p>
        </p:txBody>
      </p:sp>
      <p:sp>
        <p:nvSpPr>
          <p:cNvPr id="4" name="Slide Number Placeholder 3"/>
          <p:cNvSpPr>
            <a:spLocks noGrp="1"/>
          </p:cNvSpPr>
          <p:nvPr>
            <p:ph type="sldNum" sz="quarter" idx="4"/>
          </p:nvPr>
        </p:nvSpPr>
        <p:spPr/>
        <p:txBody>
          <a:bodyPr/>
          <a:lstStyle/>
          <a:p>
            <a:fld id="{D57F1E4F-1CFF-5643-939E-217C01CDF565}" type="slidenum">
              <a:rPr lang="en-US" smtClean="0"/>
              <a:pPr/>
              <a:t>15</a:t>
            </a:fld>
            <a:endParaRPr lang="en-US" dirty="0"/>
          </a:p>
        </p:txBody>
      </p:sp>
      <p:pic>
        <p:nvPicPr>
          <p:cNvPr id="6" name="Picture 5" descr="An old stone building&#10;&#10;Description generated with very high confidence"/>
          <p:cNvPicPr>
            <a:picLocks noChangeAspect="1"/>
          </p:cNvPicPr>
          <p:nvPr/>
        </p:nvPicPr>
        <p:blipFill>
          <a:blip r:embed="rId2"/>
          <a:stretch>
            <a:fillRect/>
          </a:stretch>
        </p:blipFill>
        <p:spPr>
          <a:xfrm>
            <a:off x="4884236" y="2980937"/>
            <a:ext cx="4064000" cy="2301240"/>
          </a:xfrm>
          <a:prstGeom prst="rect">
            <a:avLst/>
          </a:prstGeom>
        </p:spPr>
      </p:pic>
    </p:spTree>
    <p:extLst>
      <p:ext uri="{BB962C8B-B14F-4D97-AF65-F5344CB8AC3E}">
        <p14:creationId xmlns:p14="http://schemas.microsoft.com/office/powerpoint/2010/main" val="14267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1967 – “the moment that created modern Israel”</a:t>
            </a:r>
          </a:p>
        </p:txBody>
      </p:sp>
      <p:sp>
        <p:nvSpPr>
          <p:cNvPr id="3" name="Content Placeholder 2"/>
          <p:cNvSpPr>
            <a:spLocks noGrp="1"/>
          </p:cNvSpPr>
          <p:nvPr>
            <p:ph idx="1"/>
          </p:nvPr>
        </p:nvSpPr>
        <p:spPr>
          <a:xfrm>
            <a:off x="866442" y="2489200"/>
            <a:ext cx="4034520" cy="3530600"/>
          </a:xfrm>
        </p:spPr>
        <p:txBody>
          <a:bodyPr>
            <a:normAutofit/>
          </a:bodyPr>
          <a:lstStyle/>
          <a:p>
            <a:pPr marL="0" indent="0">
              <a:buNone/>
            </a:pPr>
            <a:r>
              <a:rPr lang="en-US" sz="2000" dirty="0"/>
              <a:t>The state between 1948 and 1967 did not have a single significant Jewish holy place. Think about that and what it says about the place of religion in Israeli identify in those years. The state the Ashkenazi socialist founders created had little place for religion as an animating force of identity.</a:t>
            </a:r>
          </a:p>
        </p:txBody>
      </p:sp>
      <p:sp>
        <p:nvSpPr>
          <p:cNvPr id="4" name="Slide Number Placeholder 3"/>
          <p:cNvSpPr>
            <a:spLocks noGrp="1"/>
          </p:cNvSpPr>
          <p:nvPr>
            <p:ph type="sldNum" sz="quarter" idx="4"/>
          </p:nvPr>
        </p:nvSpPr>
        <p:spPr/>
        <p:txBody>
          <a:bodyPr/>
          <a:lstStyle/>
          <a:p>
            <a:fld id="{D57F1E4F-1CFF-5643-939E-217C01CDF565}" type="slidenum">
              <a:rPr lang="en-US" smtClean="0"/>
              <a:pPr/>
              <a:t>16</a:t>
            </a:fld>
            <a:endParaRPr lang="en-US" dirty="0"/>
          </a:p>
        </p:txBody>
      </p:sp>
      <p:pic>
        <p:nvPicPr>
          <p:cNvPr id="8" name="Picture 7" descr="A large white building&#10;&#10;Description generated with high confidence"/>
          <p:cNvPicPr>
            <a:picLocks noChangeAspect="1"/>
          </p:cNvPicPr>
          <p:nvPr/>
        </p:nvPicPr>
        <p:blipFill>
          <a:blip r:embed="rId2"/>
          <a:stretch>
            <a:fillRect/>
          </a:stretch>
        </p:blipFill>
        <p:spPr>
          <a:xfrm>
            <a:off x="4900962" y="2832642"/>
            <a:ext cx="3711186" cy="2597830"/>
          </a:xfrm>
          <a:prstGeom prst="rect">
            <a:avLst/>
          </a:prstGeom>
        </p:spPr>
      </p:pic>
    </p:spTree>
    <p:extLst>
      <p:ext uri="{BB962C8B-B14F-4D97-AF65-F5344CB8AC3E}">
        <p14:creationId xmlns:p14="http://schemas.microsoft.com/office/powerpoint/2010/main" val="29663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1967 – “the moment that created modern Israel”</a:t>
            </a:r>
          </a:p>
        </p:txBody>
      </p:sp>
      <p:sp>
        <p:nvSpPr>
          <p:cNvPr id="3" name="Content Placeholder 2"/>
          <p:cNvSpPr>
            <a:spLocks noGrp="1"/>
          </p:cNvSpPr>
          <p:nvPr>
            <p:ph idx="1"/>
          </p:nvPr>
        </p:nvSpPr>
        <p:spPr>
          <a:xfrm>
            <a:off x="866442" y="2489200"/>
            <a:ext cx="4034520" cy="3530600"/>
          </a:xfrm>
        </p:spPr>
        <p:txBody>
          <a:bodyPr>
            <a:normAutofit/>
          </a:bodyPr>
          <a:lstStyle/>
          <a:p>
            <a:pPr marL="0" indent="0">
              <a:buNone/>
            </a:pPr>
            <a:r>
              <a:rPr lang="en-US" sz="2000" dirty="0"/>
              <a:t>The state between 1948 and 1967 did not have a single significant Jewish holy place. Think about that and what it says about the place of religion in Israeli identify in those years. The state the Ashkenazi socialist founders created had little place for religion as an animating force of identity.</a:t>
            </a:r>
          </a:p>
        </p:txBody>
      </p:sp>
      <p:sp>
        <p:nvSpPr>
          <p:cNvPr id="4" name="Slide Number Placeholder 3"/>
          <p:cNvSpPr>
            <a:spLocks noGrp="1"/>
          </p:cNvSpPr>
          <p:nvPr>
            <p:ph type="sldNum" sz="quarter" idx="4"/>
          </p:nvPr>
        </p:nvSpPr>
        <p:spPr/>
        <p:txBody>
          <a:bodyPr/>
          <a:lstStyle/>
          <a:p>
            <a:fld id="{D57F1E4F-1CFF-5643-939E-217C01CDF565}" type="slidenum">
              <a:rPr lang="en-US" smtClean="0"/>
              <a:pPr/>
              <a:t>17</a:t>
            </a:fld>
            <a:endParaRPr lang="en-US" dirty="0"/>
          </a:p>
        </p:txBody>
      </p:sp>
      <p:pic>
        <p:nvPicPr>
          <p:cNvPr id="6" name="Picture 5" descr="An old stone building&#10;&#10;Description generated with very high confidence"/>
          <p:cNvPicPr>
            <a:picLocks noChangeAspect="1"/>
          </p:cNvPicPr>
          <p:nvPr/>
        </p:nvPicPr>
        <p:blipFill>
          <a:blip r:embed="rId2"/>
          <a:stretch>
            <a:fillRect/>
          </a:stretch>
        </p:blipFill>
        <p:spPr>
          <a:xfrm>
            <a:off x="4884236" y="2980937"/>
            <a:ext cx="4064000" cy="2301240"/>
          </a:xfrm>
          <a:prstGeom prst="rect">
            <a:avLst/>
          </a:prstGeom>
        </p:spPr>
      </p:pic>
      <p:pic>
        <p:nvPicPr>
          <p:cNvPr id="8" name="Picture 7" descr="A large white building&#10;&#10;Description generated with high confidence"/>
          <p:cNvPicPr>
            <a:picLocks noChangeAspect="1"/>
          </p:cNvPicPr>
          <p:nvPr/>
        </p:nvPicPr>
        <p:blipFill>
          <a:blip r:embed="rId3"/>
          <a:stretch>
            <a:fillRect/>
          </a:stretch>
        </p:blipFill>
        <p:spPr>
          <a:xfrm>
            <a:off x="4900962" y="2832642"/>
            <a:ext cx="3711186" cy="2597830"/>
          </a:xfrm>
          <a:prstGeom prst="rect">
            <a:avLst/>
          </a:prstGeom>
        </p:spPr>
      </p:pic>
      <p:pic>
        <p:nvPicPr>
          <p:cNvPr id="10" name="Picture 9" descr="A dirty old room&#10;&#10;Description generated with very high confidence"/>
          <p:cNvPicPr>
            <a:picLocks noChangeAspect="1"/>
          </p:cNvPicPr>
          <p:nvPr/>
        </p:nvPicPr>
        <p:blipFill>
          <a:blip r:embed="rId4"/>
          <a:stretch>
            <a:fillRect/>
          </a:stretch>
        </p:blipFill>
        <p:spPr>
          <a:xfrm>
            <a:off x="4940609" y="2980937"/>
            <a:ext cx="3671539" cy="2410977"/>
          </a:xfrm>
          <a:prstGeom prst="rect">
            <a:avLst/>
          </a:prstGeom>
        </p:spPr>
      </p:pic>
      <p:pic>
        <p:nvPicPr>
          <p:cNvPr id="12" name="Picture 11" descr="A castle like building&#10;&#10;Description generated with high confidence"/>
          <p:cNvPicPr>
            <a:picLocks noChangeAspect="1"/>
          </p:cNvPicPr>
          <p:nvPr/>
        </p:nvPicPr>
        <p:blipFill>
          <a:blip r:embed="rId5"/>
          <a:stretch>
            <a:fillRect/>
          </a:stretch>
        </p:blipFill>
        <p:spPr>
          <a:xfrm>
            <a:off x="4879696" y="2832642"/>
            <a:ext cx="4038600" cy="2628900"/>
          </a:xfrm>
          <a:prstGeom prst="rect">
            <a:avLst/>
          </a:prstGeom>
        </p:spPr>
      </p:pic>
    </p:spTree>
    <p:extLst>
      <p:ext uri="{BB962C8B-B14F-4D97-AF65-F5344CB8AC3E}">
        <p14:creationId xmlns:p14="http://schemas.microsoft.com/office/powerpoint/2010/main" val="258124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1967 – “the moment that created modern Israel”</a:t>
            </a:r>
          </a:p>
        </p:txBody>
      </p:sp>
      <p:sp>
        <p:nvSpPr>
          <p:cNvPr id="3" name="Content Placeholder 2"/>
          <p:cNvSpPr>
            <a:spLocks noGrp="1"/>
          </p:cNvSpPr>
          <p:nvPr>
            <p:ph idx="1"/>
          </p:nvPr>
        </p:nvSpPr>
        <p:spPr>
          <a:xfrm>
            <a:off x="866442" y="2489200"/>
            <a:ext cx="4034520" cy="3530600"/>
          </a:xfrm>
        </p:spPr>
        <p:txBody>
          <a:bodyPr>
            <a:normAutofit/>
          </a:bodyPr>
          <a:lstStyle/>
          <a:p>
            <a:pPr marL="0" indent="0">
              <a:buNone/>
            </a:pPr>
            <a:r>
              <a:rPr lang="en-US" sz="2000" dirty="0"/>
              <a:t>The state between 1948 and 1967 did not have a single significant Jewish holy place. Think about that and what it says about the place of religion in Israeli identify in those years. The state the Ashkenazi socialist founders created had little place for religion as an animating force of identity.</a:t>
            </a:r>
          </a:p>
        </p:txBody>
      </p:sp>
      <p:sp>
        <p:nvSpPr>
          <p:cNvPr id="4" name="Slide Number Placeholder 3"/>
          <p:cNvSpPr>
            <a:spLocks noGrp="1"/>
          </p:cNvSpPr>
          <p:nvPr>
            <p:ph type="sldNum" sz="quarter" idx="4"/>
          </p:nvPr>
        </p:nvSpPr>
        <p:spPr/>
        <p:txBody>
          <a:bodyPr/>
          <a:lstStyle/>
          <a:p>
            <a:fld id="{D57F1E4F-1CFF-5643-939E-217C01CDF565}" type="slidenum">
              <a:rPr lang="en-US" smtClean="0"/>
              <a:pPr/>
              <a:t>18</a:t>
            </a:fld>
            <a:endParaRPr lang="en-US" dirty="0"/>
          </a:p>
        </p:txBody>
      </p:sp>
      <p:pic>
        <p:nvPicPr>
          <p:cNvPr id="10" name="Picture 9" descr="A dirty old room&#10;&#10;Description generated with very high confidence"/>
          <p:cNvPicPr>
            <a:picLocks noChangeAspect="1"/>
          </p:cNvPicPr>
          <p:nvPr/>
        </p:nvPicPr>
        <p:blipFill>
          <a:blip r:embed="rId2"/>
          <a:stretch>
            <a:fillRect/>
          </a:stretch>
        </p:blipFill>
        <p:spPr>
          <a:xfrm>
            <a:off x="4940609" y="2980937"/>
            <a:ext cx="3671539" cy="2410977"/>
          </a:xfrm>
          <a:prstGeom prst="rect">
            <a:avLst/>
          </a:prstGeom>
        </p:spPr>
      </p:pic>
    </p:spTree>
    <p:extLst>
      <p:ext uri="{BB962C8B-B14F-4D97-AF65-F5344CB8AC3E}">
        <p14:creationId xmlns:p14="http://schemas.microsoft.com/office/powerpoint/2010/main" val="12007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496F-D913-4263-A83B-F649D945FA44}"/>
              </a:ext>
            </a:extLst>
          </p:cNvPr>
          <p:cNvSpPr>
            <a:spLocks noGrp="1"/>
          </p:cNvSpPr>
          <p:nvPr>
            <p:ph type="title"/>
          </p:nvPr>
        </p:nvSpPr>
        <p:spPr/>
        <p:txBody>
          <a:bodyPr/>
          <a:lstStyle/>
          <a:p>
            <a:r>
              <a:rPr lang="en-US" dirty="0"/>
              <a:t>UNESCO’s World Heritage Committee will rule on Hebron this week</a:t>
            </a:r>
          </a:p>
        </p:txBody>
      </p:sp>
      <p:sp>
        <p:nvSpPr>
          <p:cNvPr id="3" name="Content Placeholder 2">
            <a:extLst>
              <a:ext uri="{FF2B5EF4-FFF2-40B4-BE49-F238E27FC236}">
                <a16:creationId xmlns:a16="http://schemas.microsoft.com/office/drawing/2014/main" id="{680E560C-BF35-46CA-AE60-C208ECC3708A}"/>
              </a:ext>
            </a:extLst>
          </p:cNvPr>
          <p:cNvSpPr>
            <a:spLocks noGrp="1"/>
          </p:cNvSpPr>
          <p:nvPr>
            <p:ph idx="1"/>
          </p:nvPr>
        </p:nvSpPr>
        <p:spPr>
          <a:xfrm>
            <a:off x="866441" y="2489200"/>
            <a:ext cx="7242389" cy="3530600"/>
          </a:xfrm>
        </p:spPr>
        <p:txBody>
          <a:bodyPr>
            <a:normAutofit fontScale="92500"/>
          </a:bodyPr>
          <a:lstStyle/>
          <a:p>
            <a:r>
              <a:rPr lang="en-US" sz="2400" dirty="0"/>
              <a:t>The members are: Angola, Azerbaijan, Burkina Faso, Croatia, Cuba, Finland, Indonesia, Jamaica, Kazakhstan, Kuwait, Lebanon, Peru, Philippines, Poland, Portugal, Republic of Korea, Tunisia, Turkey, Tanzania, Vietnam and Zimbabwe. </a:t>
            </a:r>
          </a:p>
          <a:p>
            <a:r>
              <a:rPr lang="en-US" sz="2400" b="1" dirty="0"/>
              <a:t>UNESCO</a:t>
            </a:r>
            <a:r>
              <a:rPr lang="en-US" sz="2400" dirty="0"/>
              <a:t> Is the United Nations Educational, Scientific and Cultural Organization</a:t>
            </a:r>
          </a:p>
          <a:p>
            <a:r>
              <a:rPr lang="en-US" sz="2400" b="1" dirty="0" err="1"/>
              <a:t>Tzipi</a:t>
            </a:r>
            <a:r>
              <a:rPr lang="en-US" sz="2400" b="1" dirty="0"/>
              <a:t> </a:t>
            </a:r>
            <a:r>
              <a:rPr lang="en-US" sz="2400" b="1" dirty="0" err="1"/>
              <a:t>Hotolevy</a:t>
            </a:r>
            <a:r>
              <a:rPr lang="en-US" sz="2400" b="1" dirty="0"/>
              <a:t> </a:t>
            </a:r>
            <a:r>
              <a:rPr lang="en-US" sz="2400" dirty="0"/>
              <a:t>is Deputy Foreign Minister of Israel </a:t>
            </a:r>
          </a:p>
        </p:txBody>
      </p:sp>
      <p:sp>
        <p:nvSpPr>
          <p:cNvPr id="4" name="Slide Number Placeholder 3">
            <a:extLst>
              <a:ext uri="{FF2B5EF4-FFF2-40B4-BE49-F238E27FC236}">
                <a16:creationId xmlns:a16="http://schemas.microsoft.com/office/drawing/2014/main" id="{E454A167-84CB-499A-8722-E7B05EA2BC40}"/>
              </a:ext>
            </a:extLst>
          </p:cNvPr>
          <p:cNvSpPr>
            <a:spLocks noGrp="1"/>
          </p:cNvSpPr>
          <p:nvPr>
            <p:ph type="sldNum" sz="quarter" idx="4"/>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93073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5CB27-50F5-43F1-8109-3F74391137F2}"/>
              </a:ext>
            </a:extLst>
          </p:cNvPr>
          <p:cNvSpPr>
            <a:spLocks noGrp="1"/>
          </p:cNvSpPr>
          <p:nvPr>
            <p:ph type="title"/>
          </p:nvPr>
        </p:nvSpPr>
        <p:spPr>
          <a:xfrm>
            <a:off x="866440" y="907363"/>
            <a:ext cx="6343202" cy="709865"/>
          </a:xfrm>
        </p:spPr>
        <p:txBody>
          <a:bodyPr/>
          <a:lstStyle/>
          <a:p>
            <a:r>
              <a:rPr lang="en-US" b="1" dirty="0"/>
              <a:t>Tonight’s plan</a:t>
            </a:r>
            <a:br>
              <a:rPr lang="en-US" dirty="0"/>
            </a:br>
            <a:r>
              <a:rPr lang="en-US" dirty="0"/>
              <a:t>How the Bible relates to</a:t>
            </a:r>
          </a:p>
        </p:txBody>
      </p:sp>
      <p:sp>
        <p:nvSpPr>
          <p:cNvPr id="3" name="Content Placeholder 2">
            <a:extLst>
              <a:ext uri="{FF2B5EF4-FFF2-40B4-BE49-F238E27FC236}">
                <a16:creationId xmlns:a16="http://schemas.microsoft.com/office/drawing/2014/main" id="{80964F44-E88C-4BE6-93B0-32B99F1AB9D4}"/>
              </a:ext>
            </a:extLst>
          </p:cNvPr>
          <p:cNvSpPr>
            <a:spLocks noGrp="1"/>
          </p:cNvSpPr>
          <p:nvPr>
            <p:ph idx="1"/>
          </p:nvPr>
        </p:nvSpPr>
        <p:spPr>
          <a:xfrm>
            <a:off x="866441" y="2489200"/>
            <a:ext cx="6863199" cy="3530600"/>
          </a:xfrm>
        </p:spPr>
        <p:txBody>
          <a:bodyPr/>
          <a:lstStyle/>
          <a:p>
            <a:pPr marL="0" indent="0">
              <a:buNone/>
            </a:pPr>
            <a:r>
              <a:rPr lang="en-US" sz="2400" dirty="0"/>
              <a:t>	Our attitude to war</a:t>
            </a:r>
          </a:p>
          <a:p>
            <a:pPr marL="457200" indent="-457200">
              <a:buFont typeface="+mj-lt"/>
              <a:buAutoNum type="arabicPeriod"/>
            </a:pPr>
            <a:r>
              <a:rPr lang="en-US" sz="2400" dirty="0"/>
              <a:t>The immediate outcomes of the war</a:t>
            </a:r>
          </a:p>
          <a:p>
            <a:pPr marL="457200" indent="-457200">
              <a:buFont typeface="+mj-lt"/>
              <a:buAutoNum type="arabicPeriod"/>
            </a:pPr>
            <a:r>
              <a:rPr lang="en-US" sz="2400" dirty="0"/>
              <a:t>The longer term impact of the war</a:t>
            </a:r>
          </a:p>
          <a:p>
            <a:pPr lvl="1">
              <a:buFont typeface="Wingdings" panose="05000000000000000000" pitchFamily="2" charset="2"/>
              <a:buChar char="§"/>
            </a:pPr>
            <a:r>
              <a:rPr lang="en-US" sz="2000" dirty="0"/>
              <a:t>On Israel</a:t>
            </a:r>
          </a:p>
          <a:p>
            <a:pPr lvl="1">
              <a:buFont typeface="Wingdings" panose="05000000000000000000" pitchFamily="2" charset="2"/>
              <a:buChar char="§"/>
            </a:pPr>
            <a:r>
              <a:rPr lang="en-US" sz="2000" dirty="0"/>
              <a:t>On the nations</a:t>
            </a:r>
          </a:p>
          <a:p>
            <a:pPr lvl="1">
              <a:buFont typeface="Wingdings" panose="05000000000000000000" pitchFamily="2" charset="2"/>
              <a:buChar char="§"/>
            </a:pPr>
            <a:r>
              <a:rPr lang="en-US" sz="2000" dirty="0"/>
              <a:t>On the Christadelphian community</a:t>
            </a:r>
          </a:p>
          <a:p>
            <a:endParaRPr lang="en-US" dirty="0"/>
          </a:p>
        </p:txBody>
      </p:sp>
      <p:sp>
        <p:nvSpPr>
          <p:cNvPr id="4" name="Slide Number Placeholder 3">
            <a:extLst>
              <a:ext uri="{FF2B5EF4-FFF2-40B4-BE49-F238E27FC236}">
                <a16:creationId xmlns:a16="http://schemas.microsoft.com/office/drawing/2014/main" id="{C797368C-410A-407B-BC2E-D0F0B67A6AB5}"/>
              </a:ext>
            </a:extLst>
          </p:cNvPr>
          <p:cNvSpPr>
            <a:spLocks noGrp="1"/>
          </p:cNvSpPr>
          <p:nvPr>
            <p:ph type="sldNum" sz="quarter" idx="4"/>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07574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“1967 changes the place of religion in Israeli identity”</a:t>
            </a:r>
          </a:p>
        </p:txBody>
      </p:sp>
      <p:sp>
        <p:nvSpPr>
          <p:cNvPr id="3" name="Content Placeholder 2"/>
          <p:cNvSpPr>
            <a:spLocks noGrp="1"/>
          </p:cNvSpPr>
          <p:nvPr>
            <p:ph idx="1"/>
          </p:nvPr>
        </p:nvSpPr>
        <p:spPr>
          <a:xfrm>
            <a:off x="866442" y="2489200"/>
            <a:ext cx="3386582" cy="3530600"/>
          </a:xfrm>
        </p:spPr>
        <p:txBody>
          <a:bodyPr/>
          <a:lstStyle/>
          <a:p>
            <a:pPr marL="0" indent="0">
              <a:buNone/>
            </a:pPr>
            <a:r>
              <a:rPr lang="en-US" sz="2000" dirty="0"/>
              <a:t>Pre-1967 Israel pretended it was inhabiting a secular landscape, and the absence of the religious sites encouraged that illusion. 1967 ends the notion that you can bring the Jews back to Zion and bypass Judaism.</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D57F1E4F-1CFF-5643-939E-217C01CDF565}" type="slidenum">
              <a:rPr lang="en-US" smtClean="0"/>
              <a:pPr/>
              <a:t>20</a:t>
            </a:fld>
            <a:endParaRPr lang="en-US" dirty="0"/>
          </a:p>
        </p:txBody>
      </p:sp>
      <p:pic>
        <p:nvPicPr>
          <p:cNvPr id="1026" name="Picture 2" descr="http://www1.cbn.com/sites/default/files/styles/original/public/media/standard/images/50jlem_lightshow2_si.jpg?itok=R0jxzE_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024" y="24892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136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major transformation</a:t>
            </a:r>
          </a:p>
        </p:txBody>
      </p:sp>
      <p:sp>
        <p:nvSpPr>
          <p:cNvPr id="3" name="Content Placeholder 2"/>
          <p:cNvSpPr>
            <a:spLocks noGrp="1"/>
          </p:cNvSpPr>
          <p:nvPr>
            <p:ph idx="1"/>
          </p:nvPr>
        </p:nvSpPr>
        <p:spPr>
          <a:xfrm>
            <a:off x="844926" y="2249449"/>
            <a:ext cx="7229344" cy="3530600"/>
          </a:xfrm>
        </p:spPr>
        <p:txBody>
          <a:bodyPr>
            <a:noAutofit/>
          </a:bodyPr>
          <a:lstStyle/>
          <a:p>
            <a:pPr marL="0" indent="0">
              <a:buNone/>
            </a:pPr>
            <a:r>
              <a:rPr lang="en-US" sz="2000" dirty="0"/>
              <a:t>Another major transformation we experience here every day is the rescue and reclamation of the lost Jews of the Soviet Union, and that begins during the Six Day war when a generation of almost completely assimilated Soviet Jews, the products of decades of forced amnesia by the Communist regime, rediscover their Jewish identity and inexplicably develop this longing for a country they didn’t know…Now we have 1.5 million former Soviet Jews in this country who have changed the culture and the economy of this society, and it is a direct gift of the 1967 war.  </a:t>
            </a:r>
          </a:p>
          <a:p>
            <a:pPr marL="0" indent="0">
              <a:buNone/>
            </a:pPr>
            <a:r>
              <a:rPr lang="en-US" sz="2000" dirty="0"/>
              <a:t>			</a:t>
            </a:r>
            <a:r>
              <a:rPr lang="en-US" sz="2000" b="1" dirty="0"/>
              <a:t>Yossi Klein </a:t>
            </a:r>
            <a:r>
              <a:rPr lang="en-US" sz="2000" b="1" dirty="0" err="1"/>
              <a:t>Halevi</a:t>
            </a:r>
            <a:r>
              <a:rPr lang="en-US" sz="2000" b="1" dirty="0"/>
              <a:t>, Israeli author</a:t>
            </a:r>
          </a:p>
          <a:p>
            <a:pPr marL="0" indent="0">
              <a:buNone/>
            </a:pPr>
            <a:r>
              <a:rPr lang="en-US" sz="2000" b="1" dirty="0"/>
              <a:t>			May 1, 2017 interview with the Jerusalem Post</a:t>
            </a:r>
          </a:p>
        </p:txBody>
      </p:sp>
      <p:sp>
        <p:nvSpPr>
          <p:cNvPr id="4" name="Slide Number Placeholder 3"/>
          <p:cNvSpPr>
            <a:spLocks noGrp="1"/>
          </p:cNvSpPr>
          <p:nvPr>
            <p:ph type="sldNum" sz="quarter" idx="4"/>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11349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60799"/>
            <a:chOff x="0" y="0"/>
            <a:chExt cx="9144000" cy="6860799"/>
          </a:xfrm>
        </p:grpSpPr>
        <p:sp>
          <p:nvSpPr>
            <p:cNvPr id="74" name="Rectangle 73"/>
            <p:cNvSpPr/>
            <p:nvPr>
              <p:extLst>
                <p:ext uri="{386F3935-93C4-4BCD-93E2-E3B085C9AB24}">
                  <p16:designElem xmlns:p16="http://schemas.microsoft.com/office/powerpoint/2015/main" val="1"/>
                </p:ext>
              </p:extLst>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p:cNvSpPr/>
            <p:nvPr>
              <p:extLst>
                <p:ext uri="{386F3935-93C4-4BCD-93E2-E3B085C9AB24}">
                  <p16:designElem xmlns:p16="http://schemas.microsoft.com/office/powerpoint/2015/main"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p:cNvSpPr/>
            <p:nvPr>
              <p:extLst>
                <p:ext uri="{386F3935-93C4-4BCD-93E2-E3B085C9AB24}">
                  <p16:designElem xmlns:p16="http://schemas.microsoft.com/office/powerpoint/2015/main" val="1"/>
                </p:ext>
              </p:extLst>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p:cNvSpPr/>
            <p:nvPr>
              <p:extLst>
                <p:ext uri="{386F3935-93C4-4BCD-93E2-E3B085C9AB24}">
                  <p16:designElem xmlns:p16="http://schemas.microsoft.com/office/powerpoint/2015/main" val="1"/>
                </p:ext>
              </p:extLst>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p:cNvSpPr>
              <a:spLocks noEditPoints="1"/>
            </p:cNvSpPr>
            <p:nvPr>
              <p:extLst>
                <p:ext uri="{386F3935-93C4-4BCD-93E2-E3B085C9AB24}">
                  <p16:designElem xmlns:p16="http://schemas.microsoft.com/office/powerpoint/2015/main"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82" name="Rectangle 8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4" name="Group 83"/>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9"/>
            <a:ext cx="5834587" cy="6058999"/>
            <a:chOff x="423332" y="396838"/>
            <a:chExt cx="7779453" cy="6058999"/>
          </a:xfrm>
        </p:grpSpPr>
        <p:sp>
          <p:nvSpPr>
            <p:cNvPr id="85" name="Rectangle 84"/>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6" name="Freeform 5"/>
            <p:cNvSpPr/>
            <p:nvPr>
              <p:extLst>
                <p:ext uri="{386F3935-93C4-4BCD-93E2-E3B085C9AB24}">
                  <p16:designElem xmlns:p16="http://schemas.microsoft.com/office/powerpoint/2015/main" val="1"/>
                </p:ext>
              </p:extLst>
            </p:nvPr>
          </p:nvSpPr>
          <p:spPr bwMode="gray">
            <a:xfrm rot="5400000" flipH="1">
              <a:off x="4489463" y="2801722"/>
              <a:ext cx="6053670" cy="125455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7" name="Freeform 5"/>
            <p:cNvSpPr/>
            <p:nvPr>
              <p:extLst>
                <p:ext uri="{386F3935-93C4-4BCD-93E2-E3B085C9AB24}">
                  <p16:designElem xmlns:p16="http://schemas.microsoft.com/office/powerpoint/2015/main" val="1"/>
                </p:ext>
              </p:extLst>
            </p:nvPr>
          </p:nvSpPr>
          <p:spPr bwMode="gray">
            <a:xfrm rot="5677511" flipH="1">
              <a:off x="6332619" y="1826080"/>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026" name="Picture 2" descr="http://cdn.timesofisrael.com/uploads/2017/06/DSC_8641-1.jpg">
            <a:extLst>
              <a:ext uri="{FF2B5EF4-FFF2-40B4-BE49-F238E27FC236}">
                <a16:creationId xmlns:a16="http://schemas.microsoft.com/office/drawing/2014/main" id="{D25E2E15-2AE0-4E51-A932-F166512AB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80" y="1718310"/>
            <a:ext cx="5144928" cy="34213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905020-ED7C-400F-B269-5A461634F4CF}"/>
              </a:ext>
            </a:extLst>
          </p:cNvPr>
          <p:cNvSpPr>
            <a:spLocks noGrp="1"/>
          </p:cNvSpPr>
          <p:nvPr>
            <p:ph type="title"/>
          </p:nvPr>
        </p:nvSpPr>
        <p:spPr>
          <a:xfrm>
            <a:off x="6286541" y="1241267"/>
            <a:ext cx="2034821" cy="3153753"/>
          </a:xfrm>
        </p:spPr>
        <p:txBody>
          <a:bodyPr vert="horz" lIns="91440" tIns="45720" rIns="91440" bIns="45720" rtlCol="0" anchor="b">
            <a:normAutofit fontScale="90000"/>
          </a:bodyPr>
          <a:lstStyle/>
          <a:p>
            <a:r>
              <a:rPr lang="en-US" sz="3600" b="0" i="0" kern="1200" dirty="0" err="1">
                <a:solidFill>
                  <a:schemeClr val="bg2"/>
                </a:solidFill>
                <a:latin typeface="+mj-lt"/>
                <a:ea typeface="+mj-ea"/>
                <a:cs typeface="+mj-cs"/>
              </a:rPr>
              <a:t>Yuli</a:t>
            </a:r>
            <a:r>
              <a:rPr lang="en-US" sz="3600" b="0" i="0" kern="1200" dirty="0">
                <a:solidFill>
                  <a:schemeClr val="bg2"/>
                </a:solidFill>
                <a:latin typeface="+mj-lt"/>
                <a:ea typeface="+mj-ea"/>
                <a:cs typeface="+mj-cs"/>
              </a:rPr>
              <a:t> Edelstein, speaker of the Knesset</a:t>
            </a:r>
          </a:p>
        </p:txBody>
      </p:sp>
      <p:sp>
        <p:nvSpPr>
          <p:cNvPr id="4" name="Slide Number Placeholder 3">
            <a:extLst>
              <a:ext uri="{FF2B5EF4-FFF2-40B4-BE49-F238E27FC236}">
                <a16:creationId xmlns:a16="http://schemas.microsoft.com/office/drawing/2014/main" id="{D315B83C-5989-4C49-B96D-4A87438175E7}"/>
              </a:ext>
            </a:extLst>
          </p:cNvPr>
          <p:cNvSpPr>
            <a:spLocks noGrp="1"/>
          </p:cNvSpPr>
          <p:nvPr>
            <p:ph type="sldNum" sz="quarter" idx="4"/>
          </p:nvPr>
        </p:nvSpPr>
        <p:spPr>
          <a:xfrm>
            <a:off x="7678616" y="295730"/>
            <a:ext cx="791308" cy="767687"/>
          </a:xfrm>
        </p:spPr>
        <p:txBody>
          <a:bodyPr vert="horz" lIns="91440" tIns="45720" rIns="91440" bIns="45720" rtlCol="0" anchor="b">
            <a:normAutofit/>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54185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70"/>
          <p:cNvGrpSpPr>
            <a:grpSpLocks noGrp="1" noUngrp="1" noRot="1" noChangeAspect="1" noMove="1" noResize="1"/>
          </p:cNvGrpSpPr>
          <p:nvPr>
            <p:extLst>
              <p:ext uri="{386F3935-93C4-4BCD-93E2-E3B085C9AB24}">
                <p16:designElem xmlns:p16="http://schemas.microsoft.com/office/powerpoint/2015/main" val="1"/>
              </p:ext>
            </p:extLst>
          </p:nvPr>
        </p:nvGrpSpPr>
        <p:grpSpPr>
          <a:xfrm>
            <a:off x="0" y="-2799"/>
            <a:ext cx="9118832" cy="6860799"/>
            <a:chOff x="0" y="-2799"/>
            <a:chExt cx="9118832" cy="6860799"/>
          </a:xfrm>
        </p:grpSpPr>
        <p:sp>
          <p:nvSpPr>
            <p:cNvPr id="72" name="Rectangle 71"/>
            <p:cNvSpPr/>
            <p:nvPr>
              <p:extLst>
                <p:ext uri="{386F3935-93C4-4BCD-93E2-E3B085C9AB24}">
                  <p16:designElem xmlns:p16="http://schemas.microsoft.com/office/powerpoint/2015/main" val="1"/>
                </p:ext>
              </p:extLst>
            </p:nvPr>
          </p:nvSpPr>
          <p:spPr>
            <a:xfrm>
              <a:off x="0" y="-2799"/>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val="1"/>
                </p:ext>
              </p:extLst>
            </p:nvPr>
          </p:nvSpPr>
          <p:spPr>
            <a:xfrm>
              <a:off x="6299432" y="1673601"/>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val="1"/>
                </p:ext>
              </p:extLst>
            </p:nvPr>
          </p:nvSpPr>
          <p:spPr>
            <a:xfrm>
              <a:off x="0" y="2664201"/>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p:cNvSpPr/>
            <p:nvPr>
              <p:extLst>
                <p:ext uri="{386F3935-93C4-4BCD-93E2-E3B085C9AB24}">
                  <p16:designElem xmlns:p16="http://schemas.microsoft.com/office/powerpoint/2015/main" val="1"/>
                </p:ext>
              </p:extLst>
            </p:nvPr>
          </p:nvSpPr>
          <p:spPr>
            <a:xfrm>
              <a:off x="5689832" y="-2799"/>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val="1"/>
                </p:ext>
              </p:extLst>
            </p:nvPr>
          </p:nvSpPr>
          <p:spPr>
            <a:xfrm>
              <a:off x="6299432" y="58674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p:cNvSpPr/>
            <p:nvPr>
              <p:extLst>
                <p:ext uri="{386F3935-93C4-4BCD-93E2-E3B085C9AB24}">
                  <p16:designElem xmlns:p16="http://schemas.microsoft.com/office/powerpoint/2015/main" val="1"/>
                </p:ext>
              </p:extLst>
            </p:nvPr>
          </p:nvSpPr>
          <p:spPr>
            <a:xfrm>
              <a:off x="0" y="2892801"/>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2053" name="Oval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4" name="Oval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5" name="Freeform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700959" y="1752582"/>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56"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687606">
            <a:off x="29305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57"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058" name="Rectangle 8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4403" y="270344"/>
            <a:ext cx="1862620" cy="6400800"/>
          </a:xfrm>
          <a:prstGeom prst="rect">
            <a:avLst/>
          </a:prstGeom>
          <a:solidFill>
            <a:schemeClr val="bg1"/>
          </a:solidFill>
          <a:ln>
            <a:noFill/>
          </a:ln>
        </p:spPr>
        <p:txBody>
          <a:bodyPr rtlCol="0" anchor="ctr"/>
          <a:lstStyle/>
          <a:p>
            <a:pPr algn="ctr"/>
            <a:endParaRPr lang="en-US"/>
          </a:p>
        </p:txBody>
      </p:sp>
      <p:sp>
        <p:nvSpPr>
          <p:cNvPr id="2059" name="Rectangle 9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243" y="839593"/>
            <a:ext cx="3094899" cy="1411994"/>
          </a:xfrm>
        </p:spPr>
        <p:txBody>
          <a:bodyPr>
            <a:normAutofit/>
          </a:bodyPr>
          <a:lstStyle/>
          <a:p>
            <a:pPr>
              <a:lnSpc>
                <a:spcPct val="90000"/>
              </a:lnSpc>
            </a:pPr>
            <a:r>
              <a:rPr lang="en-US"/>
              <a:t>From a prophetic standpoint</a:t>
            </a:r>
          </a:p>
        </p:txBody>
      </p:sp>
      <p:sp>
        <p:nvSpPr>
          <p:cNvPr id="3" name="Content Placeholder 2"/>
          <p:cNvSpPr>
            <a:spLocks noGrp="1"/>
          </p:cNvSpPr>
          <p:nvPr>
            <p:ph idx="1"/>
          </p:nvPr>
        </p:nvSpPr>
        <p:spPr>
          <a:xfrm>
            <a:off x="829242" y="2418735"/>
            <a:ext cx="3094311" cy="3616837"/>
          </a:xfrm>
        </p:spPr>
        <p:txBody>
          <a:bodyPr anchor="t">
            <a:normAutofit/>
          </a:bodyPr>
          <a:lstStyle/>
          <a:p>
            <a:r>
              <a:rPr lang="en-US" sz="2000" dirty="0">
                <a:solidFill>
                  <a:schemeClr val="bg1"/>
                </a:solidFill>
              </a:rPr>
              <a:t>The Six Day returned “the mountains of Israel” to Israel for the first time – significant settlement began in 1977</a:t>
            </a:r>
          </a:p>
          <a:p>
            <a:r>
              <a:rPr lang="en-US" sz="2000" dirty="0">
                <a:solidFill>
                  <a:schemeClr val="bg1"/>
                </a:solidFill>
              </a:rPr>
              <a:t>This possession is directly foretold in </a:t>
            </a:r>
            <a:r>
              <a:rPr lang="en-US" sz="2000" b="1" dirty="0">
                <a:solidFill>
                  <a:schemeClr val="bg1"/>
                </a:solidFill>
              </a:rPr>
              <a:t>Ezekiel 36:8-12 </a:t>
            </a:r>
          </a:p>
        </p:txBody>
      </p:sp>
      <p:pic>
        <p:nvPicPr>
          <p:cNvPr id="6" name="Picture 4" descr="Image result for Mountains of Israel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118" y="530874"/>
            <a:ext cx="4496974" cy="35412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10095" y="4129754"/>
            <a:ext cx="4945422" cy="2831544"/>
          </a:xfrm>
          <a:prstGeom prst="rect">
            <a:avLst/>
          </a:prstGeom>
          <a:noFill/>
        </p:spPr>
        <p:txBody>
          <a:bodyPr wrap="square" rtlCol="0">
            <a:spAutoFit/>
          </a:bodyPr>
          <a:lstStyle/>
          <a:p>
            <a:r>
              <a:rPr lang="en-US" sz="2000" dirty="0"/>
              <a:t>But ye, O mountains of Israel, ye shall shoot forth your branches, and yield your fruit to my people of Israel; for they are at hand to come…</a:t>
            </a:r>
            <a:r>
              <a:rPr lang="en-US" sz="2000" baseline="30000" dirty="0"/>
              <a:t> </a:t>
            </a:r>
            <a:r>
              <a:rPr lang="en-US" sz="2000" dirty="0"/>
              <a:t>And I will multiply men upon you, all the house of Israel, even all of it: and the cities shall be inhabited, and the wastes shall be </a:t>
            </a:r>
            <a:r>
              <a:rPr lang="en-US" sz="2000" dirty="0" err="1"/>
              <a:t>builded</a:t>
            </a:r>
            <a:r>
              <a:rPr lang="en-US" sz="2000" dirty="0"/>
              <a:t>:</a:t>
            </a:r>
          </a:p>
          <a:p>
            <a:endParaRPr lang="en-US" dirty="0"/>
          </a:p>
        </p:txBody>
      </p:sp>
      <p:sp>
        <p:nvSpPr>
          <p:cNvPr id="4" name="Slide Number Placeholder 3"/>
          <p:cNvSpPr>
            <a:spLocks noGrp="1"/>
          </p:cNvSpPr>
          <p:nvPr>
            <p:ph type="sldNum" sz="quarter" idx="4"/>
          </p:nvPr>
        </p:nvSpPr>
        <p:spPr>
          <a:xfrm>
            <a:off x="7678616" y="295730"/>
            <a:ext cx="791308" cy="767687"/>
          </a:xfrm>
        </p:spPr>
        <p:txBody>
          <a:bodyPr>
            <a:normAutofit/>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259946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70"/>
          <p:cNvGrpSpPr>
            <a:grpSpLocks noGrp="1" noUngrp="1" noRot="1" noChangeAspect="1" noMove="1" noResize="1"/>
          </p:cNvGrpSpPr>
          <p:nvPr>
            <p:extLst>
              <p:ext uri="{386F3935-93C4-4BCD-93E2-E3B085C9AB24}">
                <p16:designElem xmlns:p16="http://schemas.microsoft.com/office/powerpoint/2015/main" val="1"/>
              </p:ext>
            </p:extLst>
          </p:nvPr>
        </p:nvGrpSpPr>
        <p:grpSpPr>
          <a:xfrm>
            <a:off x="0" y="-2799"/>
            <a:ext cx="9118832" cy="6860799"/>
            <a:chOff x="0" y="-2799"/>
            <a:chExt cx="9118832" cy="6860799"/>
          </a:xfrm>
        </p:grpSpPr>
        <p:sp>
          <p:nvSpPr>
            <p:cNvPr id="72" name="Rectangle 71"/>
            <p:cNvSpPr/>
            <p:nvPr>
              <p:extLst>
                <p:ext uri="{386F3935-93C4-4BCD-93E2-E3B085C9AB24}">
                  <p16:designElem xmlns:p16="http://schemas.microsoft.com/office/powerpoint/2015/main" val="1"/>
                </p:ext>
              </p:extLst>
            </p:nvPr>
          </p:nvSpPr>
          <p:spPr>
            <a:xfrm>
              <a:off x="0" y="-2799"/>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val="1"/>
                </p:ext>
              </p:extLst>
            </p:nvPr>
          </p:nvSpPr>
          <p:spPr>
            <a:xfrm>
              <a:off x="6299432" y="1673601"/>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val="1"/>
                </p:ext>
              </p:extLst>
            </p:nvPr>
          </p:nvSpPr>
          <p:spPr>
            <a:xfrm>
              <a:off x="0" y="2664201"/>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p:cNvSpPr/>
            <p:nvPr>
              <p:extLst>
                <p:ext uri="{386F3935-93C4-4BCD-93E2-E3B085C9AB24}">
                  <p16:designElem xmlns:p16="http://schemas.microsoft.com/office/powerpoint/2015/main" val="1"/>
                </p:ext>
              </p:extLst>
            </p:nvPr>
          </p:nvSpPr>
          <p:spPr>
            <a:xfrm>
              <a:off x="5689832" y="-2799"/>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val="1"/>
                </p:ext>
              </p:extLst>
            </p:nvPr>
          </p:nvSpPr>
          <p:spPr>
            <a:xfrm>
              <a:off x="6299432" y="58674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p:cNvSpPr/>
            <p:nvPr>
              <p:extLst>
                <p:ext uri="{386F3935-93C4-4BCD-93E2-E3B085C9AB24}">
                  <p16:designElem xmlns:p16="http://schemas.microsoft.com/office/powerpoint/2015/main" val="1"/>
                </p:ext>
              </p:extLst>
            </p:nvPr>
          </p:nvSpPr>
          <p:spPr>
            <a:xfrm>
              <a:off x="0" y="2892801"/>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2053" name="Oval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4" name="Oval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5" name="Freeform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700959" y="1752582"/>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56"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687606">
            <a:off x="29305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57"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058" name="Rectangle 8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4403" y="270344"/>
            <a:ext cx="1862620" cy="6400800"/>
          </a:xfrm>
          <a:prstGeom prst="rect">
            <a:avLst/>
          </a:prstGeom>
          <a:solidFill>
            <a:schemeClr val="bg1"/>
          </a:solidFill>
          <a:ln>
            <a:noFill/>
          </a:ln>
        </p:spPr>
        <p:txBody>
          <a:bodyPr rtlCol="0" anchor="ctr"/>
          <a:lstStyle/>
          <a:p>
            <a:pPr algn="ctr"/>
            <a:endParaRPr lang="en-US"/>
          </a:p>
        </p:txBody>
      </p:sp>
      <p:sp>
        <p:nvSpPr>
          <p:cNvPr id="2059" name="Rectangle 9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243" y="839593"/>
            <a:ext cx="3094899" cy="1411994"/>
          </a:xfrm>
        </p:spPr>
        <p:txBody>
          <a:bodyPr>
            <a:normAutofit/>
          </a:bodyPr>
          <a:lstStyle/>
          <a:p>
            <a:pPr>
              <a:lnSpc>
                <a:spcPct val="90000"/>
              </a:lnSpc>
            </a:pPr>
            <a:r>
              <a:rPr lang="en-US"/>
              <a:t>From a prophetic standpoint</a:t>
            </a:r>
          </a:p>
        </p:txBody>
      </p:sp>
      <p:sp>
        <p:nvSpPr>
          <p:cNvPr id="3" name="Content Placeholder 2"/>
          <p:cNvSpPr>
            <a:spLocks noGrp="1"/>
          </p:cNvSpPr>
          <p:nvPr>
            <p:ph idx="1"/>
          </p:nvPr>
        </p:nvSpPr>
        <p:spPr>
          <a:xfrm>
            <a:off x="829242" y="2418735"/>
            <a:ext cx="3094311" cy="3616837"/>
          </a:xfrm>
        </p:spPr>
        <p:txBody>
          <a:bodyPr anchor="t">
            <a:normAutofit/>
          </a:bodyPr>
          <a:lstStyle/>
          <a:p>
            <a:r>
              <a:rPr lang="en-US" sz="2000" dirty="0">
                <a:solidFill>
                  <a:schemeClr val="bg1"/>
                </a:solidFill>
              </a:rPr>
              <a:t>The Six Day War enabled the return of one million Soviet Jews after 1987</a:t>
            </a:r>
          </a:p>
          <a:p>
            <a:r>
              <a:rPr lang="en-US" sz="2000" dirty="0">
                <a:solidFill>
                  <a:schemeClr val="bg1"/>
                </a:solidFill>
              </a:rPr>
              <a:t>This return is directly foretold in </a:t>
            </a:r>
            <a:r>
              <a:rPr lang="en-US" sz="2000" b="1" dirty="0">
                <a:solidFill>
                  <a:schemeClr val="bg1"/>
                </a:solidFill>
              </a:rPr>
              <a:t>Isaiah 43:5-6 and Jeremiah 23:7-8</a:t>
            </a:r>
          </a:p>
        </p:txBody>
      </p:sp>
      <p:sp>
        <p:nvSpPr>
          <p:cNvPr id="4" name="Slide Number Placeholder 3"/>
          <p:cNvSpPr>
            <a:spLocks noGrp="1"/>
          </p:cNvSpPr>
          <p:nvPr>
            <p:ph type="sldNum" sz="quarter" idx="4"/>
          </p:nvPr>
        </p:nvSpPr>
        <p:spPr>
          <a:xfrm>
            <a:off x="7678616" y="295730"/>
            <a:ext cx="791308" cy="767687"/>
          </a:xfrm>
        </p:spPr>
        <p:txBody>
          <a:bodyPr>
            <a:normAutofit/>
          </a:bodyPr>
          <a:lstStyle/>
          <a:p>
            <a:fld id="{D57F1E4F-1CFF-5643-939E-217C01CDF565}" type="slidenum">
              <a:rPr lang="en-US" smtClean="0"/>
              <a:pPr/>
              <a:t>24</a:t>
            </a:fld>
            <a:endParaRPr lang="en-US" dirty="0"/>
          </a:p>
        </p:txBody>
      </p:sp>
      <p:pic>
        <p:nvPicPr>
          <p:cNvPr id="3074" name="Picture 2" descr="Russian immigrants"/>
          <p:cNvPicPr>
            <a:picLocks noChangeAspect="1" noChangeArrowheads="1"/>
          </p:cNvPicPr>
          <p:nvPr/>
        </p:nvPicPr>
        <p:blipFill rotWithShape="1">
          <a:blip r:embed="rId3">
            <a:extLst>
              <a:ext uri="{28A0092B-C50C-407E-A947-70E740481C1C}">
                <a14:useLocalDpi xmlns:a14="http://schemas.microsoft.com/office/drawing/2010/main" val="0"/>
              </a:ext>
            </a:extLst>
          </a:blip>
          <a:srcRect l="39283"/>
          <a:stretch/>
        </p:blipFill>
        <p:spPr bwMode="auto">
          <a:xfrm>
            <a:off x="4567968" y="444551"/>
            <a:ext cx="3022140" cy="28033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16262" y="497036"/>
            <a:ext cx="1239258" cy="400110"/>
          </a:xfrm>
          <a:prstGeom prst="rect">
            <a:avLst/>
          </a:prstGeom>
          <a:noFill/>
        </p:spPr>
        <p:txBody>
          <a:bodyPr wrap="square" rtlCol="0">
            <a:spAutoFit/>
          </a:bodyPr>
          <a:lstStyle/>
          <a:p>
            <a:r>
              <a:rPr lang="en-US" sz="2000" dirty="0"/>
              <a:t>2014</a:t>
            </a:r>
          </a:p>
        </p:txBody>
      </p:sp>
      <p:sp>
        <p:nvSpPr>
          <p:cNvPr id="7" name="Rectangle 6"/>
          <p:cNvSpPr/>
          <p:nvPr/>
        </p:nvSpPr>
        <p:spPr>
          <a:xfrm>
            <a:off x="5302405" y="5508702"/>
            <a:ext cx="2922557" cy="2843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27108" y="3320159"/>
            <a:ext cx="4449915" cy="3754874"/>
          </a:xfrm>
          <a:prstGeom prst="rect">
            <a:avLst/>
          </a:prstGeom>
          <a:noFill/>
        </p:spPr>
        <p:txBody>
          <a:bodyPr wrap="square" rtlCol="0">
            <a:spAutoFit/>
          </a:bodyPr>
          <a:lstStyle/>
          <a:p>
            <a:r>
              <a:rPr lang="en-US" sz="2000" dirty="0"/>
              <a:t>Therefore, behold, the days come, </a:t>
            </a:r>
            <a:r>
              <a:rPr lang="en-US" sz="2000" dirty="0" err="1"/>
              <a:t>saith</a:t>
            </a:r>
            <a:r>
              <a:rPr lang="en-US" sz="2000" dirty="0"/>
              <a:t> the </a:t>
            </a:r>
            <a:r>
              <a:rPr lang="en-US" sz="2000" cap="small" dirty="0"/>
              <a:t>Lord</a:t>
            </a:r>
            <a:r>
              <a:rPr lang="en-US" sz="2000" dirty="0"/>
              <a:t>, that they shall no more say, The </a:t>
            </a:r>
            <a:r>
              <a:rPr lang="en-US" sz="2000" cap="small" dirty="0"/>
              <a:t>Lord</a:t>
            </a:r>
            <a:r>
              <a:rPr lang="en-US" sz="2000" dirty="0"/>
              <a:t> </a:t>
            </a:r>
            <a:r>
              <a:rPr lang="en-US" sz="2000" dirty="0" err="1"/>
              <a:t>liveth</a:t>
            </a:r>
            <a:r>
              <a:rPr lang="en-US" sz="2000" dirty="0"/>
              <a:t>, which brought up the children of Israel out of the land of Egypt; </a:t>
            </a:r>
            <a:r>
              <a:rPr lang="en-US" sz="2000" baseline="30000" dirty="0"/>
              <a:t> </a:t>
            </a:r>
            <a:r>
              <a:rPr lang="en-US" sz="2000" dirty="0"/>
              <a:t>But, The </a:t>
            </a:r>
            <a:r>
              <a:rPr lang="en-US" sz="2000" cap="small" dirty="0"/>
              <a:t>Lord</a:t>
            </a:r>
            <a:r>
              <a:rPr lang="en-US" sz="2000" dirty="0"/>
              <a:t> </a:t>
            </a:r>
            <a:r>
              <a:rPr lang="en-US" sz="2000" dirty="0" err="1"/>
              <a:t>liveth</a:t>
            </a:r>
            <a:r>
              <a:rPr lang="en-US" sz="2000" dirty="0"/>
              <a:t>, which brought up and which led the seed of the house of Israel out of the north country, and from all countries whither I had driven them; and they shall dwell in their own land.</a:t>
            </a:r>
          </a:p>
          <a:p>
            <a:endParaRPr lang="en-US" dirty="0"/>
          </a:p>
        </p:txBody>
      </p:sp>
    </p:spTree>
    <p:extLst>
      <p:ext uri="{BB962C8B-B14F-4D97-AF65-F5344CB8AC3E}">
        <p14:creationId xmlns:p14="http://schemas.microsoft.com/office/powerpoint/2010/main" val="937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70"/>
          <p:cNvGrpSpPr>
            <a:grpSpLocks noGrp="1" noUngrp="1" noRot="1" noChangeAspect="1" noMove="1" noResize="1"/>
          </p:cNvGrpSpPr>
          <p:nvPr>
            <p:extLst>
              <p:ext uri="{386F3935-93C4-4BCD-93E2-E3B085C9AB24}">
                <p16:designElem xmlns:p16="http://schemas.microsoft.com/office/powerpoint/2015/main" val="1"/>
              </p:ext>
            </p:extLst>
          </p:nvPr>
        </p:nvGrpSpPr>
        <p:grpSpPr>
          <a:xfrm>
            <a:off x="0" y="-2799"/>
            <a:ext cx="9118832" cy="6860799"/>
            <a:chOff x="0" y="-2799"/>
            <a:chExt cx="9118832" cy="6860799"/>
          </a:xfrm>
        </p:grpSpPr>
        <p:sp>
          <p:nvSpPr>
            <p:cNvPr id="72" name="Rectangle 71"/>
            <p:cNvSpPr/>
            <p:nvPr>
              <p:extLst>
                <p:ext uri="{386F3935-93C4-4BCD-93E2-E3B085C9AB24}">
                  <p16:designElem xmlns:p16="http://schemas.microsoft.com/office/powerpoint/2015/main" val="1"/>
                </p:ext>
              </p:extLst>
            </p:nvPr>
          </p:nvSpPr>
          <p:spPr>
            <a:xfrm>
              <a:off x="0" y="-2799"/>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val="1"/>
                </p:ext>
              </p:extLst>
            </p:nvPr>
          </p:nvSpPr>
          <p:spPr>
            <a:xfrm>
              <a:off x="6299432" y="1673601"/>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val="1"/>
                </p:ext>
              </p:extLst>
            </p:nvPr>
          </p:nvSpPr>
          <p:spPr>
            <a:xfrm>
              <a:off x="0" y="2664201"/>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p:cNvSpPr/>
            <p:nvPr>
              <p:extLst>
                <p:ext uri="{386F3935-93C4-4BCD-93E2-E3B085C9AB24}">
                  <p16:designElem xmlns:p16="http://schemas.microsoft.com/office/powerpoint/2015/main" val="1"/>
                </p:ext>
              </p:extLst>
            </p:nvPr>
          </p:nvSpPr>
          <p:spPr>
            <a:xfrm>
              <a:off x="5689832" y="-2799"/>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val="1"/>
                </p:ext>
              </p:extLst>
            </p:nvPr>
          </p:nvSpPr>
          <p:spPr>
            <a:xfrm>
              <a:off x="6299432" y="58674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p:cNvSpPr/>
            <p:nvPr>
              <p:extLst>
                <p:ext uri="{386F3935-93C4-4BCD-93E2-E3B085C9AB24}">
                  <p16:designElem xmlns:p16="http://schemas.microsoft.com/office/powerpoint/2015/main" val="1"/>
                </p:ext>
              </p:extLst>
            </p:nvPr>
          </p:nvSpPr>
          <p:spPr>
            <a:xfrm>
              <a:off x="0" y="2892801"/>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2053" name="Oval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4" name="Oval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5" name="Freeform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700959" y="1752582"/>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56"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687606">
            <a:off x="29305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57"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058" name="Rectangle 8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4403" y="270344"/>
            <a:ext cx="1862620" cy="6400800"/>
          </a:xfrm>
          <a:prstGeom prst="rect">
            <a:avLst/>
          </a:prstGeom>
          <a:solidFill>
            <a:schemeClr val="bg1"/>
          </a:solidFill>
          <a:ln>
            <a:noFill/>
          </a:ln>
        </p:spPr>
        <p:txBody>
          <a:bodyPr rtlCol="0" anchor="ctr"/>
          <a:lstStyle/>
          <a:p>
            <a:pPr algn="ctr"/>
            <a:endParaRPr lang="en-US"/>
          </a:p>
        </p:txBody>
      </p:sp>
      <p:sp>
        <p:nvSpPr>
          <p:cNvPr id="2059" name="Rectangle 9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6542" y="589403"/>
            <a:ext cx="3094899" cy="1411994"/>
          </a:xfrm>
        </p:spPr>
        <p:txBody>
          <a:bodyPr>
            <a:normAutofit/>
          </a:bodyPr>
          <a:lstStyle/>
          <a:p>
            <a:pPr>
              <a:lnSpc>
                <a:spcPct val="90000"/>
              </a:lnSpc>
            </a:pPr>
            <a:r>
              <a:rPr lang="en-US" dirty="0"/>
              <a:t>From a prophetic standpoint</a:t>
            </a:r>
          </a:p>
        </p:txBody>
      </p:sp>
      <p:sp>
        <p:nvSpPr>
          <p:cNvPr id="3" name="Content Placeholder 2"/>
          <p:cNvSpPr>
            <a:spLocks noGrp="1"/>
          </p:cNvSpPr>
          <p:nvPr>
            <p:ph idx="1"/>
          </p:nvPr>
        </p:nvSpPr>
        <p:spPr>
          <a:xfrm>
            <a:off x="804075" y="2122706"/>
            <a:ext cx="3094311" cy="3616837"/>
          </a:xfrm>
        </p:spPr>
        <p:txBody>
          <a:bodyPr anchor="t">
            <a:noAutofit/>
          </a:bodyPr>
          <a:lstStyle/>
          <a:p>
            <a:r>
              <a:rPr lang="en-US" sz="2000" dirty="0">
                <a:solidFill>
                  <a:schemeClr val="bg1"/>
                </a:solidFill>
              </a:rPr>
              <a:t>The Six Day War gave Israel sovereign control over the entire city of Jerusalem including Temple Mount</a:t>
            </a:r>
          </a:p>
          <a:p>
            <a:r>
              <a:rPr lang="en-US" sz="2000" dirty="0">
                <a:solidFill>
                  <a:schemeClr val="bg1"/>
                </a:solidFill>
              </a:rPr>
              <a:t>The end of the treading down of Jerusalem by Gentiles is foretold is by the Lord Jesus – </a:t>
            </a:r>
            <a:r>
              <a:rPr lang="en-US" sz="2000" b="1" dirty="0">
                <a:solidFill>
                  <a:schemeClr val="bg1"/>
                </a:solidFill>
              </a:rPr>
              <a:t>Luke 21:24</a:t>
            </a:r>
          </a:p>
        </p:txBody>
      </p:sp>
      <p:sp>
        <p:nvSpPr>
          <p:cNvPr id="5" name="TextBox 4"/>
          <p:cNvSpPr txBox="1"/>
          <p:nvPr/>
        </p:nvSpPr>
        <p:spPr>
          <a:xfrm>
            <a:off x="4559416" y="4147005"/>
            <a:ext cx="4460754" cy="2215991"/>
          </a:xfrm>
          <a:prstGeom prst="rect">
            <a:avLst/>
          </a:prstGeom>
          <a:noFill/>
        </p:spPr>
        <p:txBody>
          <a:bodyPr wrap="square" rtlCol="0">
            <a:spAutoFit/>
          </a:bodyPr>
          <a:lstStyle/>
          <a:p>
            <a:r>
              <a:rPr lang="en-US" sz="2000" dirty="0"/>
              <a:t>And they shall fall by the edge of the sword, and shall be led away captive into all nations: and Jerusalem shall be trodden down of the Gentiles, until the times of the Gentiles be fulfilled.</a:t>
            </a:r>
          </a:p>
          <a:p>
            <a:endParaRPr lang="en-US" dirty="0"/>
          </a:p>
        </p:txBody>
      </p:sp>
      <p:pic>
        <p:nvPicPr>
          <p:cNvPr id="2050" name="Picture 2" descr="https://jewishvoiceforpeace.org/wp-content/uploads/2015/10/temple-mount-aerial-view-1100x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001" y="1124160"/>
            <a:ext cx="4471761" cy="29718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7678616" y="295730"/>
            <a:ext cx="791308" cy="767687"/>
          </a:xfrm>
        </p:spPr>
        <p:txBody>
          <a:bodyPr>
            <a:normAutofit/>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8143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70"/>
          <p:cNvGrpSpPr>
            <a:grpSpLocks noGrp="1" noUngrp="1" noRot="1" noChangeAspect="1" noMove="1" noResize="1"/>
          </p:cNvGrpSpPr>
          <p:nvPr>
            <p:extLst>
              <p:ext uri="{386F3935-93C4-4BCD-93E2-E3B085C9AB24}">
                <p16:designElem xmlns:p16="http://schemas.microsoft.com/office/powerpoint/2015/main" val="1"/>
              </p:ext>
            </p:extLst>
          </p:nvPr>
        </p:nvGrpSpPr>
        <p:grpSpPr>
          <a:xfrm>
            <a:off x="0" y="-2799"/>
            <a:ext cx="9118832" cy="6860799"/>
            <a:chOff x="0" y="-2799"/>
            <a:chExt cx="9118832" cy="6860799"/>
          </a:xfrm>
        </p:grpSpPr>
        <p:sp>
          <p:nvSpPr>
            <p:cNvPr id="72" name="Rectangle 71"/>
            <p:cNvSpPr/>
            <p:nvPr>
              <p:extLst>
                <p:ext uri="{386F3935-93C4-4BCD-93E2-E3B085C9AB24}">
                  <p16:designElem xmlns:p16="http://schemas.microsoft.com/office/powerpoint/2015/main" val="1"/>
                </p:ext>
              </p:extLst>
            </p:nvPr>
          </p:nvSpPr>
          <p:spPr>
            <a:xfrm>
              <a:off x="0" y="-2799"/>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val="1"/>
                </p:ext>
              </p:extLst>
            </p:nvPr>
          </p:nvSpPr>
          <p:spPr>
            <a:xfrm>
              <a:off x="6299432" y="1673601"/>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val="1"/>
                </p:ext>
              </p:extLst>
            </p:nvPr>
          </p:nvSpPr>
          <p:spPr>
            <a:xfrm>
              <a:off x="0" y="2664201"/>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p:cNvSpPr/>
            <p:nvPr>
              <p:extLst>
                <p:ext uri="{386F3935-93C4-4BCD-93E2-E3B085C9AB24}">
                  <p16:designElem xmlns:p16="http://schemas.microsoft.com/office/powerpoint/2015/main" val="1"/>
                </p:ext>
              </p:extLst>
            </p:nvPr>
          </p:nvSpPr>
          <p:spPr>
            <a:xfrm>
              <a:off x="5689832" y="-2799"/>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val="1"/>
                </p:ext>
              </p:extLst>
            </p:nvPr>
          </p:nvSpPr>
          <p:spPr>
            <a:xfrm>
              <a:off x="6299432" y="58674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p:cNvSpPr/>
            <p:nvPr>
              <p:extLst>
                <p:ext uri="{386F3935-93C4-4BCD-93E2-E3B085C9AB24}">
                  <p16:designElem xmlns:p16="http://schemas.microsoft.com/office/powerpoint/2015/main" val="1"/>
                </p:ext>
              </p:extLst>
            </p:nvPr>
          </p:nvSpPr>
          <p:spPr>
            <a:xfrm>
              <a:off x="0" y="2892801"/>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2053" name="Oval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4" name="Oval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5" name="Freeform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700959" y="1752582"/>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56"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687606">
            <a:off x="29305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57"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058" name="Rectangle 8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4403" y="270344"/>
            <a:ext cx="1862620" cy="6400800"/>
          </a:xfrm>
          <a:prstGeom prst="rect">
            <a:avLst/>
          </a:prstGeom>
          <a:solidFill>
            <a:schemeClr val="bg1"/>
          </a:solidFill>
          <a:ln>
            <a:noFill/>
          </a:ln>
        </p:spPr>
        <p:txBody>
          <a:bodyPr rtlCol="0" anchor="ctr"/>
          <a:lstStyle/>
          <a:p>
            <a:pPr algn="ctr"/>
            <a:endParaRPr lang="en-US"/>
          </a:p>
        </p:txBody>
      </p:sp>
      <p:sp>
        <p:nvSpPr>
          <p:cNvPr id="2059" name="Rectangle 9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55008" y="451401"/>
            <a:ext cx="3094899" cy="1411994"/>
          </a:xfrm>
        </p:spPr>
        <p:txBody>
          <a:bodyPr>
            <a:normAutofit/>
          </a:bodyPr>
          <a:lstStyle/>
          <a:p>
            <a:pPr>
              <a:lnSpc>
                <a:spcPct val="90000"/>
              </a:lnSpc>
            </a:pPr>
            <a:r>
              <a:rPr lang="en-US" dirty="0"/>
              <a:t>From a prophetic standpoint</a:t>
            </a:r>
          </a:p>
        </p:txBody>
      </p:sp>
      <p:sp>
        <p:nvSpPr>
          <p:cNvPr id="5" name="TextBox 4"/>
          <p:cNvSpPr txBox="1"/>
          <p:nvPr/>
        </p:nvSpPr>
        <p:spPr>
          <a:xfrm>
            <a:off x="4559416" y="4147005"/>
            <a:ext cx="4460754" cy="2215991"/>
          </a:xfrm>
          <a:prstGeom prst="rect">
            <a:avLst/>
          </a:prstGeom>
          <a:noFill/>
        </p:spPr>
        <p:txBody>
          <a:bodyPr wrap="square" rtlCol="0">
            <a:spAutoFit/>
          </a:bodyPr>
          <a:lstStyle/>
          <a:p>
            <a:r>
              <a:rPr lang="en-US" sz="2000" dirty="0"/>
              <a:t>And they shall fall by the edge of the sword, and shall be led away captive into all nations: and Jerusalem shall be trodden down of the Gentiles, until the times of the Gentiles be fulfilled.</a:t>
            </a:r>
          </a:p>
          <a:p>
            <a:endParaRPr lang="en-US" dirty="0"/>
          </a:p>
        </p:txBody>
      </p:sp>
      <p:sp>
        <p:nvSpPr>
          <p:cNvPr id="6" name="TextBox 5"/>
          <p:cNvSpPr txBox="1"/>
          <p:nvPr/>
        </p:nvSpPr>
        <p:spPr>
          <a:xfrm>
            <a:off x="806355" y="1741527"/>
            <a:ext cx="3020470" cy="4708981"/>
          </a:xfrm>
          <a:prstGeom prst="rect">
            <a:avLst/>
          </a:prstGeom>
          <a:noFill/>
        </p:spPr>
        <p:txBody>
          <a:bodyPr wrap="square" rtlCol="0">
            <a:spAutoFit/>
          </a:bodyPr>
          <a:lstStyle/>
          <a:p>
            <a:r>
              <a:rPr lang="en-US" sz="2000" dirty="0">
                <a:solidFill>
                  <a:schemeClr val="bg1"/>
                </a:solidFill>
              </a:rPr>
              <a:t>The Septuagint translation of Zechariah 12:3 reads, “And it shall come to pass that in that day that I will make Jerusalem a trodden stone to all the nations: everyone that tramples on it shall utterly mock at it and all the nations of the earth shall be gathered together” against it.”</a:t>
            </a:r>
          </a:p>
        </p:txBody>
      </p:sp>
      <p:pic>
        <p:nvPicPr>
          <p:cNvPr id="2050" name="Picture 2" descr="https://jewishvoiceforpeace.org/wp-content/uploads/2015/10/temple-mount-aerial-view-1100x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001" y="1124160"/>
            <a:ext cx="4471761" cy="29718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7678616" y="295730"/>
            <a:ext cx="791308" cy="767687"/>
          </a:xfrm>
        </p:spPr>
        <p:txBody>
          <a:bodyPr>
            <a:normAutofit/>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92005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3401" y="4725532"/>
            <a:ext cx="2743200" cy="2411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4887" y="4350562"/>
            <a:ext cx="3804792" cy="37497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The question of “how long?”</a:t>
            </a:r>
          </a:p>
        </p:txBody>
      </p:sp>
      <p:sp>
        <p:nvSpPr>
          <p:cNvPr id="3" name="Content Placeholder 2"/>
          <p:cNvSpPr>
            <a:spLocks noGrp="1"/>
          </p:cNvSpPr>
          <p:nvPr>
            <p:ph idx="1"/>
          </p:nvPr>
        </p:nvSpPr>
        <p:spPr>
          <a:xfrm>
            <a:off x="194886" y="2193171"/>
            <a:ext cx="4330508" cy="4529972"/>
          </a:xfrm>
        </p:spPr>
        <p:txBody>
          <a:bodyPr>
            <a:normAutofit/>
          </a:bodyPr>
          <a:lstStyle/>
          <a:p>
            <a:pPr marL="0" indent="0">
              <a:buNone/>
            </a:pPr>
            <a:r>
              <a:rPr lang="en-US" sz="2000" dirty="0"/>
              <a:t>Then I heard a holy one speaking, and another holy one said to the one who spoke, “For how long is the vision concerning the regular burnt offering, the transgression that makes desolate, and the giving over of </a:t>
            </a:r>
            <a:r>
              <a:rPr lang="en-US" sz="2000" b="1" dirty="0"/>
              <a:t>the sanctuary </a:t>
            </a:r>
            <a:r>
              <a:rPr lang="en-US" sz="2000" dirty="0"/>
              <a:t>and host to be trampled underfoot?” </a:t>
            </a:r>
            <a:r>
              <a:rPr lang="en-US" sz="2000" baseline="30000" dirty="0"/>
              <a:t> </a:t>
            </a:r>
            <a:r>
              <a:rPr lang="en-US" sz="2000" dirty="0"/>
              <a:t>And he said to me, “For 2,300 evenings and mornings. Then </a:t>
            </a:r>
            <a:r>
              <a:rPr lang="en-US" sz="2000" b="1" dirty="0"/>
              <a:t>the sanctuary </a:t>
            </a:r>
            <a:r>
              <a:rPr lang="en-US" sz="2000" dirty="0"/>
              <a:t>shall be restored to its rightful state [KJV ‘cleansed.’]” </a:t>
            </a:r>
            <a:r>
              <a:rPr lang="en-US" sz="2000" b="1" dirty="0"/>
              <a:t>Daniel 8:13-14 ESV</a:t>
            </a:r>
          </a:p>
        </p:txBody>
      </p:sp>
      <p:sp>
        <p:nvSpPr>
          <p:cNvPr id="4" name="Slide Number Placeholder 3"/>
          <p:cNvSpPr>
            <a:spLocks noGrp="1"/>
          </p:cNvSpPr>
          <p:nvPr>
            <p:ph type="sldNum" sz="quarter" idx="4"/>
          </p:nvPr>
        </p:nvSpPr>
        <p:spPr/>
        <p:txBody>
          <a:bodyPr/>
          <a:lstStyle/>
          <a:p>
            <a:fld id="{D57F1E4F-1CFF-5643-939E-217C01CDF565}" type="slidenum">
              <a:rPr lang="en-US" smtClean="0"/>
              <a:pPr/>
              <a:t>27</a:t>
            </a:fld>
            <a:endParaRPr lang="en-US" dirty="0"/>
          </a:p>
        </p:txBody>
      </p:sp>
      <p:pic>
        <p:nvPicPr>
          <p:cNvPr id="10" name="Picture 9" descr="A group of people standing in front of a crowd&#10;&#10;Description generated with very high confidence"/>
          <p:cNvPicPr>
            <a:picLocks noChangeAspect="1"/>
          </p:cNvPicPr>
          <p:nvPr/>
        </p:nvPicPr>
        <p:blipFill>
          <a:blip r:embed="rId2"/>
          <a:stretch>
            <a:fillRect/>
          </a:stretch>
        </p:blipFill>
        <p:spPr>
          <a:xfrm>
            <a:off x="4718605" y="2774175"/>
            <a:ext cx="3814020" cy="2547765"/>
          </a:xfrm>
          <a:prstGeom prst="rect">
            <a:avLst/>
          </a:prstGeom>
        </p:spPr>
      </p:pic>
    </p:spTree>
    <p:extLst>
      <p:ext uri="{BB962C8B-B14F-4D97-AF65-F5344CB8AC3E}">
        <p14:creationId xmlns:p14="http://schemas.microsoft.com/office/powerpoint/2010/main" val="1646035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527" y="891239"/>
            <a:ext cx="6343202" cy="709865"/>
          </a:xfrm>
        </p:spPr>
        <p:txBody>
          <a:bodyPr/>
          <a:lstStyle/>
          <a:p>
            <a:r>
              <a:rPr lang="en-US" dirty="0"/>
              <a:t>The restoration of the sanctuary to its rightful state</a:t>
            </a:r>
          </a:p>
        </p:txBody>
      </p:sp>
      <p:sp>
        <p:nvSpPr>
          <p:cNvPr id="4" name="Slide Number Placeholder 3"/>
          <p:cNvSpPr>
            <a:spLocks noGrp="1"/>
          </p:cNvSpPr>
          <p:nvPr>
            <p:ph type="sldNum" sz="quarter" idx="4"/>
          </p:nvPr>
        </p:nvSpPr>
        <p:spPr/>
        <p:txBody>
          <a:bodyPr/>
          <a:lstStyle/>
          <a:p>
            <a:fld id="{D57F1E4F-1CFF-5643-939E-217C01CDF565}" type="slidenum">
              <a:rPr lang="en-US" smtClean="0"/>
              <a:pPr/>
              <a:t>28</a:t>
            </a:fld>
            <a:endParaRPr lang="en-US" dirty="0"/>
          </a:p>
        </p:txBody>
      </p:sp>
      <p:graphicFrame>
        <p:nvGraphicFramePr>
          <p:cNvPr id="7" name="Table 6"/>
          <p:cNvGraphicFramePr>
            <a:graphicFrameLocks noGrp="1"/>
          </p:cNvGraphicFramePr>
          <p:nvPr>
            <p:extLst/>
          </p:nvPr>
        </p:nvGraphicFramePr>
        <p:xfrm>
          <a:off x="437970" y="2455334"/>
          <a:ext cx="5285497" cy="4114800"/>
        </p:xfrm>
        <a:graphic>
          <a:graphicData uri="http://schemas.openxmlformats.org/drawingml/2006/table">
            <a:tbl>
              <a:tblPr firstRow="1" bandRow="1">
                <a:tableStyleId>{5C22544A-7EE6-4342-B048-85BDC9FD1C3A}</a:tableStyleId>
              </a:tblPr>
              <a:tblGrid>
                <a:gridCol w="3909139">
                  <a:extLst>
                    <a:ext uri="{9D8B030D-6E8A-4147-A177-3AD203B41FA5}">
                      <a16:colId xmlns:a16="http://schemas.microsoft.com/office/drawing/2014/main" val="113175324"/>
                    </a:ext>
                  </a:extLst>
                </a:gridCol>
                <a:gridCol w="1376358">
                  <a:extLst>
                    <a:ext uri="{9D8B030D-6E8A-4147-A177-3AD203B41FA5}">
                      <a16:colId xmlns:a16="http://schemas.microsoft.com/office/drawing/2014/main" val="1596814610"/>
                    </a:ext>
                  </a:extLst>
                </a:gridCol>
              </a:tblGrid>
              <a:tr h="370840">
                <a:tc>
                  <a:txBody>
                    <a:bodyPr/>
                    <a:lstStyle/>
                    <a:p>
                      <a:pPr algn="ctr"/>
                      <a:r>
                        <a:rPr lang="en-US" sz="2000" dirty="0"/>
                        <a:t>Event</a:t>
                      </a:r>
                    </a:p>
                  </a:txBody>
                  <a:tcPr>
                    <a:lnR w="12700" cap="flat" cmpd="sng" algn="ctr">
                      <a:solidFill>
                        <a:schemeClr val="tx2">
                          <a:lumMod val="75000"/>
                        </a:schemeClr>
                      </a:solidFill>
                      <a:prstDash val="solid"/>
                      <a:round/>
                      <a:headEnd type="none" w="med" len="med"/>
                      <a:tailEnd type="none" w="med" len="med"/>
                    </a:lnR>
                    <a:lnB w="12700" cap="flat" cmpd="sng" algn="ctr">
                      <a:solidFill>
                        <a:schemeClr val="tx2">
                          <a:lumMod val="75000"/>
                        </a:schemeClr>
                      </a:solidFill>
                      <a:prstDash val="solid"/>
                      <a:round/>
                      <a:headEnd type="none" w="med" len="med"/>
                      <a:tailEnd type="none" w="med" len="med"/>
                    </a:lnB>
                  </a:tcPr>
                </a:tc>
                <a:tc>
                  <a:txBody>
                    <a:bodyPr/>
                    <a:lstStyle/>
                    <a:p>
                      <a:pPr algn="ctr"/>
                      <a:r>
                        <a:rPr lang="en-US" sz="2000" dirty="0"/>
                        <a:t>Date</a:t>
                      </a:r>
                    </a:p>
                  </a:txBody>
                  <a:tcPr>
                    <a:lnL w="12700" cap="flat" cmpd="sng" algn="ctr">
                      <a:solidFill>
                        <a:schemeClr val="tx2">
                          <a:lumMod val="75000"/>
                        </a:schemeClr>
                      </a:solidFill>
                      <a:prstDash val="solid"/>
                      <a:round/>
                      <a:headEnd type="none" w="med" len="med"/>
                      <a:tailEnd type="none" w="med" len="med"/>
                    </a:lnL>
                    <a:lnB w="1270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2186832"/>
                  </a:ext>
                </a:extLst>
              </a:tr>
              <a:tr h="370840">
                <a:tc>
                  <a:txBody>
                    <a:bodyPr/>
                    <a:lstStyle/>
                    <a:p>
                      <a:r>
                        <a:rPr lang="en-US" sz="2000" dirty="0"/>
                        <a:t>Restoration of the Temple Mount to Jewish sovereignty</a:t>
                      </a:r>
                    </a:p>
                  </a:txBody>
                  <a:tcP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en-US" sz="2000" dirty="0"/>
                        <a:t>1967</a:t>
                      </a: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3253406"/>
                  </a:ext>
                </a:extLst>
              </a:tr>
              <a:tr h="370840">
                <a:tc>
                  <a:txBody>
                    <a:bodyPr/>
                    <a:lstStyle/>
                    <a:p>
                      <a:r>
                        <a:rPr lang="en-US" sz="2000" dirty="0"/>
                        <a:t>Full access of Jews to pray without interference from the Muslim Waqf</a:t>
                      </a:r>
                    </a:p>
                  </a:txBody>
                  <a:tcP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2535959245"/>
                  </a:ext>
                </a:extLst>
              </a:tr>
              <a:tr h="370840">
                <a:tc>
                  <a:txBody>
                    <a:bodyPr/>
                    <a:lstStyle/>
                    <a:p>
                      <a:r>
                        <a:rPr lang="en-US" sz="2000" dirty="0"/>
                        <a:t>Removal of the Dome of the Rock and al Aqsa Mosque and the opening of the gate</a:t>
                      </a:r>
                    </a:p>
                  </a:txBody>
                  <a:tcP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92521213"/>
                  </a:ext>
                </a:extLst>
              </a:tr>
              <a:tr h="370840">
                <a:tc>
                  <a:txBody>
                    <a:bodyPr/>
                    <a:lstStyle/>
                    <a:p>
                      <a:r>
                        <a:rPr lang="en-US" sz="2000" dirty="0"/>
                        <a:t>Construction of the temple to serve as an house of prayer for all people</a:t>
                      </a:r>
                    </a:p>
                  </a:txBody>
                  <a:tcP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tcPr>
                </a:tc>
                <a:tc>
                  <a:txBody>
                    <a:bodyPr/>
                    <a:lstStyle/>
                    <a:p>
                      <a:pPr algn="ctr"/>
                      <a:endParaRPr lang="en-US" sz="2000"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tcPr>
                </a:tc>
                <a:extLst>
                  <a:ext uri="{0D108BD9-81ED-4DB2-BD59-A6C34878D82A}">
                    <a16:rowId xmlns:a16="http://schemas.microsoft.com/office/drawing/2014/main" val="2124253760"/>
                  </a:ext>
                </a:extLst>
              </a:tr>
            </a:tbl>
          </a:graphicData>
        </a:graphic>
      </p:graphicFrame>
      <p:pic>
        <p:nvPicPr>
          <p:cNvPr id="2052" name="Picture 4" descr="http://www.templemount.org/g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467" y="2455334"/>
            <a:ext cx="3016203" cy="416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527" y="891239"/>
            <a:ext cx="6343202" cy="709865"/>
          </a:xfrm>
        </p:spPr>
        <p:txBody>
          <a:bodyPr/>
          <a:lstStyle/>
          <a:p>
            <a:r>
              <a:rPr lang="en-US" dirty="0"/>
              <a:t>The restoration of the sanctuary to its rightful state</a:t>
            </a:r>
          </a:p>
        </p:txBody>
      </p:sp>
      <p:sp>
        <p:nvSpPr>
          <p:cNvPr id="4" name="Slide Number Placeholder 3"/>
          <p:cNvSpPr>
            <a:spLocks noGrp="1"/>
          </p:cNvSpPr>
          <p:nvPr>
            <p:ph type="sldNum" sz="quarter" idx="4"/>
          </p:nvPr>
        </p:nvSpPr>
        <p:spPr/>
        <p:txBody>
          <a:bodyPr/>
          <a:lstStyle/>
          <a:p>
            <a:fld id="{D57F1E4F-1CFF-5643-939E-217C01CDF565}" type="slidenum">
              <a:rPr lang="en-US" smtClean="0"/>
              <a:pPr/>
              <a:t>29</a:t>
            </a:fld>
            <a:endParaRPr lang="en-US" dirty="0"/>
          </a:p>
        </p:txBody>
      </p:sp>
      <p:pic>
        <p:nvPicPr>
          <p:cNvPr id="2052" name="Picture 4" descr="http://www.templemount.org/g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467" y="2455334"/>
            <a:ext cx="3016203" cy="416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7969" y="2455334"/>
            <a:ext cx="5285497" cy="1323439"/>
          </a:xfrm>
          <a:prstGeom prst="rect">
            <a:avLst/>
          </a:prstGeom>
          <a:noFill/>
        </p:spPr>
        <p:txBody>
          <a:bodyPr wrap="square" rtlCol="0">
            <a:spAutoFit/>
          </a:bodyPr>
          <a:lstStyle/>
          <a:p>
            <a:r>
              <a:rPr lang="en-US" sz="2000" dirty="0"/>
              <a:t>And on the temple shall be the abomination of desolations; and at the end of the time an end shall be put to the desolation. Daniel 9:27, Septuagint</a:t>
            </a:r>
          </a:p>
        </p:txBody>
      </p:sp>
    </p:spTree>
    <p:extLst>
      <p:ext uri="{BB962C8B-B14F-4D97-AF65-F5344CB8AC3E}">
        <p14:creationId xmlns:p14="http://schemas.microsoft.com/office/powerpoint/2010/main" val="274730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03994" cy="709865"/>
          </a:xfrm>
        </p:spPr>
        <p:txBody>
          <a:bodyPr/>
          <a:lstStyle/>
          <a:p>
            <a:pPr marL="973138" indent="-973138"/>
            <a:r>
              <a:rPr lang="en-US" dirty="0"/>
              <a:t>Our attitude to war</a:t>
            </a:r>
          </a:p>
        </p:txBody>
      </p:sp>
      <p:sp>
        <p:nvSpPr>
          <p:cNvPr id="3" name="Content Placeholder 2"/>
          <p:cNvSpPr>
            <a:spLocks noGrp="1"/>
          </p:cNvSpPr>
          <p:nvPr>
            <p:ph idx="1"/>
          </p:nvPr>
        </p:nvSpPr>
        <p:spPr>
          <a:xfrm>
            <a:off x="378740" y="2489201"/>
            <a:ext cx="8326051" cy="4368799"/>
          </a:xfrm>
        </p:spPr>
        <p:txBody>
          <a:bodyPr>
            <a:noAutofit/>
          </a:bodyPr>
          <a:lstStyle/>
          <a:p>
            <a:pPr>
              <a:lnSpc>
                <a:spcPct val="110000"/>
              </a:lnSpc>
              <a:spcBef>
                <a:spcPts val="0"/>
              </a:spcBef>
              <a:buFont typeface="Wingdings" panose="05000000000000000000" pitchFamily="2" charset="2"/>
              <a:buChar char="Ø"/>
            </a:pPr>
            <a:r>
              <a:rPr lang="en-US" sz="2000" dirty="0"/>
              <a:t>We do not glory in warfare or glorify the outcomes of war</a:t>
            </a:r>
          </a:p>
          <a:p>
            <a:pPr>
              <a:lnSpc>
                <a:spcPct val="110000"/>
              </a:lnSpc>
              <a:spcBef>
                <a:spcPts val="0"/>
              </a:spcBef>
              <a:buFont typeface="Wingdings" panose="05000000000000000000" pitchFamily="2" charset="2"/>
              <a:buChar char="Ø"/>
            </a:pPr>
            <a:r>
              <a:rPr lang="en-US" sz="2000" dirty="0"/>
              <a:t>God has revealed through the prophet Jeremiah that, just as Gentile empires were used to bring judgment on His people Israel, so there will be a reversal of roles when God uses Israel to judge the Gentile nations: “Thou art my battle axe and weapons of war: for with thee will I break in pieces the nations, and with thee will I destroy kingdoms” (Jeremiah 51:20)</a:t>
            </a:r>
          </a:p>
          <a:p>
            <a:pPr>
              <a:lnSpc>
                <a:spcPct val="110000"/>
              </a:lnSpc>
              <a:spcBef>
                <a:spcPts val="0"/>
              </a:spcBef>
              <a:buFont typeface="Wingdings" panose="05000000000000000000" pitchFamily="2" charset="2"/>
              <a:buChar char="Ø"/>
            </a:pPr>
            <a:r>
              <a:rPr lang="en-US" sz="2000" dirty="0"/>
              <a:t>Our desire is for the day when “nation shall not lift up a sword against nation, neither shall they learn war any more” (Isaiah 2:4, Micah 4:3)</a:t>
            </a:r>
            <a:endParaRPr lang="en-US" sz="2000" baseline="30000" dirty="0"/>
          </a:p>
          <a:p>
            <a:pPr marL="0" indent="0">
              <a:lnSpc>
                <a:spcPct val="110000"/>
              </a:lnSpc>
              <a:spcBef>
                <a:spcPts val="0"/>
              </a:spcBef>
              <a:buNone/>
            </a:pPr>
            <a:endParaRPr lang="en-US" sz="2400" dirty="0"/>
          </a:p>
        </p:txBody>
      </p:sp>
      <p:sp>
        <p:nvSpPr>
          <p:cNvPr id="4" name="Slide Number Placeholder 3"/>
          <p:cNvSpPr>
            <a:spLocks noGrp="1"/>
          </p:cNvSpPr>
          <p:nvPr>
            <p:ph type="sldNum" sz="quarter" idx="4"/>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12256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9516-A59A-495F-9E16-BE9043B4888B}"/>
              </a:ext>
            </a:extLst>
          </p:cNvPr>
          <p:cNvSpPr>
            <a:spLocks noGrp="1"/>
          </p:cNvSpPr>
          <p:nvPr>
            <p:ph type="title"/>
          </p:nvPr>
        </p:nvSpPr>
        <p:spPr>
          <a:xfrm>
            <a:off x="866440" y="927099"/>
            <a:ext cx="6812176" cy="709865"/>
          </a:xfrm>
        </p:spPr>
        <p:txBody>
          <a:bodyPr/>
          <a:lstStyle/>
          <a:p>
            <a:r>
              <a:rPr lang="en-US" dirty="0"/>
              <a:t>The destruction of Grand al-Nuri Mosque in Mosul June 21 2017</a:t>
            </a:r>
          </a:p>
        </p:txBody>
      </p:sp>
      <p:sp>
        <p:nvSpPr>
          <p:cNvPr id="4" name="Slide Number Placeholder 3">
            <a:extLst>
              <a:ext uri="{FF2B5EF4-FFF2-40B4-BE49-F238E27FC236}">
                <a16:creationId xmlns:a16="http://schemas.microsoft.com/office/drawing/2014/main" id="{64A623D2-F14D-45A0-BE8B-FD7CC3DA1D4A}"/>
              </a:ext>
            </a:extLst>
          </p:cNvPr>
          <p:cNvSpPr>
            <a:spLocks noGrp="1"/>
          </p:cNvSpPr>
          <p:nvPr>
            <p:ph type="sldNum" sz="quarter" idx="4"/>
          </p:nvPr>
        </p:nvSpPr>
        <p:spPr/>
        <p:txBody>
          <a:bodyPr/>
          <a:lstStyle/>
          <a:p>
            <a:fld id="{D57F1E4F-1CFF-5643-939E-217C01CDF565}" type="slidenum">
              <a:rPr lang="en-US" smtClean="0"/>
              <a:pPr/>
              <a:t>30</a:t>
            </a:fld>
            <a:endParaRPr lang="en-US" dirty="0"/>
          </a:p>
        </p:txBody>
      </p:sp>
      <p:pic>
        <p:nvPicPr>
          <p:cNvPr id="6" name="Picture 5" descr="A picture containing building&#10;&#10;Description generated with high confidence">
            <a:extLst>
              <a:ext uri="{FF2B5EF4-FFF2-40B4-BE49-F238E27FC236}">
                <a16:creationId xmlns:a16="http://schemas.microsoft.com/office/drawing/2014/main" id="{32D7EB9D-1494-4D62-ADA7-C5B9C09FC592}"/>
              </a:ext>
            </a:extLst>
          </p:cNvPr>
          <p:cNvPicPr>
            <a:picLocks noChangeAspect="1"/>
          </p:cNvPicPr>
          <p:nvPr/>
        </p:nvPicPr>
        <p:blipFill>
          <a:blip r:embed="rId2"/>
          <a:stretch>
            <a:fillRect/>
          </a:stretch>
        </p:blipFill>
        <p:spPr>
          <a:xfrm>
            <a:off x="445816" y="2582874"/>
            <a:ext cx="5486632" cy="3836976"/>
          </a:xfrm>
          <a:prstGeom prst="rect">
            <a:avLst/>
          </a:prstGeom>
        </p:spPr>
      </p:pic>
      <p:sp>
        <p:nvSpPr>
          <p:cNvPr id="7" name="TextBox 6">
            <a:extLst>
              <a:ext uri="{FF2B5EF4-FFF2-40B4-BE49-F238E27FC236}">
                <a16:creationId xmlns:a16="http://schemas.microsoft.com/office/drawing/2014/main" id="{679FFAD7-B721-4E11-8F51-351888C82E81}"/>
              </a:ext>
            </a:extLst>
          </p:cNvPr>
          <p:cNvSpPr txBox="1"/>
          <p:nvPr/>
        </p:nvSpPr>
        <p:spPr>
          <a:xfrm>
            <a:off x="6122020" y="2626112"/>
            <a:ext cx="2503448" cy="4370427"/>
          </a:xfrm>
          <a:prstGeom prst="rect">
            <a:avLst/>
          </a:prstGeom>
          <a:noFill/>
        </p:spPr>
        <p:txBody>
          <a:bodyPr wrap="square" rtlCol="0">
            <a:spAutoFit/>
          </a:bodyPr>
          <a:lstStyle/>
          <a:p>
            <a:r>
              <a:rPr lang="en-US" sz="2000" dirty="0"/>
              <a:t>ISIS blew up an historic mosque in Mosul that dates to the 12</a:t>
            </a:r>
            <a:r>
              <a:rPr lang="en-US" sz="2000" baseline="30000" dirty="0"/>
              <a:t>th</a:t>
            </a:r>
            <a:r>
              <a:rPr lang="en-US" sz="2000" dirty="0"/>
              <a:t> century and which was distinguished by a leaning minaret.</a:t>
            </a:r>
          </a:p>
          <a:p>
            <a:r>
              <a:rPr lang="en-US" sz="2000" dirty="0"/>
              <a:t>Mosul is on the western bank from where Nineveh stood on the opposite side of the Tigris River.</a:t>
            </a:r>
          </a:p>
          <a:p>
            <a:endParaRPr lang="en-US" dirty="0"/>
          </a:p>
        </p:txBody>
      </p:sp>
    </p:spTree>
    <p:extLst>
      <p:ext uri="{BB962C8B-B14F-4D97-AF65-F5344CB8AC3E}">
        <p14:creationId xmlns:p14="http://schemas.microsoft.com/office/powerpoint/2010/main" val="1153792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621" y="708484"/>
            <a:ext cx="6710814" cy="709865"/>
          </a:xfrm>
        </p:spPr>
        <p:txBody>
          <a:bodyPr/>
          <a:lstStyle/>
          <a:p>
            <a:r>
              <a:rPr lang="en-US" dirty="0"/>
              <a:t>Though the vision tarry, wait for it</a:t>
            </a:r>
          </a:p>
        </p:txBody>
      </p:sp>
      <p:sp>
        <p:nvSpPr>
          <p:cNvPr id="3" name="Content Placeholder 2"/>
          <p:cNvSpPr>
            <a:spLocks noGrp="1"/>
          </p:cNvSpPr>
          <p:nvPr>
            <p:ph idx="1"/>
          </p:nvPr>
        </p:nvSpPr>
        <p:spPr>
          <a:xfrm>
            <a:off x="916621" y="2171390"/>
            <a:ext cx="7553303" cy="3530600"/>
          </a:xfrm>
        </p:spPr>
        <p:txBody>
          <a:bodyPr>
            <a:noAutofit/>
          </a:bodyPr>
          <a:lstStyle/>
          <a:p>
            <a:pPr marL="0" indent="0">
              <a:buNone/>
            </a:pPr>
            <a:r>
              <a:rPr lang="en-US" sz="2000" dirty="0"/>
              <a:t>Then the angel of the </a:t>
            </a:r>
            <a:r>
              <a:rPr lang="en-US" sz="2000" cap="small" dirty="0"/>
              <a:t>Lord</a:t>
            </a:r>
            <a:r>
              <a:rPr lang="en-US" sz="2000" dirty="0"/>
              <a:t> answered and said, O </a:t>
            </a:r>
            <a:r>
              <a:rPr lang="en-US" sz="2000" cap="small" dirty="0"/>
              <a:t>Lord</a:t>
            </a:r>
            <a:r>
              <a:rPr lang="en-US" sz="2000" dirty="0"/>
              <a:t> of hosts, how long wilt thou not have mercy on Jerusalem and on the cities of Judah, against which thou hast had indignation these threescore and ten years? </a:t>
            </a:r>
            <a:r>
              <a:rPr lang="en-US" sz="2000" baseline="30000" dirty="0"/>
              <a:t> </a:t>
            </a:r>
            <a:r>
              <a:rPr lang="en-US" sz="2000" dirty="0"/>
              <a:t>And the </a:t>
            </a:r>
            <a:r>
              <a:rPr lang="en-US" sz="2000" cap="small" dirty="0"/>
              <a:t>Lord</a:t>
            </a:r>
            <a:r>
              <a:rPr lang="en-US" sz="2000" dirty="0"/>
              <a:t> answered the angel that talked with me with good words and comfortable words. </a:t>
            </a:r>
            <a:r>
              <a:rPr lang="en-US" sz="2000" baseline="30000" dirty="0"/>
              <a:t> </a:t>
            </a:r>
            <a:r>
              <a:rPr lang="en-US" sz="2000" dirty="0"/>
              <a:t>So the angel that communed with me said unto me, Cry thou, saying, Thus </a:t>
            </a:r>
            <a:r>
              <a:rPr lang="en-US" sz="2000" dirty="0" err="1"/>
              <a:t>saith</a:t>
            </a:r>
            <a:r>
              <a:rPr lang="en-US" sz="2000" dirty="0"/>
              <a:t> the </a:t>
            </a:r>
            <a:r>
              <a:rPr lang="en-US" sz="2000" cap="small" dirty="0"/>
              <a:t>Lord</a:t>
            </a:r>
            <a:r>
              <a:rPr lang="en-US" sz="2000" dirty="0"/>
              <a:t> of hosts; I am jealous for Jerusalem and for Zion with a great jealousy. </a:t>
            </a:r>
            <a:r>
              <a:rPr lang="en-US" sz="2000" baseline="30000" dirty="0"/>
              <a:t> </a:t>
            </a:r>
            <a:r>
              <a:rPr lang="en-US" sz="2000" dirty="0"/>
              <a:t>And I am very sore displeased with the heathen that are at ease: for I was but a little displeased, and they helped forward the affliction. </a:t>
            </a:r>
            <a:r>
              <a:rPr lang="en-US" sz="2000" baseline="30000" dirty="0"/>
              <a:t> </a:t>
            </a:r>
            <a:r>
              <a:rPr lang="en-US" sz="2000" dirty="0"/>
              <a:t>Therefore thus </a:t>
            </a:r>
            <a:r>
              <a:rPr lang="en-US" sz="2000" dirty="0" err="1"/>
              <a:t>saith</a:t>
            </a:r>
            <a:r>
              <a:rPr lang="en-US" sz="2000" dirty="0"/>
              <a:t> the </a:t>
            </a:r>
            <a:r>
              <a:rPr lang="en-US" sz="2000" cap="small" dirty="0"/>
              <a:t>Lord</a:t>
            </a:r>
            <a:r>
              <a:rPr lang="en-US" sz="2000" dirty="0"/>
              <a:t>; I am returned to Jerusalem with mercies: my house shall be built in it, </a:t>
            </a:r>
            <a:r>
              <a:rPr lang="en-US" sz="2000" dirty="0" err="1"/>
              <a:t>saith</a:t>
            </a:r>
            <a:r>
              <a:rPr lang="en-US" sz="2000" dirty="0"/>
              <a:t> the </a:t>
            </a:r>
            <a:r>
              <a:rPr lang="en-US" sz="2000" cap="small" dirty="0"/>
              <a:t>Lord</a:t>
            </a:r>
            <a:r>
              <a:rPr lang="en-US" sz="2000" dirty="0"/>
              <a:t> of hosts, and a line shall be stretched forth upon Jerusalem. </a:t>
            </a:r>
            <a:r>
              <a:rPr lang="en-US" sz="2000" b="1" dirty="0"/>
              <a:t>Zechariah 1:12-16</a:t>
            </a:r>
          </a:p>
          <a:p>
            <a:pPr marL="0" indent="0">
              <a:buNone/>
            </a:pPr>
            <a:endParaRPr lang="en-US" sz="2000" b="1" dirty="0"/>
          </a:p>
        </p:txBody>
      </p:sp>
      <p:sp>
        <p:nvSpPr>
          <p:cNvPr id="4" name="Slide Number Placeholder 3"/>
          <p:cNvSpPr>
            <a:spLocks noGrp="1"/>
          </p:cNvSpPr>
          <p:nvPr>
            <p:ph type="sldNum" sz="quarter" idx="4"/>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03512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7A30-FC9C-4AE9-A2E7-4645AF741EFF}"/>
              </a:ext>
            </a:extLst>
          </p:cNvPr>
          <p:cNvSpPr>
            <a:spLocks noGrp="1"/>
          </p:cNvSpPr>
          <p:nvPr>
            <p:ph type="title"/>
          </p:nvPr>
        </p:nvSpPr>
        <p:spPr/>
        <p:txBody>
          <a:bodyPr/>
          <a:lstStyle/>
          <a:p>
            <a:r>
              <a:rPr lang="en-US" dirty="0"/>
              <a:t>Ye that make mention of the Lord,</a:t>
            </a:r>
          </a:p>
        </p:txBody>
      </p:sp>
      <p:sp>
        <p:nvSpPr>
          <p:cNvPr id="3" name="Content Placeholder 2">
            <a:extLst>
              <a:ext uri="{FF2B5EF4-FFF2-40B4-BE49-F238E27FC236}">
                <a16:creationId xmlns:a16="http://schemas.microsoft.com/office/drawing/2014/main" id="{EBC957A7-3B5E-4EF2-907F-80A95C4D9DE8}"/>
              </a:ext>
            </a:extLst>
          </p:cNvPr>
          <p:cNvSpPr>
            <a:spLocks noGrp="1"/>
          </p:cNvSpPr>
          <p:nvPr>
            <p:ph idx="1"/>
          </p:nvPr>
        </p:nvSpPr>
        <p:spPr/>
        <p:txBody>
          <a:bodyPr>
            <a:normAutofit/>
          </a:bodyPr>
          <a:lstStyle/>
          <a:p>
            <a:pPr marL="0" indent="0">
              <a:buNone/>
            </a:pPr>
            <a:r>
              <a:rPr lang="en-US" sz="2400" dirty="0"/>
              <a:t>Keep not silence,</a:t>
            </a:r>
            <a:r>
              <a:rPr lang="en-US" sz="2400" baseline="30000" dirty="0"/>
              <a:t> </a:t>
            </a:r>
            <a:r>
              <a:rPr lang="en-US" sz="2400" dirty="0"/>
              <a:t>And give him no rest, till he establish, and till he make Jerusalem a praise in the earth.</a:t>
            </a:r>
          </a:p>
          <a:p>
            <a:pPr marL="0" indent="0">
              <a:buNone/>
            </a:pPr>
            <a:r>
              <a:rPr lang="en-US" sz="2400" dirty="0"/>
              <a:t>							Isaiah 62:6-7</a:t>
            </a:r>
          </a:p>
          <a:p>
            <a:pPr marL="0" indent="0">
              <a:buNone/>
            </a:pPr>
            <a:endParaRPr lang="en-US" sz="2000" dirty="0"/>
          </a:p>
        </p:txBody>
      </p:sp>
      <p:sp>
        <p:nvSpPr>
          <p:cNvPr id="4" name="Slide Number Placeholder 3">
            <a:extLst>
              <a:ext uri="{FF2B5EF4-FFF2-40B4-BE49-F238E27FC236}">
                <a16:creationId xmlns:a16="http://schemas.microsoft.com/office/drawing/2014/main" id="{F212483B-8D11-4622-9F44-8E0FA7EE1B56}"/>
              </a:ext>
            </a:extLst>
          </p:cNvPr>
          <p:cNvSpPr>
            <a:spLocks noGrp="1"/>
          </p:cNvSpPr>
          <p:nvPr>
            <p:ph type="sldNum" sz="quarter" idx="4"/>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77557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p:cNvGrpSpPr>
            <a:grpSpLocks noGrp="1" noUngrp="1" noRot="1" noChangeAspect="1" noMove="1" noResize="1"/>
          </p:cNvGrpSpPr>
          <p:nvPr>
            <p:extLst>
              <p:ext uri="{386F3935-93C4-4BCD-93E2-E3B085C9AB24}">
                <p16:designElem xmlns:p16="http://schemas.microsoft.com/office/powerpoint/2015/main" val="1"/>
              </p:ext>
            </p:extLst>
          </p:nvPr>
        </p:nvGrpSpPr>
        <p:grpSpPr>
          <a:xfrm>
            <a:off x="0" y="-2799"/>
            <a:ext cx="9118832" cy="6860799"/>
            <a:chOff x="0" y="-2799"/>
            <a:chExt cx="9118832" cy="6860799"/>
          </a:xfrm>
        </p:grpSpPr>
        <p:sp>
          <p:nvSpPr>
            <p:cNvPr id="138" name="Rectangle 137"/>
            <p:cNvSpPr/>
            <p:nvPr>
              <p:extLst>
                <p:ext uri="{386F3935-93C4-4BCD-93E2-E3B085C9AB24}">
                  <p16:designElem xmlns:p16="http://schemas.microsoft.com/office/powerpoint/2015/main" val="1"/>
                </p:ext>
              </p:extLst>
            </p:nvPr>
          </p:nvSpPr>
          <p:spPr>
            <a:xfrm>
              <a:off x="0" y="-2799"/>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Oval 138"/>
            <p:cNvSpPr/>
            <p:nvPr>
              <p:extLst>
                <p:ext uri="{386F3935-93C4-4BCD-93E2-E3B085C9AB24}">
                  <p16:designElem xmlns:p16="http://schemas.microsoft.com/office/powerpoint/2015/main" val="1"/>
                </p:ext>
              </p:extLst>
            </p:nvPr>
          </p:nvSpPr>
          <p:spPr>
            <a:xfrm>
              <a:off x="6299432" y="1673601"/>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p:cNvSpPr/>
            <p:nvPr>
              <p:extLst>
                <p:ext uri="{386F3935-93C4-4BCD-93E2-E3B085C9AB24}">
                  <p16:designElem xmlns:p16="http://schemas.microsoft.com/office/powerpoint/2015/main" val="1"/>
                </p:ext>
              </p:extLst>
            </p:nvPr>
          </p:nvSpPr>
          <p:spPr>
            <a:xfrm>
              <a:off x="0" y="2664201"/>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p:cNvSpPr/>
            <p:nvPr>
              <p:extLst>
                <p:ext uri="{386F3935-93C4-4BCD-93E2-E3B085C9AB24}">
                  <p16:designElem xmlns:p16="http://schemas.microsoft.com/office/powerpoint/2015/main" val="1"/>
                </p:ext>
              </p:extLst>
            </p:nvPr>
          </p:nvSpPr>
          <p:spPr>
            <a:xfrm>
              <a:off x="5689832" y="-2799"/>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p:cNvSpPr/>
            <p:nvPr>
              <p:extLst>
                <p:ext uri="{386F3935-93C4-4BCD-93E2-E3B085C9AB24}">
                  <p16:designElem xmlns:p16="http://schemas.microsoft.com/office/powerpoint/2015/main" val="1"/>
                </p:ext>
              </p:extLst>
            </p:nvPr>
          </p:nvSpPr>
          <p:spPr>
            <a:xfrm>
              <a:off x="6299432" y="58674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p:cNvSpPr/>
            <p:nvPr>
              <p:extLst>
                <p:ext uri="{386F3935-93C4-4BCD-93E2-E3B085C9AB24}">
                  <p16:designElem xmlns:p16="http://schemas.microsoft.com/office/powerpoint/2015/main" val="1"/>
                </p:ext>
              </p:extLst>
            </p:nvPr>
          </p:nvSpPr>
          <p:spPr>
            <a:xfrm>
              <a:off x="0" y="2892801"/>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145" name="Oval 1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7" name="Oval 1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9" name="Freeform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700959" y="1752582"/>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51"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687606">
            <a:off x="29305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3"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155" name="Rectangle 1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4403" y="270344"/>
            <a:ext cx="1862620" cy="6400800"/>
          </a:xfrm>
          <a:prstGeom prst="rect">
            <a:avLst/>
          </a:prstGeom>
          <a:solidFill>
            <a:schemeClr val="bg1"/>
          </a:solidFill>
          <a:ln>
            <a:noFill/>
          </a:ln>
        </p:spPr>
        <p:txBody>
          <a:bodyPr rtlCol="0" anchor="ctr"/>
          <a:lstStyle/>
          <a:p>
            <a:pPr algn="ctr"/>
            <a:endParaRPr lang="en-US"/>
          </a:p>
        </p:txBody>
      </p:sp>
      <p:pic>
        <p:nvPicPr>
          <p:cNvPr id="1028" name="Picture 4" descr="https://s3.amazonaws.com/s3.timetoast.com/public/uploads/photos/7725594/6-day-war-map.gif?147813692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63028" y="1186803"/>
            <a:ext cx="4070355" cy="4501775"/>
          </a:xfrm>
          <a:prstGeom prst="roundRect">
            <a:avLst>
              <a:gd name="adj" fmla="val 0"/>
            </a:avLst>
          </a:prstGeom>
          <a:noFill/>
          <a:effectLst/>
          <a:extLst>
            <a:ext uri="{909E8E84-426E-40DD-AFC4-6F175D3DCCD1}">
              <a14:hiddenFill xmlns:a14="http://schemas.microsoft.com/office/drawing/2010/main">
                <a:solidFill>
                  <a:srgbClr val="FFFFFF"/>
                </a:solidFill>
              </a14:hiddenFill>
            </a:ext>
          </a:extLst>
        </p:spPr>
      </p:pic>
      <p:sp>
        <p:nvSpPr>
          <p:cNvPr id="157" name="Rectangle 15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4750" y="549729"/>
            <a:ext cx="3094899" cy="1411994"/>
          </a:xfrm>
        </p:spPr>
        <p:txBody>
          <a:bodyPr>
            <a:normAutofit/>
          </a:bodyPr>
          <a:lstStyle/>
          <a:p>
            <a:pPr>
              <a:lnSpc>
                <a:spcPct val="90000"/>
              </a:lnSpc>
            </a:pPr>
            <a:r>
              <a:rPr lang="en-US" sz="3000" dirty="0"/>
              <a:t>Six Arab armies arrayed against Israel</a:t>
            </a:r>
          </a:p>
        </p:txBody>
      </p:sp>
      <p:sp>
        <p:nvSpPr>
          <p:cNvPr id="3" name="Content Placeholder 2"/>
          <p:cNvSpPr>
            <a:spLocks noGrp="1"/>
          </p:cNvSpPr>
          <p:nvPr>
            <p:ph idx="1"/>
          </p:nvPr>
        </p:nvSpPr>
        <p:spPr>
          <a:xfrm>
            <a:off x="845449" y="1861294"/>
            <a:ext cx="3094311" cy="4060003"/>
          </a:xfrm>
        </p:spPr>
        <p:txBody>
          <a:bodyPr anchor="t">
            <a:noAutofit/>
          </a:bodyPr>
          <a:lstStyle/>
          <a:p>
            <a:r>
              <a:rPr lang="en-US" sz="2000" dirty="0">
                <a:solidFill>
                  <a:schemeClr val="bg1"/>
                </a:solidFill>
              </a:rPr>
              <a:t>Egypt ordered the withdrawal of the United Nations Emergency Force from Sinai and the UN Secretary-General hastily complied</a:t>
            </a:r>
          </a:p>
          <a:p>
            <a:r>
              <a:rPr lang="en-US" sz="2000" dirty="0">
                <a:solidFill>
                  <a:schemeClr val="bg1"/>
                </a:solidFill>
              </a:rPr>
              <a:t>Egypt denied Israel access to its port at </a:t>
            </a:r>
            <a:r>
              <a:rPr lang="en-US" sz="2000" dirty="0" err="1">
                <a:solidFill>
                  <a:schemeClr val="bg1"/>
                </a:solidFill>
              </a:rPr>
              <a:t>Eilat</a:t>
            </a:r>
            <a:r>
              <a:rPr lang="en-US" sz="2000" dirty="0">
                <a:solidFill>
                  <a:schemeClr val="bg1"/>
                </a:solidFill>
              </a:rPr>
              <a:t> by closing the straits of Tiran at entrance of the Gulf of Aqaba</a:t>
            </a:r>
          </a:p>
          <a:p>
            <a:pPr marL="0" indent="0">
              <a:buNone/>
            </a:pPr>
            <a:endParaRPr lang="en-US" sz="2000" dirty="0">
              <a:solidFill>
                <a:schemeClr val="bg1"/>
              </a:solidFill>
            </a:endParaRPr>
          </a:p>
        </p:txBody>
      </p:sp>
      <p:sp>
        <p:nvSpPr>
          <p:cNvPr id="4" name="Slide Number Placeholder 3"/>
          <p:cNvSpPr>
            <a:spLocks noGrp="1"/>
          </p:cNvSpPr>
          <p:nvPr>
            <p:ph type="sldNum" sz="quarter" idx="4"/>
          </p:nvPr>
        </p:nvSpPr>
        <p:spPr>
          <a:xfrm>
            <a:off x="7678616" y="295730"/>
            <a:ext cx="791308" cy="767687"/>
          </a:xfrm>
        </p:spPr>
        <p:txBody>
          <a:bodyPr>
            <a:normAutofit/>
          </a:bodyPr>
          <a:lstStyle/>
          <a:p>
            <a:fld id="{D57F1E4F-1CFF-5643-939E-217C01CDF565}" type="slidenum">
              <a:rPr lang="en-US" smtClean="0"/>
              <a:pPr/>
              <a:t>4</a:t>
            </a:fld>
            <a:endParaRPr lang="en-US" dirty="0"/>
          </a:p>
        </p:txBody>
      </p:sp>
      <p:sp>
        <p:nvSpPr>
          <p:cNvPr id="5" name="Oval 4"/>
          <p:cNvSpPr/>
          <p:nvPr/>
        </p:nvSpPr>
        <p:spPr>
          <a:xfrm>
            <a:off x="5689832" y="5137744"/>
            <a:ext cx="532852" cy="5508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99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8E4E-D23E-4076-A787-D9B0B5AB2DF1}"/>
              </a:ext>
            </a:extLst>
          </p:cNvPr>
          <p:cNvSpPr>
            <a:spLocks noGrp="1"/>
          </p:cNvSpPr>
          <p:nvPr>
            <p:ph type="title"/>
          </p:nvPr>
        </p:nvSpPr>
        <p:spPr/>
        <p:txBody>
          <a:bodyPr/>
          <a:lstStyle/>
          <a:p>
            <a:r>
              <a:rPr lang="en-US" dirty="0"/>
              <a:t>Immediate Outcomes</a:t>
            </a:r>
          </a:p>
        </p:txBody>
      </p:sp>
      <p:sp>
        <p:nvSpPr>
          <p:cNvPr id="3" name="Content Placeholder 2">
            <a:extLst>
              <a:ext uri="{FF2B5EF4-FFF2-40B4-BE49-F238E27FC236}">
                <a16:creationId xmlns:a16="http://schemas.microsoft.com/office/drawing/2014/main" id="{3757A25A-E6F2-40C6-B991-28FB92F300CA}"/>
              </a:ext>
            </a:extLst>
          </p:cNvPr>
          <p:cNvSpPr>
            <a:spLocks noGrp="1"/>
          </p:cNvSpPr>
          <p:nvPr>
            <p:ph idx="1"/>
          </p:nvPr>
        </p:nvSpPr>
        <p:spPr>
          <a:xfrm>
            <a:off x="866441" y="2094495"/>
            <a:ext cx="7948638" cy="3530600"/>
          </a:xfrm>
        </p:spPr>
        <p:txBody>
          <a:bodyPr>
            <a:noAutofit/>
          </a:bodyPr>
          <a:lstStyle/>
          <a:p>
            <a:pPr>
              <a:buFont typeface="+mj-lt"/>
              <a:buAutoNum type="arabicPeriod"/>
            </a:pPr>
            <a:r>
              <a:rPr lang="en-US" sz="2000" b="1" dirty="0"/>
              <a:t>Israel was in possession of significant new land</a:t>
            </a:r>
          </a:p>
          <a:p>
            <a:pPr>
              <a:buFont typeface="Wingdings" panose="05000000000000000000" pitchFamily="2" charset="2"/>
              <a:buChar char="§"/>
            </a:pPr>
            <a:r>
              <a:rPr lang="en-US" sz="2000" dirty="0"/>
              <a:t>The Sinai peninsula and Gaza strip</a:t>
            </a:r>
          </a:p>
          <a:p>
            <a:pPr>
              <a:buFont typeface="Wingdings" panose="05000000000000000000" pitchFamily="2" charset="2"/>
              <a:buChar char="§"/>
            </a:pPr>
            <a:r>
              <a:rPr lang="en-US" sz="2000" dirty="0"/>
              <a:t>The West Bank including all of Jerusalem</a:t>
            </a:r>
          </a:p>
          <a:p>
            <a:pPr>
              <a:buFont typeface="Wingdings" panose="05000000000000000000" pitchFamily="2" charset="2"/>
              <a:buChar char="§"/>
            </a:pPr>
            <a:r>
              <a:rPr lang="en-US" sz="2000" dirty="0"/>
              <a:t>The Golan Heights</a:t>
            </a:r>
          </a:p>
          <a:p>
            <a:pPr>
              <a:buAutoNum type="arabicPeriod" startAt="2"/>
            </a:pPr>
            <a:r>
              <a:rPr lang="en-US" sz="2000" b="1" dirty="0"/>
              <a:t>The intended Arab objective of annihilating Israel was prevented</a:t>
            </a:r>
          </a:p>
        </p:txBody>
      </p:sp>
      <p:sp>
        <p:nvSpPr>
          <p:cNvPr id="4" name="Slide Number Placeholder 3">
            <a:extLst>
              <a:ext uri="{FF2B5EF4-FFF2-40B4-BE49-F238E27FC236}">
                <a16:creationId xmlns:a16="http://schemas.microsoft.com/office/drawing/2014/main" id="{40C4B8A3-2EA3-4580-AA3E-26C1E80152D2}"/>
              </a:ext>
            </a:extLst>
          </p:cNvPr>
          <p:cNvSpPr>
            <a:spLocks noGrp="1"/>
          </p:cNvSpPr>
          <p:nvPr>
            <p:ph type="sldNum" sz="quarter" idx="4"/>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8324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39" y="927099"/>
            <a:ext cx="6899033" cy="709865"/>
          </a:xfrm>
        </p:spPr>
        <p:txBody>
          <a:bodyPr/>
          <a:lstStyle/>
          <a:p>
            <a:r>
              <a:rPr lang="en-US" dirty="0"/>
              <a:t>As the Scriptures foretold</a:t>
            </a:r>
          </a:p>
        </p:txBody>
      </p:sp>
      <p:sp>
        <p:nvSpPr>
          <p:cNvPr id="3" name="Content Placeholder 2"/>
          <p:cNvSpPr>
            <a:spLocks noGrp="1"/>
          </p:cNvSpPr>
          <p:nvPr>
            <p:ph idx="1"/>
          </p:nvPr>
        </p:nvSpPr>
        <p:spPr>
          <a:xfrm>
            <a:off x="414628" y="2599604"/>
            <a:ext cx="8285019" cy="4258396"/>
          </a:xfrm>
        </p:spPr>
        <p:txBody>
          <a:bodyPr>
            <a:normAutofit/>
          </a:bodyPr>
          <a:lstStyle/>
          <a:p>
            <a:pPr marL="0" indent="0">
              <a:buNone/>
            </a:pPr>
            <a:r>
              <a:rPr lang="en-US" sz="2000" dirty="0"/>
              <a:t>For, lo, thine [God’s] enemies make a tumult: and they that hate thee have lifted up the head.</a:t>
            </a:r>
          </a:p>
          <a:p>
            <a:pPr marL="0" indent="0">
              <a:buNone/>
            </a:pPr>
            <a:r>
              <a:rPr lang="en-US" sz="2000" dirty="0"/>
              <a:t>They have taken crafty counsel against thy people, and consulted against thy hidden ones.</a:t>
            </a:r>
          </a:p>
          <a:p>
            <a:pPr marL="0" indent="0">
              <a:buNone/>
            </a:pPr>
            <a:r>
              <a:rPr lang="en-US" sz="2000" dirty="0"/>
              <a:t>They have said, “</a:t>
            </a:r>
            <a:r>
              <a:rPr lang="en-US" sz="2000" b="1" dirty="0"/>
              <a:t>Come, and let us cut them off </a:t>
            </a:r>
            <a:r>
              <a:rPr lang="en-US" sz="2000" b="1" u="sng" dirty="0"/>
              <a:t>from being a nation</a:t>
            </a:r>
            <a:r>
              <a:rPr lang="en-US" sz="2000" b="1" dirty="0"/>
              <a:t>; that </a:t>
            </a:r>
            <a:r>
              <a:rPr lang="en-US" sz="2000" b="1" u="sng" dirty="0"/>
              <a:t>the name of Israel </a:t>
            </a:r>
            <a:r>
              <a:rPr lang="en-US" sz="2000" b="1" dirty="0"/>
              <a:t>may be no more in remembrance</a:t>
            </a:r>
            <a:r>
              <a:rPr lang="en-US" sz="2000" dirty="0"/>
              <a:t>.”</a:t>
            </a:r>
          </a:p>
          <a:p>
            <a:pPr marL="0" indent="0">
              <a:buNone/>
            </a:pPr>
            <a:r>
              <a:rPr lang="en-US" sz="2000" dirty="0"/>
              <a:t>For they have consulted together with one consent: they are confederate against thee:</a:t>
            </a:r>
          </a:p>
          <a:p>
            <a:pPr marL="0" indent="0">
              <a:buNone/>
            </a:pPr>
            <a:r>
              <a:rPr lang="en-US" sz="2000" dirty="0"/>
              <a:t>										Psalm 83:2-5</a:t>
            </a:r>
          </a:p>
          <a:p>
            <a:pPr>
              <a:buFont typeface="+mj-lt"/>
              <a:buAutoNum type="arabicPeriod"/>
            </a:pPr>
            <a:endParaRPr lang="en-US" dirty="0"/>
          </a:p>
        </p:txBody>
      </p:sp>
      <p:sp>
        <p:nvSpPr>
          <p:cNvPr id="4" name="Slide Number Placeholder 3"/>
          <p:cNvSpPr>
            <a:spLocks noGrp="1"/>
          </p:cNvSpPr>
          <p:nvPr>
            <p:ph type="sldNum" sz="quarter" idx="4"/>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01514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39" y="927099"/>
            <a:ext cx="6646113" cy="709865"/>
          </a:xfrm>
        </p:spPr>
        <p:txBody>
          <a:bodyPr/>
          <a:lstStyle/>
          <a:p>
            <a:r>
              <a:rPr lang="en-US" dirty="0"/>
              <a:t>The identity of the confederates</a:t>
            </a:r>
          </a:p>
        </p:txBody>
      </p:sp>
      <p:sp>
        <p:nvSpPr>
          <p:cNvPr id="3" name="Content Placeholder 2"/>
          <p:cNvSpPr>
            <a:spLocks noGrp="1"/>
          </p:cNvSpPr>
          <p:nvPr>
            <p:ph idx="1"/>
          </p:nvPr>
        </p:nvSpPr>
        <p:spPr>
          <a:xfrm>
            <a:off x="866442" y="2489200"/>
            <a:ext cx="3212178" cy="4368800"/>
          </a:xfrm>
        </p:spPr>
        <p:txBody>
          <a:bodyPr/>
          <a:lstStyle/>
          <a:p>
            <a:pPr marL="0" indent="0">
              <a:buNone/>
            </a:pPr>
            <a:r>
              <a:rPr lang="en-US" sz="2000" baseline="30000" dirty="0"/>
              <a:t> </a:t>
            </a:r>
            <a:r>
              <a:rPr lang="en-US" sz="2000" dirty="0"/>
              <a:t>The tabernacles of </a:t>
            </a:r>
            <a:r>
              <a:rPr lang="en-US" sz="2000" b="1" dirty="0"/>
              <a:t>Edom</a:t>
            </a:r>
            <a:r>
              <a:rPr lang="en-US" sz="2000" dirty="0"/>
              <a:t>, and the </a:t>
            </a:r>
            <a:r>
              <a:rPr lang="en-US" sz="2000" b="1" dirty="0"/>
              <a:t>Ishmaelites</a:t>
            </a:r>
            <a:r>
              <a:rPr lang="en-US" sz="2000" dirty="0"/>
              <a:t>; of </a:t>
            </a:r>
            <a:r>
              <a:rPr lang="en-US" sz="2000" b="1" dirty="0"/>
              <a:t>Moab</a:t>
            </a:r>
            <a:r>
              <a:rPr lang="en-US" sz="2000" dirty="0"/>
              <a:t>, and the </a:t>
            </a:r>
            <a:r>
              <a:rPr lang="en-US" sz="2000" b="1" dirty="0" err="1"/>
              <a:t>Hagarenes</a:t>
            </a:r>
            <a:r>
              <a:rPr lang="en-US" sz="2000" dirty="0"/>
              <a:t>; </a:t>
            </a:r>
            <a:r>
              <a:rPr lang="en-US" sz="2000" baseline="30000" dirty="0"/>
              <a:t> </a:t>
            </a:r>
            <a:r>
              <a:rPr lang="en-US" sz="2000" b="1" dirty="0" err="1"/>
              <a:t>Gebal</a:t>
            </a:r>
            <a:r>
              <a:rPr lang="en-US" sz="2000" dirty="0"/>
              <a:t>, and </a:t>
            </a:r>
            <a:r>
              <a:rPr lang="en-US" sz="2000" b="1" dirty="0"/>
              <a:t>Ammon</a:t>
            </a:r>
            <a:r>
              <a:rPr lang="en-US" sz="2000" dirty="0"/>
              <a:t>, and </a:t>
            </a:r>
            <a:r>
              <a:rPr lang="en-US" sz="2000" b="1" dirty="0"/>
              <a:t>Amalek</a:t>
            </a:r>
            <a:r>
              <a:rPr lang="en-US" sz="2000" dirty="0"/>
              <a:t>; the </a:t>
            </a:r>
            <a:r>
              <a:rPr lang="en-US" sz="2000" b="1" dirty="0"/>
              <a:t>Philistines</a:t>
            </a:r>
            <a:r>
              <a:rPr lang="en-US" sz="2000" dirty="0"/>
              <a:t> with the inhabitants of </a:t>
            </a:r>
            <a:r>
              <a:rPr lang="en-US" sz="2000" dirty="0" err="1"/>
              <a:t>Tyre</a:t>
            </a:r>
            <a:r>
              <a:rPr lang="en-US" sz="2000" dirty="0"/>
              <a:t>; </a:t>
            </a:r>
            <a:r>
              <a:rPr lang="en-US" sz="2000" baseline="30000" dirty="0"/>
              <a:t> </a:t>
            </a:r>
            <a:r>
              <a:rPr lang="en-US" sz="2000" b="1" dirty="0"/>
              <a:t>Assur</a:t>
            </a:r>
            <a:r>
              <a:rPr lang="en-US" sz="2000" dirty="0"/>
              <a:t> also is joined with them: they have </a:t>
            </a:r>
            <a:r>
              <a:rPr lang="en-US" sz="2000" dirty="0" err="1"/>
              <a:t>holpen</a:t>
            </a:r>
            <a:r>
              <a:rPr lang="en-US" sz="2000" dirty="0"/>
              <a:t> the </a:t>
            </a:r>
            <a:r>
              <a:rPr lang="en-US" sz="2000" b="1" dirty="0"/>
              <a:t>children of Lot</a:t>
            </a:r>
            <a:r>
              <a:rPr lang="en-US" sz="2000" dirty="0"/>
              <a:t>. </a:t>
            </a:r>
          </a:p>
          <a:p>
            <a:endParaRPr lang="en-US" dirty="0"/>
          </a:p>
        </p:txBody>
      </p:sp>
      <p:sp>
        <p:nvSpPr>
          <p:cNvPr id="4" name="Slide Number Placeholder 3"/>
          <p:cNvSpPr>
            <a:spLocks noGrp="1"/>
          </p:cNvSpPr>
          <p:nvPr>
            <p:ph type="sldNum" sz="quarter" idx="4"/>
          </p:nvPr>
        </p:nvSpPr>
        <p:spPr/>
        <p:txBody>
          <a:bodyPr/>
          <a:lstStyle/>
          <a:p>
            <a:fld id="{D57F1E4F-1CFF-5643-939E-217C01CDF565}" type="slidenum">
              <a:rPr lang="en-US" smtClean="0"/>
              <a:pPr/>
              <a:t>7</a:t>
            </a:fld>
            <a:endParaRPr lang="en-US" dirty="0"/>
          </a:p>
        </p:txBody>
      </p:sp>
      <p:sp>
        <p:nvSpPr>
          <p:cNvPr id="5" name="TextBox 4"/>
          <p:cNvSpPr txBox="1"/>
          <p:nvPr/>
        </p:nvSpPr>
        <p:spPr>
          <a:xfrm>
            <a:off x="4407540" y="2296755"/>
            <a:ext cx="4453588" cy="4401205"/>
          </a:xfrm>
          <a:prstGeom prst="rect">
            <a:avLst/>
          </a:prstGeom>
          <a:noFill/>
        </p:spPr>
        <p:txBody>
          <a:bodyPr wrap="square" rtlCol="0">
            <a:spAutoFit/>
          </a:bodyPr>
          <a:lstStyle/>
          <a:p>
            <a:r>
              <a:rPr lang="en-US" sz="2000" b="1" dirty="0"/>
              <a:t>Arab League Member States 1967</a:t>
            </a:r>
          </a:p>
          <a:p>
            <a:pPr algn="ctr"/>
            <a:r>
              <a:rPr lang="en-US" sz="2000" dirty="0"/>
              <a:t>Algeria</a:t>
            </a:r>
          </a:p>
          <a:p>
            <a:pPr algn="ctr"/>
            <a:r>
              <a:rPr lang="en-US" sz="2000" b="1" dirty="0"/>
              <a:t>Egypt</a:t>
            </a:r>
          </a:p>
          <a:p>
            <a:pPr algn="ctr"/>
            <a:r>
              <a:rPr lang="en-US" sz="2000" b="1" dirty="0"/>
              <a:t>Iraq</a:t>
            </a:r>
          </a:p>
          <a:p>
            <a:pPr algn="ctr"/>
            <a:r>
              <a:rPr lang="en-US" sz="2000" b="1" dirty="0"/>
              <a:t>Jordan</a:t>
            </a:r>
          </a:p>
          <a:p>
            <a:pPr algn="ctr"/>
            <a:r>
              <a:rPr lang="en-US" sz="2000" dirty="0"/>
              <a:t>Kuwait</a:t>
            </a:r>
          </a:p>
          <a:p>
            <a:pPr algn="ctr"/>
            <a:r>
              <a:rPr lang="en-US" sz="2000" b="1" dirty="0"/>
              <a:t>Lebanon</a:t>
            </a:r>
          </a:p>
          <a:p>
            <a:pPr algn="ctr"/>
            <a:r>
              <a:rPr lang="en-US" sz="2000" dirty="0"/>
              <a:t>Libya</a:t>
            </a:r>
          </a:p>
          <a:p>
            <a:pPr algn="ctr"/>
            <a:r>
              <a:rPr lang="en-US" sz="2000" dirty="0"/>
              <a:t>Morocco</a:t>
            </a:r>
          </a:p>
          <a:p>
            <a:pPr algn="ctr"/>
            <a:r>
              <a:rPr lang="en-US" sz="2000" b="1" dirty="0"/>
              <a:t>Saudi Arabia</a:t>
            </a:r>
          </a:p>
          <a:p>
            <a:pPr algn="ctr"/>
            <a:r>
              <a:rPr lang="en-US" sz="2000" dirty="0"/>
              <a:t>Sudan</a:t>
            </a:r>
          </a:p>
          <a:p>
            <a:pPr algn="ctr"/>
            <a:r>
              <a:rPr lang="en-US" sz="2000" b="1" dirty="0"/>
              <a:t>Syria</a:t>
            </a:r>
          </a:p>
          <a:p>
            <a:pPr algn="ctr"/>
            <a:r>
              <a:rPr lang="en-US" sz="2000" dirty="0"/>
              <a:t>Tunisia</a:t>
            </a:r>
          </a:p>
          <a:p>
            <a:pPr algn="ctr"/>
            <a:r>
              <a:rPr lang="en-US" sz="2000" b="1" dirty="0"/>
              <a:t>Yemen</a:t>
            </a:r>
          </a:p>
        </p:txBody>
      </p:sp>
      <p:pic>
        <p:nvPicPr>
          <p:cNvPr id="1028" name="Picture 4" descr="League of Arab States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832" y="3067119"/>
            <a:ext cx="11811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 of the Arab peoples</a:t>
            </a:r>
          </a:p>
        </p:txBody>
      </p:sp>
      <p:sp>
        <p:nvSpPr>
          <p:cNvPr id="4" name="Slide Number Placeholder 3"/>
          <p:cNvSpPr>
            <a:spLocks noGrp="1"/>
          </p:cNvSpPr>
          <p:nvPr>
            <p:ph type="sldNum" sz="quarter" idx="4"/>
          </p:nvPr>
        </p:nvSpPr>
        <p:spPr/>
        <p:txBody>
          <a:bodyPr/>
          <a:lstStyle/>
          <a:p>
            <a:fld id="{D57F1E4F-1CFF-5643-939E-217C01CDF565}"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1146768"/>
              </p:ext>
            </p:extLst>
          </p:nvPr>
        </p:nvGraphicFramePr>
        <p:xfrm>
          <a:off x="1701899" y="2285087"/>
          <a:ext cx="6096000" cy="4194215"/>
        </p:xfrm>
        <a:graphic>
          <a:graphicData uri="http://schemas.openxmlformats.org/drawingml/2006/table">
            <a:tbl>
              <a:tblPr firstRow="1" bandRow="1">
                <a:tableStyleId>{5C22544A-7EE6-4342-B048-85BDC9FD1C3A}</a:tableStyleId>
              </a:tblPr>
              <a:tblGrid>
                <a:gridCol w="2205681">
                  <a:extLst>
                    <a:ext uri="{9D8B030D-6E8A-4147-A177-3AD203B41FA5}">
                      <a16:colId xmlns:a16="http://schemas.microsoft.com/office/drawing/2014/main" val="983285899"/>
                    </a:ext>
                  </a:extLst>
                </a:gridCol>
                <a:gridCol w="842319">
                  <a:extLst>
                    <a:ext uri="{9D8B030D-6E8A-4147-A177-3AD203B41FA5}">
                      <a16:colId xmlns:a16="http://schemas.microsoft.com/office/drawing/2014/main" val="2205199499"/>
                    </a:ext>
                  </a:extLst>
                </a:gridCol>
                <a:gridCol w="861491">
                  <a:extLst>
                    <a:ext uri="{9D8B030D-6E8A-4147-A177-3AD203B41FA5}">
                      <a16:colId xmlns:a16="http://schemas.microsoft.com/office/drawing/2014/main" val="199307218"/>
                    </a:ext>
                  </a:extLst>
                </a:gridCol>
                <a:gridCol w="2186509">
                  <a:extLst>
                    <a:ext uri="{9D8B030D-6E8A-4147-A177-3AD203B41FA5}">
                      <a16:colId xmlns:a16="http://schemas.microsoft.com/office/drawing/2014/main" val="2025841054"/>
                    </a:ext>
                  </a:extLst>
                </a:gridCol>
              </a:tblGrid>
              <a:tr h="370840">
                <a:tc gridSpan="4">
                  <a:txBody>
                    <a:bodyPr/>
                    <a:lstStyle/>
                    <a:p>
                      <a:pPr algn="ctr"/>
                      <a:r>
                        <a:rPr lang="en-US" sz="2000" dirty="0" err="1">
                          <a:solidFill>
                            <a:schemeClr val="tx2">
                              <a:lumMod val="50000"/>
                            </a:schemeClr>
                          </a:solidFill>
                        </a:rPr>
                        <a:t>Terah</a:t>
                      </a:r>
                      <a:endParaRPr lang="en-US" sz="2000" dirty="0">
                        <a:solidFill>
                          <a:schemeClr val="tx2">
                            <a:lumMod val="50000"/>
                          </a:schemeClr>
                        </a:solidFill>
                      </a:endParaRP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3556910"/>
                  </a:ext>
                </a:extLst>
              </a:tr>
              <a:tr h="370840">
                <a:tc>
                  <a:txBody>
                    <a:bodyPr/>
                    <a:lstStyle/>
                    <a:p>
                      <a:pPr algn="ctr"/>
                      <a:r>
                        <a:rPr lang="en-US" sz="2000" dirty="0" err="1"/>
                        <a:t>Nahor</a:t>
                      </a:r>
                      <a:r>
                        <a:rPr lang="en-US" sz="2000" dirty="0"/>
                        <a:t> (12 sons)</a:t>
                      </a:r>
                    </a:p>
                  </a:txBody>
                  <a:tcPr>
                    <a:lnR w="12700" cap="flat" cmpd="sng" algn="ctr">
                      <a:solidFill>
                        <a:srgbClr val="336699"/>
                      </a:solidFill>
                      <a:prstDash val="solid"/>
                      <a:round/>
                      <a:headEnd type="none" w="med" len="med"/>
                      <a:tailEnd type="none" w="med" len="med"/>
                    </a:lnR>
                    <a:lnB w="12700" cap="flat" cmpd="sng" algn="ctr">
                      <a:solidFill>
                        <a:srgbClr val="336699"/>
                      </a:solidFill>
                      <a:prstDash val="solid"/>
                      <a:round/>
                      <a:headEnd type="none" w="med" len="med"/>
                      <a:tailEnd type="none" w="med" len="med"/>
                    </a:lnB>
                  </a:tcPr>
                </a:tc>
                <a:tc gridSpan="2">
                  <a:txBody>
                    <a:bodyPr/>
                    <a:lstStyle/>
                    <a:p>
                      <a:pPr algn="ctr"/>
                      <a:r>
                        <a:rPr lang="en-US" sz="2000" b="1" dirty="0"/>
                        <a:t>Abraham</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B w="12700" cap="flat" cmpd="sng" algn="ctr">
                      <a:solidFill>
                        <a:srgbClr val="336699"/>
                      </a:solidFill>
                      <a:prstDash val="solid"/>
                      <a:round/>
                      <a:headEnd type="none" w="med" len="med"/>
                      <a:tailEnd type="none" w="med" len="med"/>
                    </a:lnB>
                  </a:tcPr>
                </a:tc>
                <a:tc hMerge="1">
                  <a:txBody>
                    <a:bodyPr/>
                    <a:lstStyle/>
                    <a:p>
                      <a:endParaRPr lang="en-US"/>
                    </a:p>
                  </a:txBody>
                  <a:tcPr/>
                </a:tc>
                <a:tc>
                  <a:txBody>
                    <a:bodyPr/>
                    <a:lstStyle/>
                    <a:p>
                      <a:r>
                        <a:rPr lang="en-US" sz="2000" dirty="0"/>
                        <a:t>Haran</a:t>
                      </a:r>
                    </a:p>
                  </a:txBody>
                  <a:tcPr>
                    <a:lnL w="12700" cap="flat" cmpd="sng" algn="ctr">
                      <a:solidFill>
                        <a:srgbClr val="336699"/>
                      </a:solidFill>
                      <a:prstDash val="solid"/>
                      <a:round/>
                      <a:headEnd type="none" w="med" len="med"/>
                      <a:tailEnd type="none" w="med" len="med"/>
                    </a:lnL>
                    <a:lnB w="12700" cap="flat" cmpd="sng" algn="ctr">
                      <a:solidFill>
                        <a:srgbClr val="336699"/>
                      </a:solidFill>
                      <a:prstDash val="solid"/>
                      <a:round/>
                      <a:headEnd type="none" w="med" len="med"/>
                      <a:tailEnd type="none" w="med" len="med"/>
                    </a:lnB>
                  </a:tcPr>
                </a:tc>
                <a:extLst>
                  <a:ext uri="{0D108BD9-81ED-4DB2-BD59-A6C34878D82A}">
                    <a16:rowId xmlns:a16="http://schemas.microsoft.com/office/drawing/2014/main" val="711526366"/>
                  </a:ext>
                </a:extLst>
              </a:tr>
              <a:tr h="370840">
                <a:tc>
                  <a:txBody>
                    <a:bodyPr/>
                    <a:lstStyle/>
                    <a:p>
                      <a:pPr algn="ctr"/>
                      <a:r>
                        <a:rPr lang="en-US" sz="2000" dirty="0" err="1"/>
                        <a:t>Bethuel</a:t>
                      </a:r>
                      <a:endParaRPr lang="en-US" sz="2000" dirty="0"/>
                    </a:p>
                  </a:txBody>
                  <a:tcPr>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gridSpan="2">
                  <a:txBody>
                    <a:bodyPr/>
                    <a:lstStyle/>
                    <a:p>
                      <a:pPr algn="ctr"/>
                      <a:endParaRPr lang="en-US" sz="2000" dirty="0"/>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hMerge="1">
                  <a:txBody>
                    <a:bodyPr/>
                    <a:lstStyle/>
                    <a:p>
                      <a:endParaRPr lang="en-US"/>
                    </a:p>
                  </a:txBody>
                  <a:tcPr/>
                </a:tc>
                <a:tc>
                  <a:txBody>
                    <a:bodyPr/>
                    <a:lstStyle/>
                    <a:p>
                      <a:r>
                        <a:rPr lang="en-US" sz="2000" dirty="0"/>
                        <a:t>Lot</a:t>
                      </a:r>
                    </a:p>
                  </a:txBody>
                  <a:tcPr>
                    <a:lnL w="12700" cap="flat" cmpd="sng" algn="ctr">
                      <a:solidFill>
                        <a:srgbClr val="336699"/>
                      </a:solidFill>
                      <a:prstDash val="solid"/>
                      <a:round/>
                      <a:headEnd type="none" w="med" len="med"/>
                      <a:tailEnd type="none" w="med" len="med"/>
                    </a:lnL>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extLst>
                  <a:ext uri="{0D108BD9-81ED-4DB2-BD59-A6C34878D82A}">
                    <a16:rowId xmlns:a16="http://schemas.microsoft.com/office/drawing/2014/main" val="2035371140"/>
                  </a:ext>
                </a:extLst>
              </a:tr>
              <a:tr h="506135">
                <a:tc>
                  <a:txBody>
                    <a:bodyPr/>
                    <a:lstStyle/>
                    <a:p>
                      <a:pPr algn="ctr"/>
                      <a:r>
                        <a:rPr lang="en-US" sz="2000" dirty="0"/>
                        <a:t>Laban</a:t>
                      </a:r>
                    </a:p>
                  </a:txBody>
                  <a:tcPr>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gridSpan="2">
                  <a:txBody>
                    <a:bodyPr/>
                    <a:lstStyle/>
                    <a:p>
                      <a:pPr algn="ctr"/>
                      <a:endParaRPr lang="en-US" sz="2000" dirty="0"/>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hMerge="1">
                  <a:txBody>
                    <a:bodyPr/>
                    <a:lstStyle/>
                    <a:p>
                      <a:endParaRPr lang="en-US"/>
                    </a:p>
                  </a:txBody>
                  <a:tcPr/>
                </a:tc>
                <a:tc>
                  <a:txBody>
                    <a:bodyPr/>
                    <a:lstStyle/>
                    <a:p>
                      <a:r>
                        <a:rPr lang="en-US" sz="2000" dirty="0"/>
                        <a:t>Moab, Ammon</a:t>
                      </a:r>
                    </a:p>
                  </a:txBody>
                  <a:tcPr>
                    <a:lnL w="12700" cap="flat" cmpd="sng" algn="ctr">
                      <a:solidFill>
                        <a:srgbClr val="336699"/>
                      </a:solidFill>
                      <a:prstDash val="solid"/>
                      <a:round/>
                      <a:headEnd type="none" w="med" len="med"/>
                      <a:tailEnd type="none" w="med" len="med"/>
                    </a:lnL>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extLst>
                  <a:ext uri="{0D108BD9-81ED-4DB2-BD59-A6C34878D82A}">
                    <a16:rowId xmlns:a16="http://schemas.microsoft.com/office/drawing/2014/main" val="1099596204"/>
                  </a:ext>
                </a:extLst>
              </a:tr>
              <a:tr h="0">
                <a:tc gridSpan="4">
                  <a:txBody>
                    <a:bodyPr/>
                    <a:lstStyle/>
                    <a:p>
                      <a:pPr algn="ctr"/>
                      <a:endParaRPr lang="en-US" sz="2000" dirty="0"/>
                    </a:p>
                  </a:txBody>
                  <a:tcP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hMerge="1">
                  <a:txBody>
                    <a:bodyPr/>
                    <a:lstStyle/>
                    <a:p>
                      <a:pPr algn="ctr"/>
                      <a:endParaRPr lang="en-US" sz="2000" b="1" dirty="0"/>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hMerge="1">
                  <a:txBody>
                    <a:bodyPr/>
                    <a:lstStyle/>
                    <a:p>
                      <a:endParaRPr lang="en-US"/>
                    </a:p>
                  </a:txBody>
                  <a:tcPr/>
                </a:tc>
                <a:tc hMerge="1">
                  <a:txBody>
                    <a:bodyPr/>
                    <a:lstStyle/>
                    <a:p>
                      <a:endParaRPr lang="en-US" sz="2000" dirty="0"/>
                    </a:p>
                  </a:txBody>
                  <a:tcPr>
                    <a:lnL w="12700" cap="flat" cmpd="sng" algn="ctr">
                      <a:solidFill>
                        <a:srgbClr val="336699"/>
                      </a:solidFill>
                      <a:prstDash val="solid"/>
                      <a:round/>
                      <a:headEnd type="none" w="med" len="med"/>
                      <a:tailEnd type="none" w="med" len="med"/>
                    </a:lnL>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extLst>
                  <a:ext uri="{0D108BD9-81ED-4DB2-BD59-A6C34878D82A}">
                    <a16:rowId xmlns:a16="http://schemas.microsoft.com/office/drawing/2014/main" val="696295086"/>
                  </a:ext>
                </a:extLst>
              </a:tr>
              <a:tr h="370840">
                <a:tc>
                  <a:txBody>
                    <a:bodyPr/>
                    <a:lstStyle/>
                    <a:p>
                      <a:pPr algn="ctr"/>
                      <a:r>
                        <a:rPr lang="en-US" sz="2000" dirty="0"/>
                        <a:t>Ishmael, son of Hagar the Egyptian (12 sons)</a:t>
                      </a:r>
                    </a:p>
                  </a:txBody>
                  <a:tcPr>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gridSpan="2">
                  <a:txBody>
                    <a:bodyPr/>
                    <a:lstStyle/>
                    <a:p>
                      <a:pPr algn="ctr"/>
                      <a:r>
                        <a:rPr lang="en-US" sz="2000" b="1" dirty="0"/>
                        <a:t>Isaac</a:t>
                      </a:r>
                    </a:p>
                  </a:txBody>
                  <a:tcP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hMerge="1">
                  <a:txBody>
                    <a:bodyPr/>
                    <a:lstStyle/>
                    <a:p>
                      <a:endParaRPr lang="en-US"/>
                    </a:p>
                  </a:txBody>
                  <a:tcPr/>
                </a:tc>
                <a:tc>
                  <a:txBody>
                    <a:bodyPr/>
                    <a:lstStyle/>
                    <a:p>
                      <a:r>
                        <a:rPr lang="en-US" sz="2000" dirty="0"/>
                        <a:t>Midian &amp; five other sons of Keturah</a:t>
                      </a:r>
                    </a:p>
                  </a:txBody>
                  <a:tcPr>
                    <a:lnL w="12700" cap="flat" cmpd="sng" algn="ctr">
                      <a:solidFill>
                        <a:srgbClr val="336699"/>
                      </a:solidFill>
                      <a:prstDash val="solid"/>
                      <a:round/>
                      <a:headEnd type="none" w="med" len="med"/>
                      <a:tailEnd type="none" w="med" len="med"/>
                    </a:lnL>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extLst>
                  <a:ext uri="{0D108BD9-81ED-4DB2-BD59-A6C34878D82A}">
                    <a16:rowId xmlns:a16="http://schemas.microsoft.com/office/drawing/2014/main" val="140739826"/>
                  </a:ext>
                </a:extLst>
              </a:tr>
              <a:tr h="370840">
                <a:tc gridSpan="2">
                  <a:txBody>
                    <a:bodyPr/>
                    <a:lstStyle/>
                    <a:p>
                      <a:pPr algn="ctr"/>
                      <a:r>
                        <a:rPr lang="en-US" sz="2000" dirty="0"/>
                        <a:t>Esau (Edom)</a:t>
                      </a:r>
                    </a:p>
                  </a:txBody>
                  <a:tcPr>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hMerge="1">
                  <a:txBody>
                    <a:bodyPr/>
                    <a:lstStyle/>
                    <a:p>
                      <a:endParaRPr lang="en-US" dirty="0"/>
                    </a:p>
                  </a:txBody>
                  <a:tcPr/>
                </a:tc>
                <a:tc gridSpan="2">
                  <a:txBody>
                    <a:bodyPr/>
                    <a:lstStyle/>
                    <a:p>
                      <a:pPr algn="ctr"/>
                      <a:r>
                        <a:rPr lang="en-US" sz="2000" b="1" dirty="0"/>
                        <a:t>Jacob (Israel)</a:t>
                      </a:r>
                    </a:p>
                  </a:txBody>
                  <a:tcPr>
                    <a:lnL w="12700" cap="flat" cmpd="sng" algn="ctr">
                      <a:solidFill>
                        <a:srgbClr val="336699"/>
                      </a:solidFill>
                      <a:prstDash val="solid"/>
                      <a:round/>
                      <a:headEnd type="none" w="med" len="med"/>
                      <a:tailEnd type="none" w="med" len="med"/>
                    </a:lnL>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482108557"/>
                  </a:ext>
                </a:extLst>
              </a:tr>
              <a:tr h="370840">
                <a:tc gridSpan="2">
                  <a:txBody>
                    <a:bodyPr/>
                    <a:lstStyle/>
                    <a:p>
                      <a:pPr algn="ctr"/>
                      <a:r>
                        <a:rPr lang="en-US" sz="2000" dirty="0"/>
                        <a:t>Amalek</a:t>
                      </a:r>
                    </a:p>
                  </a:txBody>
                  <a:tcPr>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hMerge="1">
                  <a:txBody>
                    <a:bodyPr/>
                    <a:lstStyle/>
                    <a:p>
                      <a:endParaRPr lang="en-US"/>
                    </a:p>
                  </a:txBody>
                  <a:tcPr/>
                </a:tc>
                <a:tc gridSpan="2">
                  <a:txBody>
                    <a:bodyPr/>
                    <a:lstStyle/>
                    <a:p>
                      <a:pPr algn="ctr"/>
                      <a:r>
                        <a:rPr lang="en-US" sz="2000" b="1" dirty="0"/>
                        <a:t>12 sons</a:t>
                      </a:r>
                    </a:p>
                  </a:txBody>
                  <a:tcPr>
                    <a:lnL w="12700" cap="flat" cmpd="sng" algn="ctr">
                      <a:solidFill>
                        <a:srgbClr val="336699"/>
                      </a:solidFill>
                      <a:prstDash val="solid"/>
                      <a:round/>
                      <a:headEnd type="none" w="med" len="med"/>
                      <a:tailEnd type="none" w="med" len="med"/>
                    </a:lnL>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36227700"/>
                  </a:ext>
                </a:extLst>
              </a:tr>
            </a:tbl>
          </a:graphicData>
        </a:graphic>
      </p:graphicFrame>
      <p:cxnSp>
        <p:nvCxnSpPr>
          <p:cNvPr id="7" name="Straight Arrow Connector 6"/>
          <p:cNvCxnSpPr>
            <a:cxnSpLocks/>
          </p:cNvCxnSpPr>
          <p:nvPr/>
        </p:nvCxnSpPr>
        <p:spPr>
          <a:xfrm>
            <a:off x="4775931" y="3072161"/>
            <a:ext cx="0" cy="138977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34054" y="4778298"/>
            <a:ext cx="557561" cy="106494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30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Israel’s enemies take counsel together</a:t>
            </a:r>
          </a:p>
        </p:txBody>
      </p:sp>
      <p:sp>
        <p:nvSpPr>
          <p:cNvPr id="3" name="Content Placeholder 2"/>
          <p:cNvSpPr>
            <a:spLocks noGrp="1"/>
          </p:cNvSpPr>
          <p:nvPr>
            <p:ph idx="1"/>
          </p:nvPr>
        </p:nvSpPr>
        <p:spPr>
          <a:xfrm>
            <a:off x="4436533" y="2421466"/>
            <a:ext cx="3890708" cy="3666066"/>
          </a:xfrm>
          <a:solidFill>
            <a:schemeClr val="accent1">
              <a:lumMod val="60000"/>
              <a:lumOff val="40000"/>
            </a:schemeClr>
          </a:solidFill>
        </p:spPr>
        <p:txBody>
          <a:bodyPr>
            <a:normAutofit/>
          </a:bodyPr>
          <a:lstStyle/>
          <a:p>
            <a:pPr marL="0" indent="0">
              <a:buNone/>
            </a:pPr>
            <a:r>
              <a:rPr lang="en-US" sz="2000" dirty="0"/>
              <a:t>Unanimously defined national objectives for the liberation of Palestine from Zionist colonialism </a:t>
            </a:r>
          </a:p>
          <a:p>
            <a:pPr marL="0" indent="0">
              <a:buNone/>
            </a:pPr>
            <a:r>
              <a:rPr lang="en-US" sz="2000" dirty="0"/>
              <a:t>Welcomed the establishment of the Palestine Liberation Organization to consolidate the Palestine Entity, and as a vanguard for the collective Arab struggle for the liberation of Palestine.</a:t>
            </a:r>
          </a:p>
        </p:txBody>
      </p:sp>
      <p:sp>
        <p:nvSpPr>
          <p:cNvPr id="4" name="Slide Number Placeholder 3"/>
          <p:cNvSpPr>
            <a:spLocks noGrp="1"/>
          </p:cNvSpPr>
          <p:nvPr>
            <p:ph type="sldNum" sz="quarter" idx="4"/>
          </p:nvPr>
        </p:nvSpPr>
        <p:spPr/>
        <p:txBody>
          <a:bodyPr/>
          <a:lstStyle/>
          <a:p>
            <a:fld id="{D57F1E4F-1CFF-5643-939E-217C01CDF565}" type="slidenum">
              <a:rPr lang="en-US" smtClean="0"/>
              <a:pPr/>
              <a:t>9</a:t>
            </a:fld>
            <a:endParaRPr lang="en-US" dirty="0"/>
          </a:p>
        </p:txBody>
      </p:sp>
      <p:pic>
        <p:nvPicPr>
          <p:cNvPr id="6" name="Picture 5" descr="A group of people posing for a picture&#10;&#10;Description generated with very high confidence"/>
          <p:cNvPicPr>
            <a:picLocks noChangeAspect="1"/>
          </p:cNvPicPr>
          <p:nvPr/>
        </p:nvPicPr>
        <p:blipFill>
          <a:blip r:embed="rId2"/>
          <a:stretch>
            <a:fillRect/>
          </a:stretch>
        </p:blipFill>
        <p:spPr>
          <a:xfrm>
            <a:off x="504995" y="2623841"/>
            <a:ext cx="3677539" cy="3188107"/>
          </a:xfrm>
          <a:prstGeom prst="rect">
            <a:avLst/>
          </a:prstGeom>
        </p:spPr>
      </p:pic>
      <p:sp>
        <p:nvSpPr>
          <p:cNvPr id="7" name="TextBox 6"/>
          <p:cNvSpPr txBox="1"/>
          <p:nvPr/>
        </p:nvSpPr>
        <p:spPr>
          <a:xfrm>
            <a:off x="488062" y="5811948"/>
            <a:ext cx="3821472" cy="646331"/>
          </a:xfrm>
          <a:prstGeom prst="rect">
            <a:avLst/>
          </a:prstGeom>
          <a:noFill/>
        </p:spPr>
        <p:txBody>
          <a:bodyPr wrap="square" rtlCol="0">
            <a:spAutoFit/>
          </a:bodyPr>
          <a:lstStyle/>
          <a:p>
            <a:r>
              <a:rPr lang="en-US" dirty="0"/>
              <a:t>The 1964 Second Arab League Summit in Alexandria, Egypt</a:t>
            </a:r>
          </a:p>
        </p:txBody>
      </p:sp>
    </p:spTree>
    <p:extLst>
      <p:ext uri="{BB962C8B-B14F-4D97-AF65-F5344CB8AC3E}">
        <p14:creationId xmlns:p14="http://schemas.microsoft.com/office/powerpoint/2010/main" val="4165816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3173</TotalTime>
  <Words>1698</Words>
  <Application>Microsoft Office PowerPoint</Application>
  <PresentationFormat>On-screen Show (4:3)</PresentationFormat>
  <Paragraphs>168</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Wingdings</vt:lpstr>
      <vt:lpstr>Wingdings 3</vt:lpstr>
      <vt:lpstr>Ion Boardroom</vt:lpstr>
      <vt:lpstr>THE CONSEQUENCES OF THE SIX DAY WAR</vt:lpstr>
      <vt:lpstr>Tonight’s plan How the Bible relates to</vt:lpstr>
      <vt:lpstr>Our attitude to war</vt:lpstr>
      <vt:lpstr>Six Arab armies arrayed against Israel</vt:lpstr>
      <vt:lpstr>Immediate Outcomes</vt:lpstr>
      <vt:lpstr>As the Scriptures foretold</vt:lpstr>
      <vt:lpstr>The identity of the confederates</vt:lpstr>
      <vt:lpstr>The origin of the Arab peoples</vt:lpstr>
      <vt:lpstr>Israel’s enemies take counsel together</vt:lpstr>
      <vt:lpstr>Israel’s enemies speak</vt:lpstr>
      <vt:lpstr>Israel’s enemies speak</vt:lpstr>
      <vt:lpstr>Immediate Outcomes</vt:lpstr>
      <vt:lpstr>As best we can discern it, how did this war advance God’s purpose? </vt:lpstr>
      <vt:lpstr>1967 – “the moment that created modern Israel”</vt:lpstr>
      <vt:lpstr>1967 – “the moment that created modern Israel”</vt:lpstr>
      <vt:lpstr>1967 – “the moment that created modern Israel”</vt:lpstr>
      <vt:lpstr>1967 – “the moment that created modern Israel”</vt:lpstr>
      <vt:lpstr>1967 – “the moment that created modern Israel”</vt:lpstr>
      <vt:lpstr>UNESCO’s World Heritage Committee will rule on Hebron this week</vt:lpstr>
      <vt:lpstr>“1967 changes the place of religion in Israeli identity”</vt:lpstr>
      <vt:lpstr>Another major transformation</vt:lpstr>
      <vt:lpstr>Yuli Edelstein, speaker of the Knesset</vt:lpstr>
      <vt:lpstr>From a prophetic standpoint</vt:lpstr>
      <vt:lpstr>From a prophetic standpoint</vt:lpstr>
      <vt:lpstr>From a prophetic standpoint</vt:lpstr>
      <vt:lpstr>From a prophetic standpoint</vt:lpstr>
      <vt:lpstr>The question of “how long?”</vt:lpstr>
      <vt:lpstr>The restoration of the sanctuary to its rightful state</vt:lpstr>
      <vt:lpstr>The restoration of the sanctuary to its rightful state</vt:lpstr>
      <vt:lpstr>The destruction of Grand al-Nuri Mosque in Mosul June 21 2017</vt:lpstr>
      <vt:lpstr>Though the vision tarry, wait for it</vt:lpstr>
      <vt:lpstr>Ye that make mention of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Deuteronomy 29-32</dc:title>
  <dc:creator>James Farrar</dc:creator>
  <cp:lastModifiedBy>James Farrar</cp:lastModifiedBy>
  <cp:revision>111</cp:revision>
  <dcterms:created xsi:type="dcterms:W3CDTF">2017-04-28T01:04:50Z</dcterms:created>
  <dcterms:modified xsi:type="dcterms:W3CDTF">2017-07-07T11:24:45Z</dcterms:modified>
</cp:coreProperties>
</file>