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8" r:id="rId1"/>
  </p:sldMasterIdLst>
  <p:notesMasterIdLst>
    <p:notesMasterId r:id="rId135"/>
  </p:notesMasterIdLst>
  <p:sldIdLst>
    <p:sldId id="256" r:id="rId2"/>
    <p:sldId id="413" r:id="rId3"/>
    <p:sldId id="287" r:id="rId4"/>
    <p:sldId id="289" r:id="rId5"/>
    <p:sldId id="290" r:id="rId6"/>
    <p:sldId id="297" r:id="rId7"/>
    <p:sldId id="299" r:id="rId8"/>
    <p:sldId id="298" r:id="rId9"/>
    <p:sldId id="300" r:id="rId10"/>
    <p:sldId id="301" r:id="rId11"/>
    <p:sldId id="308" r:id="rId12"/>
    <p:sldId id="310" r:id="rId13"/>
    <p:sldId id="302" r:id="rId14"/>
    <p:sldId id="303" r:id="rId15"/>
    <p:sldId id="277" r:id="rId16"/>
    <p:sldId id="278" r:id="rId17"/>
    <p:sldId id="279" r:id="rId18"/>
    <p:sldId id="280" r:id="rId19"/>
    <p:sldId id="309" r:id="rId20"/>
    <p:sldId id="313" r:id="rId21"/>
    <p:sldId id="314" r:id="rId22"/>
    <p:sldId id="315" r:id="rId23"/>
    <p:sldId id="292" r:id="rId24"/>
    <p:sldId id="306" r:id="rId25"/>
    <p:sldId id="311" r:id="rId26"/>
    <p:sldId id="307" r:id="rId27"/>
    <p:sldId id="316" r:id="rId28"/>
    <p:sldId id="317" r:id="rId29"/>
    <p:sldId id="318" r:id="rId30"/>
    <p:sldId id="319" r:id="rId31"/>
    <p:sldId id="320" r:id="rId32"/>
    <p:sldId id="321" r:id="rId33"/>
    <p:sldId id="322" r:id="rId34"/>
    <p:sldId id="339" r:id="rId35"/>
    <p:sldId id="340" r:id="rId36"/>
    <p:sldId id="341" r:id="rId37"/>
    <p:sldId id="323" r:id="rId38"/>
    <p:sldId id="324" r:id="rId39"/>
    <p:sldId id="325" r:id="rId40"/>
    <p:sldId id="326" r:id="rId41"/>
    <p:sldId id="331" r:id="rId42"/>
    <p:sldId id="334" r:id="rId43"/>
    <p:sldId id="408" r:id="rId44"/>
    <p:sldId id="335" r:id="rId45"/>
    <p:sldId id="336" r:id="rId46"/>
    <p:sldId id="337" r:id="rId47"/>
    <p:sldId id="338" r:id="rId48"/>
    <p:sldId id="329" r:id="rId49"/>
    <p:sldId id="327" r:id="rId50"/>
    <p:sldId id="332" r:id="rId51"/>
    <p:sldId id="328" r:id="rId52"/>
    <p:sldId id="410" r:id="rId53"/>
    <p:sldId id="409" r:id="rId54"/>
    <p:sldId id="342" r:id="rId55"/>
    <p:sldId id="343" r:id="rId56"/>
    <p:sldId id="395" r:id="rId57"/>
    <p:sldId id="394" r:id="rId58"/>
    <p:sldId id="330" r:id="rId59"/>
    <p:sldId id="396" r:id="rId60"/>
    <p:sldId id="397" r:id="rId61"/>
    <p:sldId id="333" r:id="rId62"/>
    <p:sldId id="387" r:id="rId63"/>
    <p:sldId id="293" r:id="rId64"/>
    <p:sldId id="295" r:id="rId65"/>
    <p:sldId id="296" r:id="rId66"/>
    <p:sldId id="392" r:id="rId67"/>
    <p:sldId id="388" r:id="rId68"/>
    <p:sldId id="344" r:id="rId69"/>
    <p:sldId id="345" r:id="rId70"/>
    <p:sldId id="351" r:id="rId71"/>
    <p:sldId id="350" r:id="rId72"/>
    <p:sldId id="346" r:id="rId73"/>
    <p:sldId id="347" r:id="rId74"/>
    <p:sldId id="348" r:id="rId75"/>
    <p:sldId id="349" r:id="rId76"/>
    <p:sldId id="352" r:id="rId77"/>
    <p:sldId id="360" r:id="rId78"/>
    <p:sldId id="353" r:id="rId79"/>
    <p:sldId id="354" r:id="rId80"/>
    <p:sldId id="355" r:id="rId81"/>
    <p:sldId id="356" r:id="rId82"/>
    <p:sldId id="357" r:id="rId83"/>
    <p:sldId id="358" r:id="rId84"/>
    <p:sldId id="359" r:id="rId85"/>
    <p:sldId id="389" r:id="rId86"/>
    <p:sldId id="365" r:id="rId87"/>
    <p:sldId id="398" r:id="rId88"/>
    <p:sldId id="411" r:id="rId89"/>
    <p:sldId id="366" r:id="rId90"/>
    <p:sldId id="363" r:id="rId91"/>
    <p:sldId id="380" r:id="rId92"/>
    <p:sldId id="381" r:id="rId93"/>
    <p:sldId id="382" r:id="rId94"/>
    <p:sldId id="304" r:id="rId95"/>
    <p:sldId id="305" r:id="rId96"/>
    <p:sldId id="364" r:id="rId97"/>
    <p:sldId id="369" r:id="rId98"/>
    <p:sldId id="370" r:id="rId99"/>
    <p:sldId id="371" r:id="rId100"/>
    <p:sldId id="372" r:id="rId101"/>
    <p:sldId id="362" r:id="rId102"/>
    <p:sldId id="373" r:id="rId103"/>
    <p:sldId id="374" r:id="rId104"/>
    <p:sldId id="383" r:id="rId105"/>
    <p:sldId id="386" r:id="rId106"/>
    <p:sldId id="385" r:id="rId107"/>
    <p:sldId id="375" r:id="rId108"/>
    <p:sldId id="376" r:id="rId109"/>
    <p:sldId id="384" r:id="rId110"/>
    <p:sldId id="377" r:id="rId111"/>
    <p:sldId id="378" r:id="rId112"/>
    <p:sldId id="379" r:id="rId113"/>
    <p:sldId id="361" r:id="rId114"/>
    <p:sldId id="288" r:id="rId115"/>
    <p:sldId id="399" r:id="rId116"/>
    <p:sldId id="294" r:id="rId117"/>
    <p:sldId id="390" r:id="rId118"/>
    <p:sldId id="393" r:id="rId119"/>
    <p:sldId id="404" r:id="rId120"/>
    <p:sldId id="412" r:id="rId121"/>
    <p:sldId id="400" r:id="rId122"/>
    <p:sldId id="405" r:id="rId123"/>
    <p:sldId id="406" r:id="rId124"/>
    <p:sldId id="402" r:id="rId125"/>
    <p:sldId id="367" r:id="rId126"/>
    <p:sldId id="368" r:id="rId127"/>
    <p:sldId id="285" r:id="rId128"/>
    <p:sldId id="286" r:id="rId129"/>
    <p:sldId id="391" r:id="rId130"/>
    <p:sldId id="291" r:id="rId131"/>
    <p:sldId id="401" r:id="rId132"/>
    <p:sldId id="407" r:id="rId133"/>
    <p:sldId id="403" r:id="rId1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F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84" autoAdjust="0"/>
    <p:restoredTop sz="94660"/>
  </p:normalViewPr>
  <p:slideViewPr>
    <p:cSldViewPr snapToGrid="0">
      <p:cViewPr varScale="1">
        <p:scale>
          <a:sx n="91" d="100"/>
          <a:sy n="91" d="100"/>
        </p:scale>
        <p:origin x="-1218"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2940" y="72"/>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23CEE-F734-4839-8C7B-2A4CDCE347A0}" type="datetimeFigureOut">
              <a:rPr lang="en-US" smtClean="0"/>
              <a:pPr/>
              <a:t>2/20/2018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3389C-40AC-4534-828B-BD2CF691E530}" type="slidenum">
              <a:rPr lang="en-US" smtClean="0"/>
              <a:pPr/>
              <a:t>‹#›</a:t>
            </a:fld>
            <a:endParaRPr lang="en-US"/>
          </a:p>
        </p:txBody>
      </p:sp>
    </p:spTree>
    <p:extLst>
      <p:ext uri="{BB962C8B-B14F-4D97-AF65-F5344CB8AC3E}">
        <p14:creationId xmlns:p14="http://schemas.microsoft.com/office/powerpoint/2010/main" xmlns="" val="138856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Brother Blackwell died in 1911 at age 85 and so he was 61 when his daughter died.</a:t>
            </a:r>
          </a:p>
        </p:txBody>
      </p:sp>
      <p:sp>
        <p:nvSpPr>
          <p:cNvPr id="4" name="Slide Number Placeholder 3"/>
          <p:cNvSpPr>
            <a:spLocks noGrp="1"/>
          </p:cNvSpPr>
          <p:nvPr>
            <p:ph type="sldNum" sz="quarter" idx="10"/>
          </p:nvPr>
        </p:nvSpPr>
        <p:spPr/>
        <p:txBody>
          <a:bodyPr/>
          <a:lstStyle/>
          <a:p>
            <a:fld id="{38E3389C-40AC-4534-828B-BD2CF691E530}" type="slidenum">
              <a:rPr lang="en-US" smtClean="0"/>
              <a:pPr/>
              <a:t>70</a:t>
            </a:fld>
            <a:endParaRPr lang="en-US"/>
          </a:p>
        </p:txBody>
      </p:sp>
    </p:spTree>
    <p:extLst>
      <p:ext uri="{BB962C8B-B14F-4D97-AF65-F5344CB8AC3E}">
        <p14:creationId xmlns:p14="http://schemas.microsoft.com/office/powerpoint/2010/main" xmlns="" val="1317312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F69E2CF-1A79-4984-95B8-4CCD2C3F0D61}" type="datetime1">
              <a:rPr lang="en-US" smtClean="0"/>
              <a:pPr/>
              <a:t>2/20/2018</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9614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E40218-F1D8-400A-AA63-434BE0537E57}" type="datetime1">
              <a:rPr lang="en-US" smtClean="0"/>
              <a:pPr/>
              <a:t>2/20/2018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1896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8AE501F-CBDB-46DF-9152-1E1BABBDF1FC}"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114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09FEB0-1E7C-456D-836A-097D6677C408}"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3120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22E014-6B1F-46FB-ADA9-6F5F784A9693}"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8988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496BF0-68DB-446A-A577-A648F9C9759B}" type="datetime1">
              <a:rPr lang="en-US" smtClean="0"/>
              <a:pPr/>
              <a:t>2/20/2018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9427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130FEE-4BDE-4AA1-A96F-216299B0AEA1}" type="datetime1">
              <a:rPr lang="en-US" smtClean="0"/>
              <a:pPr/>
              <a:t>2/20/2018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37882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F5736-EA8A-446D-8F79-C80BB0D5B2F4}"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780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9183F-8051-4EFD-BD9F-E6302296E51A}"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9990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172B9-AF83-4C7F-8D42-F8CB8187C57C}"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63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56C7D9-777E-4142-9BEE-9A2D8FB72C76}" type="datetime1">
              <a:rPr lang="en-US" smtClean="0"/>
              <a:pPr/>
              <a:t>2/20/2018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6653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D0715-41A9-4E27-BADE-F9BC1501CF7B}" type="datetime1">
              <a:rPr lang="en-US" smtClean="0"/>
              <a:pPr/>
              <a:t>2/20/2018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543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2A926-C889-43B7-A500-62B22224946C}" type="datetime1">
              <a:rPr lang="en-US" smtClean="0"/>
              <a:pPr/>
              <a:t>2/20/2018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1879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C5F5A-111E-44B6-A17C-30957D2B3CFB}" type="datetime1">
              <a:rPr lang="en-US" smtClean="0"/>
              <a:pPr/>
              <a:t>2/20/2018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5800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31500-BABC-4481-A172-C66FA0B5CB3D}" type="datetime1">
              <a:rPr lang="en-US" smtClean="0"/>
              <a:pPr/>
              <a:t>2/20/2018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7345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1E9A93-F215-4167-8363-65BE76AD508D}" type="datetime1">
              <a:rPr lang="en-US" smtClean="0"/>
              <a:pPr/>
              <a:t>2/20/2018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106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39626D-A905-4890-9012-BFD753D75A39}" type="datetime1">
              <a:rPr lang="en-US" smtClean="0"/>
              <a:pPr/>
              <a:t>2/20/2018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4423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66EFDDB-D06C-4928-9E69-CB90C82A0B9F}" type="datetime1">
              <a:rPr lang="en-US" smtClean="0"/>
              <a:pPr/>
              <a:t>2/20/2018</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90225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_1rv86u3TAhUK8IMKHfPfAkkQjRwIBw&amp;url=https://furniturescheme.co.uk/carpentry-volunteer-training/&amp;psig=AFQjCNHlOBvuhyJsKMMzV3zvGVzhNrSY_w&amp;ust=1494798067967186" TargetMode="External"/><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69794" y="396838"/>
            <a:ext cx="4838627" cy="6058999"/>
            <a:chOff x="423333" y="396837"/>
            <a:chExt cx="6451503" cy="6058999"/>
          </a:xfrm>
        </p:grpSpPr>
        <p:sp>
          <p:nvSpPr>
            <p:cNvPr id="72" name="Rectangle 71"/>
            <p:cNvSpPr/>
            <p:nvPr>
              <p:extLst>
                <p:ext uri="{386F3935-93C4-4BCD-93E2-E3B085C9AB24}">
                  <p16:designElem xmlns:p16="http://schemas.microsoft.com/office/powerpoint/2015/main" xmlns=""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5"/>
            <p:cNvSpPr/>
            <p:nvPr>
              <p:extLst>
                <p:ext uri="{386F3935-93C4-4BCD-93E2-E3B085C9AB24}">
                  <p16:designElem xmlns:p16="http://schemas.microsoft.com/office/powerpoint/2015/main" xmlns=""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4" name="Freeform 5"/>
            <p:cNvSpPr/>
            <p:nvPr>
              <p:extLst>
                <p:ext uri="{386F3935-93C4-4BCD-93E2-E3B085C9AB24}">
                  <p16:designElem xmlns:p16="http://schemas.microsoft.com/office/powerpoint/2015/main" xmlns=""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https://upload.wikimedia.org/wikipedia/commons/4/4c/Thomas_Williams_%28Christadelphian%29.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382" r="9129" b="-3"/>
          <a:stretch/>
        </p:blipFill>
        <p:spPr bwMode="auto">
          <a:xfrm>
            <a:off x="554715" y="507019"/>
            <a:ext cx="4059510" cy="468173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5210207" y="1216551"/>
            <a:ext cx="3114446" cy="3178470"/>
          </a:xfrm>
        </p:spPr>
        <p:txBody>
          <a:bodyPr>
            <a:normAutofit/>
          </a:bodyPr>
          <a:lstStyle/>
          <a:p>
            <a:r>
              <a:rPr lang="en-US" b="1" dirty="0"/>
              <a:t>Ministers by whom we believed</a:t>
            </a:r>
          </a:p>
        </p:txBody>
      </p:sp>
      <p:sp>
        <p:nvSpPr>
          <p:cNvPr id="3" name="Subtitle 2"/>
          <p:cNvSpPr>
            <a:spLocks noGrp="1"/>
          </p:cNvSpPr>
          <p:nvPr>
            <p:ph type="subTitle" idx="1"/>
          </p:nvPr>
        </p:nvSpPr>
        <p:spPr>
          <a:xfrm>
            <a:off x="5210207" y="4395021"/>
            <a:ext cx="3114446" cy="1508102"/>
          </a:xfrm>
        </p:spPr>
        <p:txBody>
          <a:bodyPr>
            <a:normAutofit/>
          </a:bodyPr>
          <a:lstStyle/>
          <a:p>
            <a:r>
              <a:rPr lang="en-US" b="1" dirty="0"/>
              <a:t>Kentucky </a:t>
            </a:r>
            <a:r>
              <a:rPr lang="en-US" b="1" dirty="0" err="1"/>
              <a:t>christadelphian</a:t>
            </a:r>
            <a:r>
              <a:rPr lang="en-US" b="1" dirty="0"/>
              <a:t> bible school</a:t>
            </a:r>
          </a:p>
          <a:p>
            <a:r>
              <a:rPr lang="en-US" b="1" dirty="0"/>
              <a:t>July 1 – 7 2017</a:t>
            </a:r>
          </a:p>
        </p:txBody>
      </p:sp>
      <p:sp>
        <p:nvSpPr>
          <p:cNvPr id="4" name="TextBox 3"/>
          <p:cNvSpPr txBox="1"/>
          <p:nvPr/>
        </p:nvSpPr>
        <p:spPr>
          <a:xfrm>
            <a:off x="269794" y="5293608"/>
            <a:ext cx="4365701" cy="461665"/>
          </a:xfrm>
          <a:prstGeom prst="rect">
            <a:avLst/>
          </a:prstGeom>
          <a:noFill/>
        </p:spPr>
        <p:txBody>
          <a:bodyPr wrap="square" rtlCol="0">
            <a:spAutoFit/>
          </a:bodyPr>
          <a:lstStyle/>
          <a:p>
            <a:r>
              <a:rPr lang="en-US" sz="2400" dirty="0"/>
              <a:t>Thomas Williams 1847 - 1913</a:t>
            </a:r>
          </a:p>
        </p:txBody>
      </p:sp>
    </p:spTree>
    <p:extLst>
      <p:ext uri="{BB962C8B-B14F-4D97-AF65-F5344CB8AC3E}">
        <p14:creationId xmlns:p14="http://schemas.microsoft.com/office/powerpoint/2010/main" xmlns="" val="31377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this subject chosen?</a:t>
            </a:r>
          </a:p>
        </p:txBody>
      </p:sp>
      <p:sp>
        <p:nvSpPr>
          <p:cNvPr id="3" name="Content Placeholder 2"/>
          <p:cNvSpPr>
            <a:spLocks noGrp="1"/>
          </p:cNvSpPr>
          <p:nvPr>
            <p:ph idx="1"/>
          </p:nvPr>
        </p:nvSpPr>
        <p:spPr>
          <a:xfrm>
            <a:off x="4568927" y="1441181"/>
            <a:ext cx="3632850" cy="5110159"/>
          </a:xfrm>
        </p:spPr>
        <p:txBody>
          <a:bodyPr>
            <a:normAutofit/>
          </a:bodyPr>
          <a:lstStyle/>
          <a:p>
            <a:r>
              <a:rPr lang="en-US" sz="2000" dirty="0"/>
              <a:t>When I call to remembrance the unfeigned faith that is in thee, which dwelt first in thy grandmother Lois, and thy mother Eunice; and I am persuaded that in thee also.</a:t>
            </a:r>
            <a:r>
              <a:rPr lang="en-US" sz="2000" baseline="30000" dirty="0"/>
              <a:t> </a:t>
            </a:r>
          </a:p>
          <a:p>
            <a:r>
              <a:rPr lang="en-US" sz="2000" dirty="0"/>
              <a:t>But continue thou in the things which thou hast learned and hast been assured of, knowing of whom thou hast learned them;</a:t>
            </a:r>
          </a:p>
          <a:p>
            <a:pPr marL="0" indent="0">
              <a:buNone/>
            </a:pPr>
            <a:r>
              <a:rPr lang="en-US" sz="2000" b="1" dirty="0"/>
              <a:t>2 Timothy 1:5, 3:14</a:t>
            </a:r>
          </a:p>
        </p:txBody>
      </p:sp>
      <p:sp>
        <p:nvSpPr>
          <p:cNvPr id="4" name="Text Placeholder 3"/>
          <p:cNvSpPr>
            <a:spLocks noGrp="1"/>
          </p:cNvSpPr>
          <p:nvPr>
            <p:ph type="body" sz="half" idx="2"/>
          </p:nvPr>
        </p:nvSpPr>
        <p:spPr/>
        <p:txBody>
          <a:bodyPr>
            <a:normAutofit/>
          </a:bodyPr>
          <a:lstStyle/>
          <a:p>
            <a:pPr marL="457200" indent="-457200"/>
            <a:r>
              <a:rPr lang="en-US" sz="2400" b="1" dirty="0"/>
              <a:t>4.	On account of the principle, “knowing of whom thou has learned them”</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40522699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B2C74-A4B5-447D-AED9-C1F1701D5B27}"/>
              </a:ext>
            </a:extLst>
          </p:cNvPr>
          <p:cNvSpPr>
            <a:spLocks noGrp="1"/>
          </p:cNvSpPr>
          <p:nvPr>
            <p:ph type="title"/>
          </p:nvPr>
        </p:nvSpPr>
        <p:spPr/>
        <p:txBody>
          <a:bodyPr/>
          <a:lstStyle/>
          <a:p>
            <a:r>
              <a:rPr lang="en-US" dirty="0"/>
              <a:t>(1) Limit the use of letters and when they must be sent, let them be “love” letters</a:t>
            </a:r>
          </a:p>
        </p:txBody>
      </p:sp>
      <p:sp>
        <p:nvSpPr>
          <p:cNvPr id="3" name="Content Placeholder 2">
            <a:extLst>
              <a:ext uri="{FF2B5EF4-FFF2-40B4-BE49-F238E27FC236}">
                <a16:creationId xmlns:a16="http://schemas.microsoft.com/office/drawing/2014/main" xmlns="" id="{917017F5-DBCA-435F-B574-824F84AF9864}"/>
              </a:ext>
            </a:extLst>
          </p:cNvPr>
          <p:cNvSpPr>
            <a:spLocks noGrp="1"/>
          </p:cNvSpPr>
          <p:nvPr>
            <p:ph idx="1"/>
          </p:nvPr>
        </p:nvSpPr>
        <p:spPr>
          <a:xfrm>
            <a:off x="866440" y="2104482"/>
            <a:ext cx="7173589" cy="3530600"/>
          </a:xfrm>
        </p:spPr>
        <p:txBody>
          <a:bodyPr>
            <a:noAutofit/>
          </a:bodyPr>
          <a:lstStyle/>
          <a:p>
            <a:r>
              <a:rPr lang="en-US" sz="2000" dirty="0"/>
              <a:t>Please pardon the apparent presumption, but another bit of good advice to every ecclesial scribe is: Do not write many letters. An ancient scripture might be paraphrased pointedly so as to read, “O that mine adversary had written a letter.” It is really surprising to note how many errors are to be found in letters when written in times of trouble. Holy Scripture enjoins moral courage, prompts “face-to-face” interviews when misunderstandings arise; pusillanimity  has recourse to another line under cover of an envelope and postage stamp…Pour out your heart’s affection when and where and as you will, but always keep in close reserve all that might offend or grieve.</a:t>
            </a:r>
          </a:p>
          <a:p>
            <a:pPr marL="0" indent="0">
              <a:buNone/>
            </a:pPr>
            <a:r>
              <a:rPr lang="en-US" sz="2000" dirty="0"/>
              <a:t>                                  Practical Points, July 1894, p. 305 </a:t>
            </a:r>
          </a:p>
        </p:txBody>
      </p:sp>
      <p:sp>
        <p:nvSpPr>
          <p:cNvPr id="4" name="Slide Number Placeholder 3">
            <a:extLst>
              <a:ext uri="{FF2B5EF4-FFF2-40B4-BE49-F238E27FC236}">
                <a16:creationId xmlns:a16="http://schemas.microsoft.com/office/drawing/2014/main" xmlns="" id="{CF20411B-75C6-4F04-8E61-219ED85FDA0B}"/>
              </a:ext>
            </a:extLst>
          </p:cNvPr>
          <p:cNvSpPr>
            <a:spLocks noGrp="1"/>
          </p:cNvSpPr>
          <p:nvPr>
            <p:ph type="sldNum" sz="quarter" idx="4"/>
          </p:nvPr>
        </p:nvSpPr>
        <p:spPr/>
        <p:txBody>
          <a:bodyPr/>
          <a:lstStyle/>
          <a:p>
            <a:fld id="{D57F1E4F-1CFF-5643-939E-217C01CDF565}" type="slidenum">
              <a:rPr lang="en-US" smtClean="0"/>
              <a:pPr/>
              <a:t>100</a:t>
            </a:fld>
            <a:endParaRPr lang="en-US" dirty="0"/>
          </a:p>
        </p:txBody>
      </p:sp>
    </p:spTree>
    <p:extLst>
      <p:ext uri="{BB962C8B-B14F-4D97-AF65-F5344CB8AC3E}">
        <p14:creationId xmlns:p14="http://schemas.microsoft.com/office/powerpoint/2010/main" xmlns="" val="41705346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2041B-EABA-4F92-916F-115F84680ADC}"/>
              </a:ext>
            </a:extLst>
          </p:cNvPr>
          <p:cNvSpPr>
            <a:spLocks noGrp="1"/>
          </p:cNvSpPr>
          <p:nvPr>
            <p:ph type="title"/>
          </p:nvPr>
        </p:nvSpPr>
        <p:spPr>
          <a:xfrm>
            <a:off x="866439" y="927099"/>
            <a:ext cx="6758143" cy="709865"/>
          </a:xfrm>
        </p:spPr>
        <p:txBody>
          <a:bodyPr/>
          <a:lstStyle/>
          <a:p>
            <a:r>
              <a:rPr lang="en-US" dirty="0"/>
              <a:t>(2) Trying first to remove the evil</a:t>
            </a:r>
          </a:p>
        </p:txBody>
      </p:sp>
      <p:sp>
        <p:nvSpPr>
          <p:cNvPr id="3" name="Content Placeholder 2">
            <a:extLst>
              <a:ext uri="{FF2B5EF4-FFF2-40B4-BE49-F238E27FC236}">
                <a16:creationId xmlns:a16="http://schemas.microsoft.com/office/drawing/2014/main" xmlns="" id="{54503A3C-8A4D-4C48-A1FA-4EDD2D311153}"/>
              </a:ext>
            </a:extLst>
          </p:cNvPr>
          <p:cNvSpPr>
            <a:spLocks noGrp="1"/>
          </p:cNvSpPr>
          <p:nvPr>
            <p:ph idx="1"/>
          </p:nvPr>
        </p:nvSpPr>
        <p:spPr>
          <a:xfrm>
            <a:off x="866440" y="2132361"/>
            <a:ext cx="7692120" cy="3530600"/>
          </a:xfrm>
        </p:spPr>
        <p:txBody>
          <a:bodyPr>
            <a:noAutofit/>
          </a:bodyPr>
          <a:lstStyle/>
          <a:p>
            <a:r>
              <a:rPr lang="en-US" sz="2000" dirty="0"/>
              <a:t>It is a mistake for brethren, as soon as they think an individual member, or an ecclesia is blamable in any particular, to hold them off at arms length; and shun them without trying first to remove the evil, if evil there be, and if not to find it out. Even a heretic is entitled to a “first and second admonition” before we “turn away.”  Wherever there appears to be anything wrong – individually or collectively – with those of “like, precious faith,” there is the place to go to work in a spirit of love, coupled of course with firmness, ever bearing in mind that “he which </a:t>
            </a:r>
            <a:r>
              <a:rPr lang="en-US" sz="2000" dirty="0" err="1"/>
              <a:t>converteth</a:t>
            </a:r>
            <a:r>
              <a:rPr lang="en-US" sz="2000" dirty="0"/>
              <a:t> a sinner from the error of his ways shall save a soul from death and hide a multitude of sins. Those who are strong should bear the infirmities of the weak” and not hold up the weakness to public gaze.</a:t>
            </a:r>
          </a:p>
          <a:p>
            <a:pPr marL="0" indent="0">
              <a:buNone/>
            </a:pPr>
            <a:r>
              <a:rPr lang="en-US" sz="2000" dirty="0"/>
              <a:t>                                                                  1885, p. 31</a:t>
            </a:r>
          </a:p>
        </p:txBody>
      </p:sp>
      <p:sp>
        <p:nvSpPr>
          <p:cNvPr id="4" name="Slide Number Placeholder 3">
            <a:extLst>
              <a:ext uri="{FF2B5EF4-FFF2-40B4-BE49-F238E27FC236}">
                <a16:creationId xmlns:a16="http://schemas.microsoft.com/office/drawing/2014/main" xmlns="" id="{37C9C685-E68A-4CB3-83DE-8CEA3B98B4CA}"/>
              </a:ext>
            </a:extLst>
          </p:cNvPr>
          <p:cNvSpPr>
            <a:spLocks noGrp="1"/>
          </p:cNvSpPr>
          <p:nvPr>
            <p:ph type="sldNum" sz="quarter" idx="4"/>
          </p:nvPr>
        </p:nvSpPr>
        <p:spPr/>
        <p:txBody>
          <a:bodyPr/>
          <a:lstStyle/>
          <a:p>
            <a:fld id="{D57F1E4F-1CFF-5643-939E-217C01CDF565}" type="slidenum">
              <a:rPr lang="en-US" smtClean="0"/>
              <a:pPr/>
              <a:t>101</a:t>
            </a:fld>
            <a:endParaRPr lang="en-US" dirty="0"/>
          </a:p>
        </p:txBody>
      </p:sp>
    </p:spTree>
    <p:extLst>
      <p:ext uri="{BB962C8B-B14F-4D97-AF65-F5344CB8AC3E}">
        <p14:creationId xmlns:p14="http://schemas.microsoft.com/office/powerpoint/2010/main" xmlns="" val="1128496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B2C74-A4B5-447D-AED9-C1F1701D5B27}"/>
              </a:ext>
            </a:extLst>
          </p:cNvPr>
          <p:cNvSpPr>
            <a:spLocks noGrp="1"/>
          </p:cNvSpPr>
          <p:nvPr>
            <p:ph type="title"/>
          </p:nvPr>
        </p:nvSpPr>
        <p:spPr/>
        <p:txBody>
          <a:bodyPr/>
          <a:lstStyle/>
          <a:p>
            <a:r>
              <a:rPr lang="en-US" dirty="0"/>
              <a:t>(3) Consider both sides</a:t>
            </a:r>
          </a:p>
        </p:txBody>
      </p:sp>
      <p:sp>
        <p:nvSpPr>
          <p:cNvPr id="3" name="Content Placeholder 2">
            <a:extLst>
              <a:ext uri="{FF2B5EF4-FFF2-40B4-BE49-F238E27FC236}">
                <a16:creationId xmlns:a16="http://schemas.microsoft.com/office/drawing/2014/main" xmlns="" id="{917017F5-DBCA-435F-B574-824F84AF9864}"/>
              </a:ext>
            </a:extLst>
          </p:cNvPr>
          <p:cNvSpPr>
            <a:spLocks noGrp="1"/>
          </p:cNvSpPr>
          <p:nvPr>
            <p:ph idx="1"/>
          </p:nvPr>
        </p:nvSpPr>
        <p:spPr>
          <a:xfrm>
            <a:off x="866440" y="2215994"/>
            <a:ext cx="7742300" cy="4642005"/>
          </a:xfrm>
        </p:spPr>
        <p:txBody>
          <a:bodyPr>
            <a:normAutofit fontScale="92500" lnSpcReduction="10000"/>
          </a:bodyPr>
          <a:lstStyle/>
          <a:p>
            <a:pPr>
              <a:lnSpc>
                <a:spcPct val="110000"/>
              </a:lnSpc>
            </a:pPr>
            <a:r>
              <a:rPr lang="en-US" sz="2000" dirty="0"/>
              <a:t>Under few conditions is it wise to involve a brother at a distance or another ecclesia in local troubles. Ordinarily it is in exceedingly poor taste to inform an outside party of inside infelicities…If you reflect a moment before you write to a person away from the scene of the action you will see how utterly impossible it is for him to render a safe decision one way or another.  Very often an error is made by those who are most intimately acquainted with every person and circumstance; how much more prone to mistaken judgment then must he be who has only your side of the matter as a basis for opinion. Do not ask for such an expression any more than you would give one under the same conditions.</a:t>
            </a:r>
          </a:p>
          <a:p>
            <a:pPr marL="0" indent="0">
              <a:lnSpc>
                <a:spcPct val="110000"/>
              </a:lnSpc>
              <a:buNone/>
            </a:pPr>
            <a:r>
              <a:rPr lang="en-US" sz="2000" dirty="0"/>
              <a:t>			Practical Points, July 1894, p. 305</a:t>
            </a:r>
          </a:p>
          <a:p>
            <a:pPr marL="0" indent="0">
              <a:buNone/>
            </a:pPr>
            <a:r>
              <a:rPr lang="en-US" dirty="0"/>
              <a:t>	</a:t>
            </a:r>
          </a:p>
        </p:txBody>
      </p:sp>
      <p:sp>
        <p:nvSpPr>
          <p:cNvPr id="4" name="Slide Number Placeholder 3">
            <a:extLst>
              <a:ext uri="{FF2B5EF4-FFF2-40B4-BE49-F238E27FC236}">
                <a16:creationId xmlns:a16="http://schemas.microsoft.com/office/drawing/2014/main" xmlns="" id="{CF20411B-75C6-4F04-8E61-219ED85FDA0B}"/>
              </a:ext>
            </a:extLst>
          </p:cNvPr>
          <p:cNvSpPr>
            <a:spLocks noGrp="1"/>
          </p:cNvSpPr>
          <p:nvPr>
            <p:ph type="sldNum" sz="quarter" idx="4"/>
          </p:nvPr>
        </p:nvSpPr>
        <p:spPr/>
        <p:txBody>
          <a:bodyPr/>
          <a:lstStyle/>
          <a:p>
            <a:fld id="{D57F1E4F-1CFF-5643-939E-217C01CDF565}" type="slidenum">
              <a:rPr lang="en-US" smtClean="0"/>
              <a:pPr/>
              <a:t>102</a:t>
            </a:fld>
            <a:endParaRPr lang="en-US" dirty="0"/>
          </a:p>
        </p:txBody>
      </p:sp>
      <p:sp>
        <p:nvSpPr>
          <p:cNvPr id="5" name="Rectangle 4">
            <a:extLst>
              <a:ext uri="{FF2B5EF4-FFF2-40B4-BE49-F238E27FC236}">
                <a16:creationId xmlns:a16="http://schemas.microsoft.com/office/drawing/2014/main" xmlns="" id="{A828997B-040B-4931-A575-55FA551241DD}"/>
              </a:ext>
            </a:extLst>
          </p:cNvPr>
          <p:cNvSpPr/>
          <p:nvPr/>
        </p:nvSpPr>
        <p:spPr>
          <a:xfrm>
            <a:off x="4421959" y="3244334"/>
            <a:ext cx="300082"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xmlns="" val="42533309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F2B16-81CD-4B84-A75B-178F7D2ACB0F}"/>
              </a:ext>
            </a:extLst>
          </p:cNvPr>
          <p:cNvSpPr>
            <a:spLocks noGrp="1"/>
          </p:cNvSpPr>
          <p:nvPr>
            <p:ph type="title"/>
          </p:nvPr>
        </p:nvSpPr>
        <p:spPr/>
        <p:txBody>
          <a:bodyPr/>
          <a:lstStyle/>
          <a:p>
            <a:r>
              <a:rPr lang="en-US" dirty="0"/>
              <a:t>(3) Consider both sides</a:t>
            </a:r>
          </a:p>
        </p:txBody>
      </p:sp>
      <p:sp>
        <p:nvSpPr>
          <p:cNvPr id="3" name="Content Placeholder 2">
            <a:extLst>
              <a:ext uri="{FF2B5EF4-FFF2-40B4-BE49-F238E27FC236}">
                <a16:creationId xmlns:a16="http://schemas.microsoft.com/office/drawing/2014/main" xmlns="" id="{9EEF0CC8-25DB-43CA-ADCE-6227567C4CB1}"/>
              </a:ext>
            </a:extLst>
          </p:cNvPr>
          <p:cNvSpPr>
            <a:spLocks noGrp="1"/>
          </p:cNvSpPr>
          <p:nvPr>
            <p:ph idx="1"/>
          </p:nvPr>
        </p:nvSpPr>
        <p:spPr/>
        <p:txBody>
          <a:bodyPr/>
          <a:lstStyle/>
          <a:p>
            <a:r>
              <a:rPr lang="en-US" dirty="0"/>
              <a:t>One side of the question having had a hearing it is only right that the other should. We do not believe that everything pertaining to the Truth should be set forth with one-sidedness. It is to be feared that many have forgotten that it was by “looking at the other side” we escaped from “orthodox” darkness into the light of the truth.</a:t>
            </a:r>
          </a:p>
          <a:p>
            <a:pPr marL="0" indent="0">
              <a:buNone/>
            </a:pPr>
            <a:r>
              <a:rPr lang="en-US" dirty="0"/>
              <a:t>		January 1897, p. 9 </a:t>
            </a:r>
          </a:p>
          <a:p>
            <a:pPr marL="0" indent="0">
              <a:buNone/>
            </a:pPr>
            <a:r>
              <a:rPr lang="en-US" i="1" dirty="0"/>
              <a:t>Written specifically in relation to different approaches for handling cases of marriage with the alien.</a:t>
            </a:r>
          </a:p>
        </p:txBody>
      </p:sp>
      <p:sp>
        <p:nvSpPr>
          <p:cNvPr id="4" name="Slide Number Placeholder 3">
            <a:extLst>
              <a:ext uri="{FF2B5EF4-FFF2-40B4-BE49-F238E27FC236}">
                <a16:creationId xmlns:a16="http://schemas.microsoft.com/office/drawing/2014/main" xmlns="" id="{7F3A09FE-90BA-49F3-91EC-96EDFE71CCDE}"/>
              </a:ext>
            </a:extLst>
          </p:cNvPr>
          <p:cNvSpPr>
            <a:spLocks noGrp="1"/>
          </p:cNvSpPr>
          <p:nvPr>
            <p:ph type="sldNum" sz="quarter" idx="4"/>
          </p:nvPr>
        </p:nvSpPr>
        <p:spPr/>
        <p:txBody>
          <a:bodyPr/>
          <a:lstStyle/>
          <a:p>
            <a:fld id="{D57F1E4F-1CFF-5643-939E-217C01CDF565}" type="slidenum">
              <a:rPr lang="en-US" smtClean="0"/>
              <a:pPr/>
              <a:t>103</a:t>
            </a:fld>
            <a:endParaRPr lang="en-US" dirty="0"/>
          </a:p>
        </p:txBody>
      </p:sp>
    </p:spTree>
    <p:extLst>
      <p:ext uri="{BB962C8B-B14F-4D97-AF65-F5344CB8AC3E}">
        <p14:creationId xmlns:p14="http://schemas.microsoft.com/office/powerpoint/2010/main" xmlns="" val="11349420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365A7-0E12-431F-9208-893B0A955D7C}"/>
              </a:ext>
            </a:extLst>
          </p:cNvPr>
          <p:cNvSpPr>
            <a:spLocks noGrp="1"/>
          </p:cNvSpPr>
          <p:nvPr>
            <p:ph type="title"/>
          </p:nvPr>
        </p:nvSpPr>
        <p:spPr/>
        <p:txBody>
          <a:bodyPr/>
          <a:lstStyle/>
          <a:p>
            <a:r>
              <a:rPr lang="en-US" dirty="0"/>
              <a:t>(3) Consider both sides</a:t>
            </a:r>
          </a:p>
        </p:txBody>
      </p:sp>
      <p:sp>
        <p:nvSpPr>
          <p:cNvPr id="3" name="Content Placeholder 2">
            <a:extLst>
              <a:ext uri="{FF2B5EF4-FFF2-40B4-BE49-F238E27FC236}">
                <a16:creationId xmlns:a16="http://schemas.microsoft.com/office/drawing/2014/main" xmlns="" id="{ED7B2FE8-4D20-4A63-936A-B6669D045158}"/>
              </a:ext>
            </a:extLst>
          </p:cNvPr>
          <p:cNvSpPr>
            <a:spLocks noGrp="1"/>
          </p:cNvSpPr>
          <p:nvPr>
            <p:ph idx="1"/>
          </p:nvPr>
        </p:nvSpPr>
        <p:spPr/>
        <p:txBody>
          <a:bodyPr/>
          <a:lstStyle/>
          <a:p>
            <a:r>
              <a:rPr lang="en-US" dirty="0"/>
              <a:t>How can we expected to publish in full such a mass of writing, all on one side of a matter?</a:t>
            </a:r>
          </a:p>
          <a:p>
            <a:r>
              <a:rPr lang="en-US" dirty="0"/>
              <a:t>For it is never safe to decide a difficulty upon the hearing of one side.</a:t>
            </a:r>
          </a:p>
          <a:p>
            <a:pPr marL="0" indent="0">
              <a:buNone/>
            </a:pPr>
            <a:r>
              <a:rPr lang="en-US" dirty="0"/>
              <a:t>                          Editorial, October 1897, p. 309</a:t>
            </a:r>
          </a:p>
        </p:txBody>
      </p:sp>
      <p:sp>
        <p:nvSpPr>
          <p:cNvPr id="4" name="Slide Number Placeholder 3">
            <a:extLst>
              <a:ext uri="{FF2B5EF4-FFF2-40B4-BE49-F238E27FC236}">
                <a16:creationId xmlns:a16="http://schemas.microsoft.com/office/drawing/2014/main" xmlns="" id="{7C413CFE-9527-4755-B0B9-BAD200FAE35E}"/>
              </a:ext>
            </a:extLst>
          </p:cNvPr>
          <p:cNvSpPr>
            <a:spLocks noGrp="1"/>
          </p:cNvSpPr>
          <p:nvPr>
            <p:ph type="sldNum" sz="quarter" idx="4"/>
          </p:nvPr>
        </p:nvSpPr>
        <p:spPr/>
        <p:txBody>
          <a:bodyPr/>
          <a:lstStyle/>
          <a:p>
            <a:fld id="{D57F1E4F-1CFF-5643-939E-217C01CDF565}" type="slidenum">
              <a:rPr lang="en-US" smtClean="0"/>
              <a:pPr/>
              <a:t>104</a:t>
            </a:fld>
            <a:endParaRPr lang="en-US" dirty="0"/>
          </a:p>
        </p:txBody>
      </p:sp>
    </p:spTree>
    <p:extLst>
      <p:ext uri="{BB962C8B-B14F-4D97-AF65-F5344CB8AC3E}">
        <p14:creationId xmlns:p14="http://schemas.microsoft.com/office/powerpoint/2010/main" xmlns="" val="3088575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CECA3-19FF-4422-B846-809B58DDF7A1}"/>
              </a:ext>
            </a:extLst>
          </p:cNvPr>
          <p:cNvSpPr>
            <a:spLocks noGrp="1"/>
          </p:cNvSpPr>
          <p:nvPr>
            <p:ph type="title"/>
          </p:nvPr>
        </p:nvSpPr>
        <p:spPr/>
        <p:txBody>
          <a:bodyPr/>
          <a:lstStyle/>
          <a:p>
            <a:pPr marL="741363" indent="-741363"/>
            <a:r>
              <a:rPr lang="en-US" dirty="0"/>
              <a:t>(4) 	Do not make threats about fellowship</a:t>
            </a:r>
          </a:p>
        </p:txBody>
      </p:sp>
      <p:sp>
        <p:nvSpPr>
          <p:cNvPr id="3" name="Content Placeholder 2">
            <a:extLst>
              <a:ext uri="{FF2B5EF4-FFF2-40B4-BE49-F238E27FC236}">
                <a16:creationId xmlns:a16="http://schemas.microsoft.com/office/drawing/2014/main" xmlns="" id="{85AF62BE-4178-448F-8A66-FFC67519931D}"/>
              </a:ext>
            </a:extLst>
          </p:cNvPr>
          <p:cNvSpPr>
            <a:spLocks noGrp="1"/>
          </p:cNvSpPr>
          <p:nvPr>
            <p:ph idx="1"/>
          </p:nvPr>
        </p:nvSpPr>
        <p:spPr>
          <a:xfrm>
            <a:off x="866441" y="2129883"/>
            <a:ext cx="7240496" cy="4728117"/>
          </a:xfrm>
        </p:spPr>
        <p:txBody>
          <a:bodyPr>
            <a:normAutofit fontScale="85000" lnSpcReduction="20000"/>
          </a:bodyPr>
          <a:lstStyle/>
          <a:p>
            <a:pPr>
              <a:lnSpc>
                <a:spcPct val="120000"/>
              </a:lnSpc>
            </a:pPr>
            <a:r>
              <a:rPr lang="en-US" sz="2200" dirty="0"/>
              <a:t>Let the brethren do what seems to truth-enlightened minds best in each individual case, in advising, exhorting, instructing and reproving, but stop, do stop, this habit of threatening and inviting divisions over almost every question, small or big, real or imaginary. And to you who seem to be trying to make believe that </a:t>
            </a:r>
            <a:r>
              <a:rPr lang="en-US" sz="2200" cap="small" dirty="0"/>
              <a:t>the advocate </a:t>
            </a:r>
            <a:r>
              <a:rPr lang="en-US" sz="2200" dirty="0"/>
              <a:t>is championing a great apostasy, please stop your house-top talebearing, and give </a:t>
            </a:r>
            <a:r>
              <a:rPr lang="en-US" sz="2200" cap="small" dirty="0"/>
              <a:t>the advocate </a:t>
            </a:r>
            <a:r>
              <a:rPr lang="en-US" sz="2200" dirty="0"/>
              <a:t>a chance to go on in peace…</a:t>
            </a:r>
          </a:p>
          <a:p>
            <a:pPr>
              <a:lnSpc>
                <a:spcPct val="120000"/>
              </a:lnSpc>
            </a:pPr>
            <a:r>
              <a:rPr lang="en-US" sz="2200" dirty="0"/>
              <a:t>We pray God will grant us the mercy our weaknesses need, and the blessings his goodness in the gospel has promised to bestow.</a:t>
            </a:r>
          </a:p>
          <a:p>
            <a:pPr marL="0" indent="0">
              <a:lnSpc>
                <a:spcPct val="120000"/>
              </a:lnSpc>
              <a:buNone/>
            </a:pPr>
            <a:r>
              <a:rPr lang="en-US" sz="2200" dirty="0"/>
              <a:t>Marriage with the Alien, </a:t>
            </a:r>
            <a:r>
              <a:rPr lang="en-US" sz="2200" cap="small" dirty="0"/>
              <a:t>the advocate </a:t>
            </a:r>
            <a:r>
              <a:rPr lang="en-US" sz="2200" dirty="0"/>
              <a:t>in self </a:t>
            </a:r>
            <a:r>
              <a:rPr lang="en-US" sz="2200" dirty="0" err="1"/>
              <a:t>defence</a:t>
            </a:r>
            <a:endParaRPr lang="en-US" sz="2200" dirty="0"/>
          </a:p>
          <a:p>
            <a:pPr marL="0" indent="0">
              <a:lnSpc>
                <a:spcPct val="120000"/>
              </a:lnSpc>
              <a:buNone/>
            </a:pPr>
            <a:r>
              <a:rPr lang="en-US" sz="2200" dirty="0"/>
              <a:t>                                   November 1897, p. 332</a:t>
            </a:r>
          </a:p>
          <a:p>
            <a:pPr marL="0" indent="0">
              <a:buNone/>
            </a:pPr>
            <a:endParaRPr lang="en-US" dirty="0"/>
          </a:p>
        </p:txBody>
      </p:sp>
      <p:sp>
        <p:nvSpPr>
          <p:cNvPr id="4" name="Slide Number Placeholder 3">
            <a:extLst>
              <a:ext uri="{FF2B5EF4-FFF2-40B4-BE49-F238E27FC236}">
                <a16:creationId xmlns:a16="http://schemas.microsoft.com/office/drawing/2014/main" xmlns="" id="{A3992C8B-EDC1-42FD-A8BA-8E36A2C47EE9}"/>
              </a:ext>
            </a:extLst>
          </p:cNvPr>
          <p:cNvSpPr>
            <a:spLocks noGrp="1"/>
          </p:cNvSpPr>
          <p:nvPr>
            <p:ph type="sldNum" sz="quarter" idx="4"/>
          </p:nvPr>
        </p:nvSpPr>
        <p:spPr/>
        <p:txBody>
          <a:bodyPr/>
          <a:lstStyle/>
          <a:p>
            <a:fld id="{D57F1E4F-1CFF-5643-939E-217C01CDF565}" type="slidenum">
              <a:rPr lang="en-US" smtClean="0"/>
              <a:pPr/>
              <a:t>105</a:t>
            </a:fld>
            <a:endParaRPr lang="en-US" dirty="0"/>
          </a:p>
        </p:txBody>
      </p:sp>
    </p:spTree>
    <p:extLst>
      <p:ext uri="{BB962C8B-B14F-4D97-AF65-F5344CB8AC3E}">
        <p14:creationId xmlns:p14="http://schemas.microsoft.com/office/powerpoint/2010/main" xmlns="" val="2045453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8EA66-21A4-4774-A214-08E162088EFF}"/>
              </a:ext>
            </a:extLst>
          </p:cNvPr>
          <p:cNvSpPr>
            <a:spLocks noGrp="1"/>
          </p:cNvSpPr>
          <p:nvPr>
            <p:ph type="title"/>
          </p:nvPr>
        </p:nvSpPr>
        <p:spPr/>
        <p:txBody>
          <a:bodyPr/>
          <a:lstStyle/>
          <a:p>
            <a:pPr marL="914400" indent="-914400"/>
            <a:r>
              <a:rPr lang="en-US" dirty="0"/>
              <a:t>(5) 	Do not reason that the end justifies the means</a:t>
            </a:r>
          </a:p>
        </p:txBody>
      </p:sp>
      <p:sp>
        <p:nvSpPr>
          <p:cNvPr id="3" name="Content Placeholder 2">
            <a:extLst>
              <a:ext uri="{FF2B5EF4-FFF2-40B4-BE49-F238E27FC236}">
                <a16:creationId xmlns:a16="http://schemas.microsoft.com/office/drawing/2014/main" xmlns="" id="{A8892DAC-521C-4B0E-95D8-E9A6141435D3}"/>
              </a:ext>
            </a:extLst>
          </p:cNvPr>
          <p:cNvSpPr>
            <a:spLocks noGrp="1"/>
          </p:cNvSpPr>
          <p:nvPr>
            <p:ph idx="1"/>
          </p:nvPr>
        </p:nvSpPr>
        <p:spPr>
          <a:xfrm>
            <a:off x="866441" y="2489199"/>
            <a:ext cx="6978442" cy="4329771"/>
          </a:xfrm>
        </p:spPr>
        <p:txBody>
          <a:bodyPr>
            <a:normAutofit/>
          </a:bodyPr>
          <a:lstStyle/>
          <a:p>
            <a:pPr marL="0" indent="0">
              <a:buNone/>
            </a:pPr>
            <a:r>
              <a:rPr lang="en-US" sz="2000" dirty="0"/>
              <a:t>There is no use beating about the bush, brethren, there is as much inconsistency in some Christadelphians as can be found anywhere in the world; and when a brother who takes a public stand, or a paper that fears no man stands in the way of what some imagine to be their rights, you will have to go a long way to find stranger methods to remove them than are adopted (perhaps, with sincerity, upon the dangerous principle that the end (supposed to be a good one), justifies the means), by some who ought to know better.</a:t>
            </a:r>
          </a:p>
          <a:p>
            <a:pPr marL="0" indent="0">
              <a:buNone/>
            </a:pPr>
            <a:r>
              <a:rPr lang="en-US" sz="2000" dirty="0"/>
              <a:t>Marriage with the Alien, </a:t>
            </a:r>
            <a:r>
              <a:rPr lang="en-US" sz="2000" cap="small" dirty="0"/>
              <a:t>the advocate </a:t>
            </a:r>
            <a:r>
              <a:rPr lang="en-US" sz="2000" dirty="0"/>
              <a:t>in self </a:t>
            </a:r>
            <a:r>
              <a:rPr lang="en-US" sz="2000" dirty="0" err="1"/>
              <a:t>defence</a:t>
            </a:r>
            <a:endParaRPr lang="en-US" sz="2000" dirty="0"/>
          </a:p>
          <a:p>
            <a:pPr marL="0" indent="0">
              <a:buNone/>
            </a:pPr>
            <a:r>
              <a:rPr lang="en-US" sz="2000" dirty="0"/>
              <a:t>                                                       November 1897, p. 328</a:t>
            </a:r>
          </a:p>
          <a:p>
            <a:pPr marL="0" indent="0">
              <a:buNone/>
            </a:pPr>
            <a:endParaRPr lang="en-US" sz="2000" dirty="0"/>
          </a:p>
        </p:txBody>
      </p:sp>
      <p:sp>
        <p:nvSpPr>
          <p:cNvPr id="4" name="Slide Number Placeholder 3">
            <a:extLst>
              <a:ext uri="{FF2B5EF4-FFF2-40B4-BE49-F238E27FC236}">
                <a16:creationId xmlns:a16="http://schemas.microsoft.com/office/drawing/2014/main" xmlns="" id="{8726C3D9-76E2-4280-B682-97BD26D27381}"/>
              </a:ext>
            </a:extLst>
          </p:cNvPr>
          <p:cNvSpPr>
            <a:spLocks noGrp="1"/>
          </p:cNvSpPr>
          <p:nvPr>
            <p:ph type="sldNum" sz="quarter" idx="4"/>
          </p:nvPr>
        </p:nvSpPr>
        <p:spPr/>
        <p:txBody>
          <a:bodyPr/>
          <a:lstStyle/>
          <a:p>
            <a:fld id="{D57F1E4F-1CFF-5643-939E-217C01CDF565}" type="slidenum">
              <a:rPr lang="en-US" smtClean="0"/>
              <a:pPr/>
              <a:t>106</a:t>
            </a:fld>
            <a:endParaRPr lang="en-US" dirty="0"/>
          </a:p>
        </p:txBody>
      </p:sp>
    </p:spTree>
    <p:extLst>
      <p:ext uri="{BB962C8B-B14F-4D97-AF65-F5344CB8AC3E}">
        <p14:creationId xmlns:p14="http://schemas.microsoft.com/office/powerpoint/2010/main" xmlns="" val="2975846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720A6-8C79-4FA4-94D7-588CD5387233}"/>
              </a:ext>
            </a:extLst>
          </p:cNvPr>
          <p:cNvSpPr>
            <a:spLocks noGrp="1"/>
          </p:cNvSpPr>
          <p:nvPr>
            <p:ph type="title"/>
          </p:nvPr>
        </p:nvSpPr>
        <p:spPr/>
        <p:txBody>
          <a:bodyPr/>
          <a:lstStyle/>
          <a:p>
            <a:pPr marL="914400" indent="-914400"/>
            <a:r>
              <a:rPr lang="en-US" dirty="0"/>
              <a:t>(6) 	Differences that do not affect salvation</a:t>
            </a:r>
          </a:p>
        </p:txBody>
      </p:sp>
      <p:sp>
        <p:nvSpPr>
          <p:cNvPr id="3" name="Content Placeholder 2">
            <a:extLst>
              <a:ext uri="{FF2B5EF4-FFF2-40B4-BE49-F238E27FC236}">
                <a16:creationId xmlns:a16="http://schemas.microsoft.com/office/drawing/2014/main" xmlns="" id="{6CCF15CB-5822-4375-85F6-FC4876BFDB6F}"/>
              </a:ext>
            </a:extLst>
          </p:cNvPr>
          <p:cNvSpPr>
            <a:spLocks noGrp="1"/>
          </p:cNvSpPr>
          <p:nvPr>
            <p:ph idx="1"/>
          </p:nvPr>
        </p:nvSpPr>
        <p:spPr/>
        <p:txBody>
          <a:bodyPr>
            <a:normAutofit/>
          </a:bodyPr>
          <a:lstStyle/>
          <a:p>
            <a:r>
              <a:rPr lang="en-US" sz="2000" dirty="0"/>
              <a:t>Toleration, therefore, must find a place among brethren. They must have patience enough to discuss differences without passion; and if they cannot agree on differences that do not affect their salvation they must learn toleration and in patience dwell together in peace. In matters of this kind it is often the case that the “weak” is compelled to bear the infirmities of the “strong” instead of the reverse.</a:t>
            </a:r>
          </a:p>
          <a:p>
            <a:pPr marL="0" indent="0">
              <a:buNone/>
            </a:pPr>
            <a:r>
              <a:rPr lang="en-US" sz="2000" dirty="0"/>
              <a:t>                             Editorial, July 1894, p. 314</a:t>
            </a:r>
          </a:p>
        </p:txBody>
      </p:sp>
      <p:sp>
        <p:nvSpPr>
          <p:cNvPr id="4" name="Slide Number Placeholder 3">
            <a:extLst>
              <a:ext uri="{FF2B5EF4-FFF2-40B4-BE49-F238E27FC236}">
                <a16:creationId xmlns:a16="http://schemas.microsoft.com/office/drawing/2014/main" xmlns="" id="{DAFFAE8F-14D4-4CD8-B5B8-4443D6776BDE}"/>
              </a:ext>
            </a:extLst>
          </p:cNvPr>
          <p:cNvSpPr>
            <a:spLocks noGrp="1"/>
          </p:cNvSpPr>
          <p:nvPr>
            <p:ph type="sldNum" sz="quarter" idx="4"/>
          </p:nvPr>
        </p:nvSpPr>
        <p:spPr/>
        <p:txBody>
          <a:bodyPr/>
          <a:lstStyle/>
          <a:p>
            <a:fld id="{D57F1E4F-1CFF-5643-939E-217C01CDF565}" type="slidenum">
              <a:rPr lang="en-US" smtClean="0"/>
              <a:pPr/>
              <a:t>107</a:t>
            </a:fld>
            <a:endParaRPr lang="en-US" dirty="0"/>
          </a:p>
        </p:txBody>
      </p:sp>
    </p:spTree>
    <p:extLst>
      <p:ext uri="{BB962C8B-B14F-4D97-AF65-F5344CB8AC3E}">
        <p14:creationId xmlns:p14="http://schemas.microsoft.com/office/powerpoint/2010/main" xmlns="" val="26177608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30959-0E3B-4C7D-8AAC-64C3FDD1B136}"/>
              </a:ext>
            </a:extLst>
          </p:cNvPr>
          <p:cNvSpPr>
            <a:spLocks noGrp="1"/>
          </p:cNvSpPr>
          <p:nvPr>
            <p:ph type="title"/>
          </p:nvPr>
        </p:nvSpPr>
        <p:spPr/>
        <p:txBody>
          <a:bodyPr/>
          <a:lstStyle/>
          <a:p>
            <a:pPr marL="914400" indent="-914400"/>
            <a:r>
              <a:rPr lang="en-US" dirty="0"/>
              <a:t>(6) 	Can A and B leave Christ to judge?</a:t>
            </a:r>
          </a:p>
        </p:txBody>
      </p:sp>
      <p:sp>
        <p:nvSpPr>
          <p:cNvPr id="3" name="Content Placeholder 2">
            <a:extLst>
              <a:ext uri="{FF2B5EF4-FFF2-40B4-BE49-F238E27FC236}">
                <a16:creationId xmlns:a16="http://schemas.microsoft.com/office/drawing/2014/main" xmlns="" id="{0F38CB64-3C1A-496C-8CCC-A1901CCFBEDE}"/>
              </a:ext>
            </a:extLst>
          </p:cNvPr>
          <p:cNvSpPr>
            <a:spLocks noGrp="1"/>
          </p:cNvSpPr>
          <p:nvPr>
            <p:ph idx="1"/>
          </p:nvPr>
        </p:nvSpPr>
        <p:spPr>
          <a:xfrm>
            <a:off x="866441" y="2489200"/>
            <a:ext cx="6343201" cy="4173654"/>
          </a:xfrm>
        </p:spPr>
        <p:txBody>
          <a:bodyPr>
            <a:normAutofit/>
          </a:bodyPr>
          <a:lstStyle/>
          <a:p>
            <a:r>
              <a:rPr lang="en-US" dirty="0"/>
              <a:t>A. and B. agree that there will be a resurrection, both of the just and the unjust, and that both classes will be judged, one reward and the other punished. Very well. They agree, too, that all judgment has been committed to Christ. He know who are the just and the unjust. Very well. Be thankful that you can agree so far; and if you should try to decide from the Scriptures where the Judge will draw the line as to the unjust and should not agree, why don’t quarrel about it. Let the judge draw the line – He will do it anyway – and have enough patience to allow a difference on a matter than can in no way affect you.</a:t>
            </a:r>
          </a:p>
          <a:p>
            <a:pPr marL="0" indent="0">
              <a:buNone/>
            </a:pPr>
            <a:r>
              <a:rPr lang="en-US" dirty="0"/>
              <a:t>                                 Editorial, July 1894, p. 314</a:t>
            </a:r>
          </a:p>
        </p:txBody>
      </p:sp>
      <p:sp>
        <p:nvSpPr>
          <p:cNvPr id="4" name="Slide Number Placeholder 3">
            <a:extLst>
              <a:ext uri="{FF2B5EF4-FFF2-40B4-BE49-F238E27FC236}">
                <a16:creationId xmlns:a16="http://schemas.microsoft.com/office/drawing/2014/main" xmlns="" id="{8D3E2255-91ED-4716-B97A-BA27D0C6F45E}"/>
              </a:ext>
            </a:extLst>
          </p:cNvPr>
          <p:cNvSpPr>
            <a:spLocks noGrp="1"/>
          </p:cNvSpPr>
          <p:nvPr>
            <p:ph type="sldNum" sz="quarter" idx="4"/>
          </p:nvPr>
        </p:nvSpPr>
        <p:spPr/>
        <p:txBody>
          <a:bodyPr/>
          <a:lstStyle/>
          <a:p>
            <a:fld id="{D57F1E4F-1CFF-5643-939E-217C01CDF565}" type="slidenum">
              <a:rPr lang="en-US" smtClean="0"/>
              <a:pPr/>
              <a:t>108</a:t>
            </a:fld>
            <a:endParaRPr lang="en-US" dirty="0"/>
          </a:p>
        </p:txBody>
      </p:sp>
    </p:spTree>
    <p:extLst>
      <p:ext uri="{BB962C8B-B14F-4D97-AF65-F5344CB8AC3E}">
        <p14:creationId xmlns:p14="http://schemas.microsoft.com/office/powerpoint/2010/main" xmlns="" val="32372697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59CBC-0C8B-4862-84AE-D803A2479B0B}"/>
              </a:ext>
            </a:extLst>
          </p:cNvPr>
          <p:cNvSpPr>
            <a:spLocks noGrp="1"/>
          </p:cNvSpPr>
          <p:nvPr>
            <p:ph type="title"/>
          </p:nvPr>
        </p:nvSpPr>
        <p:spPr/>
        <p:txBody>
          <a:bodyPr/>
          <a:lstStyle/>
          <a:p>
            <a:r>
              <a:rPr lang="en-US" dirty="0"/>
              <a:t>(7) What you practice yourself may not be wise to impose on your brethren</a:t>
            </a:r>
          </a:p>
        </p:txBody>
      </p:sp>
      <p:sp>
        <p:nvSpPr>
          <p:cNvPr id="3" name="Content Placeholder 2">
            <a:extLst>
              <a:ext uri="{FF2B5EF4-FFF2-40B4-BE49-F238E27FC236}">
                <a16:creationId xmlns:a16="http://schemas.microsoft.com/office/drawing/2014/main" xmlns="" id="{EEEE50A3-3A0C-490A-A296-C4790582DB29}"/>
              </a:ext>
            </a:extLst>
          </p:cNvPr>
          <p:cNvSpPr>
            <a:spLocks noGrp="1"/>
          </p:cNvSpPr>
          <p:nvPr>
            <p:ph idx="1"/>
          </p:nvPr>
        </p:nvSpPr>
        <p:spPr/>
        <p:txBody>
          <a:bodyPr>
            <a:noAutofit/>
          </a:bodyPr>
          <a:lstStyle/>
          <a:p>
            <a:r>
              <a:rPr lang="en-US" sz="2000" dirty="0"/>
              <a:t>Is it not a fact that we have been asked in several cases to officiate at marriages of believers with aliens, where too, the alien was friendly to the Truth, as we had at marriages with believers, and that we refused?</a:t>
            </a:r>
          </a:p>
          <a:p>
            <a:r>
              <a:rPr lang="en-US" sz="2000" dirty="0"/>
              <a:t>Is it not a fact that we have been invited to attend such weddings in a private capacity and that we have refused to go?</a:t>
            </a:r>
          </a:p>
          <a:p>
            <a:pPr marL="0" indent="0">
              <a:buNone/>
            </a:pPr>
            <a:r>
              <a:rPr lang="en-US" sz="2000" dirty="0"/>
              <a:t>Marriage with the Alien, </a:t>
            </a:r>
            <a:r>
              <a:rPr lang="en-US" sz="2000" cap="small" dirty="0"/>
              <a:t>the advocate </a:t>
            </a:r>
            <a:r>
              <a:rPr lang="en-US" sz="2000" dirty="0"/>
              <a:t>in self </a:t>
            </a:r>
            <a:r>
              <a:rPr lang="en-US" sz="2000" dirty="0" err="1"/>
              <a:t>defence</a:t>
            </a:r>
            <a:endParaRPr lang="en-US" sz="2000" dirty="0"/>
          </a:p>
          <a:p>
            <a:pPr marL="0" indent="0">
              <a:buNone/>
            </a:pPr>
            <a:r>
              <a:rPr lang="en-US" sz="2000" dirty="0"/>
              <a:t>                                   November 1897, p. 328</a:t>
            </a:r>
          </a:p>
        </p:txBody>
      </p:sp>
      <p:sp>
        <p:nvSpPr>
          <p:cNvPr id="4" name="Slide Number Placeholder 3">
            <a:extLst>
              <a:ext uri="{FF2B5EF4-FFF2-40B4-BE49-F238E27FC236}">
                <a16:creationId xmlns:a16="http://schemas.microsoft.com/office/drawing/2014/main" xmlns="" id="{BC4B24CF-C579-4457-8D7D-3E6F994E761C}"/>
              </a:ext>
            </a:extLst>
          </p:cNvPr>
          <p:cNvSpPr>
            <a:spLocks noGrp="1"/>
          </p:cNvSpPr>
          <p:nvPr>
            <p:ph type="sldNum" sz="quarter" idx="4"/>
          </p:nvPr>
        </p:nvSpPr>
        <p:spPr/>
        <p:txBody>
          <a:bodyPr/>
          <a:lstStyle/>
          <a:p>
            <a:fld id="{D57F1E4F-1CFF-5643-939E-217C01CDF565}" type="slidenum">
              <a:rPr lang="en-US" smtClean="0"/>
              <a:pPr/>
              <a:t>109</a:t>
            </a:fld>
            <a:endParaRPr lang="en-US" dirty="0"/>
          </a:p>
        </p:txBody>
      </p:sp>
    </p:spTree>
    <p:extLst>
      <p:ext uri="{BB962C8B-B14F-4D97-AF65-F5344CB8AC3E}">
        <p14:creationId xmlns:p14="http://schemas.microsoft.com/office/powerpoint/2010/main" xmlns="" val="272508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grpSp>
        <p:nvGrpSpPr>
          <p:cNvPr id="14" name="Group 13"/>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60799"/>
            <a:chOff x="0" y="0"/>
            <a:chExt cx="9144000" cy="6860799"/>
          </a:xfrm>
        </p:grpSpPr>
        <p:sp>
          <p:nvSpPr>
            <p:cNvPr id="15" name="Rectangle 14"/>
            <p:cNvSpPr/>
            <p:nvPr>
              <p:extLst>
                <p:ext uri="{386F3935-93C4-4BCD-93E2-E3B085C9AB24}">
                  <p16:designElem xmlns:p16="http://schemas.microsoft.com/office/powerpoint/2015/main" xmlns="" val="1"/>
                </p:ext>
              </p:extLst>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xmlns=""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extLst>
                <p:ext uri="{386F3935-93C4-4BCD-93E2-E3B085C9AB24}">
                  <p16:designElem xmlns:p16="http://schemas.microsoft.com/office/powerpoint/2015/main" xmlns=""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extLst>
                <p:ext uri="{386F3935-93C4-4BCD-93E2-E3B085C9AB24}">
                  <p16:designElem xmlns:p16="http://schemas.microsoft.com/office/powerpoint/2015/main" xmlns=""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18"/>
            <p:cNvSpPr/>
            <p:nvPr>
              <p:extLst>
                <p:ext uri="{386F3935-93C4-4BCD-93E2-E3B085C9AB24}">
                  <p16:designElem xmlns:p16="http://schemas.microsoft.com/office/powerpoint/2015/main" xmlns="" val="1"/>
                </p:ext>
              </p:extLst>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3" name="Freeform 5"/>
            <p:cNvSpPr>
              <a:spLocks noEditPoints="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7" name="Group 26"/>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799"/>
            <a:ext cx="9118832" cy="6860799"/>
            <a:chOff x="0" y="-2799"/>
            <a:chExt cx="9118832" cy="6860799"/>
          </a:xfrm>
        </p:grpSpPr>
        <p:sp>
          <p:nvSpPr>
            <p:cNvPr id="28" name="Rectangle 27"/>
            <p:cNvSpPr/>
            <p:nvPr>
              <p:extLst>
                <p:ext uri="{386F3935-93C4-4BCD-93E2-E3B085C9AB24}">
                  <p16:designElem xmlns:p16="http://schemas.microsoft.com/office/powerpoint/2015/main" xmlns=""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p:cNvSpPr/>
            <p:nvPr>
              <p:extLst>
                <p:ext uri="{386F3935-93C4-4BCD-93E2-E3B085C9AB24}">
                  <p16:designElem xmlns:p16="http://schemas.microsoft.com/office/powerpoint/2015/main" xmlns=""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p:cNvSpPr/>
            <p:nvPr>
              <p:extLst>
                <p:ext uri="{386F3935-93C4-4BCD-93E2-E3B085C9AB24}">
                  <p16:designElem xmlns:p16="http://schemas.microsoft.com/office/powerpoint/2015/main" xmlns=""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p:cNvSpPr/>
            <p:nvPr>
              <p:extLst>
                <p:ext uri="{386F3935-93C4-4BCD-93E2-E3B085C9AB24}">
                  <p16:designElem xmlns:p16="http://schemas.microsoft.com/office/powerpoint/2015/main" xmlns=""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p:cNvSpPr/>
            <p:nvPr>
              <p:extLst>
                <p:ext uri="{386F3935-93C4-4BCD-93E2-E3B085C9AB24}">
                  <p16:designElem xmlns:p16="http://schemas.microsoft.com/office/powerpoint/2015/main" xmlns=""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p:cNvSpPr/>
            <p:nvPr>
              <p:extLst>
                <p:ext uri="{386F3935-93C4-4BCD-93E2-E3B085C9AB24}">
                  <p16:designElem xmlns:p16="http://schemas.microsoft.com/office/powerpoint/2015/main" xmlns=""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35" name="Oval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160291"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4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687606">
            <a:off x="2389834"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26622" y="270344"/>
            <a:ext cx="3550401" cy="6400800"/>
          </a:xfrm>
          <a:prstGeom prst="rect">
            <a:avLst/>
          </a:prstGeom>
          <a:solidFill>
            <a:schemeClr val="bg1"/>
          </a:solidFill>
          <a:ln>
            <a:noFill/>
          </a:ln>
        </p:spPr>
        <p:txBody>
          <a:bodyPr rtlCol="0" anchor="ctr"/>
          <a:lstStyle/>
          <a:p>
            <a:pPr algn="ctr"/>
            <a:endParaRPr lang="en-US"/>
          </a:p>
        </p:txBody>
      </p:sp>
      <p:pic>
        <p:nvPicPr>
          <p:cNvPr id="7" name="Content Placeholder 6" descr="A close up of a logo&#10;&#10;Description generated with very high confidence">
            <a:extLst>
              <a:ext uri="{FF2B5EF4-FFF2-40B4-BE49-F238E27FC236}">
                <a16:creationId xmlns:a16="http://schemas.microsoft.com/office/drawing/2014/main" xmlns="" id="{BA910A86-693D-4333-94C6-3E6DDA01EAA1}"/>
              </a:ext>
            </a:extLst>
          </p:cNvPr>
          <p:cNvPicPr>
            <a:picLocks noGrp="1" noChangeAspect="1"/>
          </p:cNvPicPr>
          <p:nvPr>
            <p:ph idx="1"/>
          </p:nvPr>
        </p:nvPicPr>
        <p:blipFill>
          <a:blip r:embed="rId3"/>
          <a:stretch>
            <a:fillRect/>
          </a:stretch>
        </p:blipFill>
        <p:spPr>
          <a:xfrm>
            <a:off x="4022834" y="1190048"/>
            <a:ext cx="4610549" cy="4495285"/>
          </a:xfrm>
          <a:prstGeom prst="roundRect">
            <a:avLst>
              <a:gd name="adj" fmla="val 0"/>
            </a:avLst>
          </a:prstGeom>
          <a:effectLst/>
        </p:spPr>
      </p:pic>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48189B96-C63F-47F3-A883-A7800247DA4C}"/>
              </a:ext>
            </a:extLst>
          </p:cNvPr>
          <p:cNvSpPr>
            <a:spLocks noGrp="1"/>
          </p:cNvSpPr>
          <p:nvPr>
            <p:ph type="title"/>
          </p:nvPr>
        </p:nvSpPr>
        <p:spPr>
          <a:xfrm>
            <a:off x="829244" y="839592"/>
            <a:ext cx="2553263" cy="1492279"/>
          </a:xfrm>
        </p:spPr>
        <p:txBody>
          <a:bodyPr vert="horz" lIns="91440" tIns="45720" rIns="91440" bIns="45720" rtlCol="0" anchor="b">
            <a:normAutofit/>
          </a:bodyPr>
          <a:lstStyle/>
          <a:p>
            <a:r>
              <a:rPr lang="en-US" sz="2800"/>
              <a:t>Why was this subject chosen?</a:t>
            </a:r>
          </a:p>
        </p:txBody>
      </p:sp>
      <p:sp>
        <p:nvSpPr>
          <p:cNvPr id="4" name="Text Placeholder 3">
            <a:extLst>
              <a:ext uri="{FF2B5EF4-FFF2-40B4-BE49-F238E27FC236}">
                <a16:creationId xmlns:a16="http://schemas.microsoft.com/office/drawing/2014/main" xmlns="" id="{1E94797A-4C0A-4B4C-86CB-CC22D83E9636}"/>
              </a:ext>
            </a:extLst>
          </p:cNvPr>
          <p:cNvSpPr>
            <a:spLocks noGrp="1"/>
          </p:cNvSpPr>
          <p:nvPr>
            <p:ph type="body" sz="half" idx="2"/>
          </p:nvPr>
        </p:nvSpPr>
        <p:spPr>
          <a:xfrm>
            <a:off x="505703" y="2479516"/>
            <a:ext cx="3092119" cy="3616837"/>
          </a:xfrm>
        </p:spPr>
        <p:txBody>
          <a:bodyPr vert="horz" lIns="91440" tIns="45720" rIns="91440" bIns="45720" rtlCol="0" anchor="t">
            <a:noAutofit/>
          </a:bodyPr>
          <a:lstStyle/>
          <a:p>
            <a:pPr marL="401638" indent="-401638"/>
            <a:r>
              <a:rPr lang="en-US" sz="2400" b="1" dirty="0">
                <a:solidFill>
                  <a:srgbClr val="92D050"/>
                </a:solidFill>
              </a:rPr>
              <a:t>5.	For benchmarking our understanding and practice in the 21</a:t>
            </a:r>
            <a:r>
              <a:rPr lang="en-US" sz="2400" b="1" baseline="30000" dirty="0">
                <a:solidFill>
                  <a:srgbClr val="92D050"/>
                </a:solidFill>
              </a:rPr>
              <a:t>st</a:t>
            </a:r>
            <a:r>
              <a:rPr lang="en-US" sz="2400" b="1" dirty="0">
                <a:solidFill>
                  <a:srgbClr val="92D050"/>
                </a:solidFill>
              </a:rPr>
              <a:t> century with that of the </a:t>
            </a:r>
            <a:r>
              <a:rPr lang="en-US" sz="2400" b="1" dirty="0" err="1">
                <a:solidFill>
                  <a:srgbClr val="92D050"/>
                </a:solidFill>
              </a:rPr>
              <a:t>ecclesias</a:t>
            </a:r>
            <a:r>
              <a:rPr lang="en-US" sz="2400" b="1" dirty="0">
                <a:solidFill>
                  <a:srgbClr val="92D050"/>
                </a:solidFill>
              </a:rPr>
              <a:t> in the 19</a:t>
            </a:r>
            <a:r>
              <a:rPr lang="en-US" sz="2400" b="1" baseline="30000" dirty="0">
                <a:solidFill>
                  <a:srgbClr val="92D050"/>
                </a:solidFill>
              </a:rPr>
              <a:t>th</a:t>
            </a:r>
            <a:r>
              <a:rPr lang="en-US" sz="2400" b="1" dirty="0">
                <a:solidFill>
                  <a:srgbClr val="92D050"/>
                </a:solidFill>
              </a:rPr>
              <a:t> century</a:t>
            </a:r>
          </a:p>
        </p:txBody>
      </p:sp>
      <p:sp>
        <p:nvSpPr>
          <p:cNvPr id="5" name="Slide Number Placeholder 4">
            <a:extLst>
              <a:ext uri="{FF2B5EF4-FFF2-40B4-BE49-F238E27FC236}">
                <a16:creationId xmlns:a16="http://schemas.microsoft.com/office/drawing/2014/main" xmlns="" id="{69D8D17E-C413-444E-ADCE-E1AF3639E551}"/>
              </a:ext>
            </a:extLst>
          </p:cNvPr>
          <p:cNvSpPr>
            <a:spLocks noGrp="1"/>
          </p:cNvSpPr>
          <p:nvPr>
            <p:ph type="sldNum" sz="quarter" idx="12"/>
          </p:nvPr>
        </p:nvSpPr>
        <p:spPr>
          <a:xfrm>
            <a:off x="7678616" y="295730"/>
            <a:ext cx="791308" cy="767687"/>
          </a:xfrm>
        </p:spPr>
        <p:txBody>
          <a:bodyPr vert="horz" lIns="91440" tIns="45720" rIns="91440" bIns="45720" rtlCol="0" anchor="b">
            <a:normAutofit/>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 val="31701106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449EE-4EA4-4764-B47B-C06C270B3E72}"/>
              </a:ext>
            </a:extLst>
          </p:cNvPr>
          <p:cNvSpPr>
            <a:spLocks noGrp="1"/>
          </p:cNvSpPr>
          <p:nvPr>
            <p:ph type="title"/>
          </p:nvPr>
        </p:nvSpPr>
        <p:spPr/>
        <p:txBody>
          <a:bodyPr/>
          <a:lstStyle/>
          <a:p>
            <a:r>
              <a:rPr lang="en-US" dirty="0"/>
              <a:t>The uncertainty of fellowship</a:t>
            </a:r>
          </a:p>
        </p:txBody>
      </p:sp>
      <p:sp>
        <p:nvSpPr>
          <p:cNvPr id="3" name="Content Placeholder 2">
            <a:extLst>
              <a:ext uri="{FF2B5EF4-FFF2-40B4-BE49-F238E27FC236}">
                <a16:creationId xmlns:a16="http://schemas.microsoft.com/office/drawing/2014/main" xmlns="" id="{4193F751-CA69-47A6-A194-E4E3053550B7}"/>
              </a:ext>
            </a:extLst>
          </p:cNvPr>
          <p:cNvSpPr>
            <a:spLocks noGrp="1"/>
          </p:cNvSpPr>
          <p:nvPr>
            <p:ph idx="1"/>
          </p:nvPr>
        </p:nvSpPr>
        <p:spPr/>
        <p:txBody>
          <a:bodyPr/>
          <a:lstStyle/>
          <a:p>
            <a:r>
              <a:rPr lang="en-US" dirty="0"/>
              <a:t>On the matter of fellowship many are dissatisfied with the uncertainty of things…</a:t>
            </a:r>
          </a:p>
          <a:p>
            <a:r>
              <a:rPr lang="en-US" dirty="0"/>
              <a:t>So far as the late controversy is concerned, it is desirable that an understanding be had as to whether certain local withdrawals are to be considered universal, or is it to be understood that co-operation and fellowship be had on the same basis as obtained previous to the controversy. It is well known that </a:t>
            </a:r>
            <a:r>
              <a:rPr lang="en-US" cap="small" dirty="0"/>
              <a:t>the advocate </a:t>
            </a:r>
            <a:r>
              <a:rPr lang="en-US" dirty="0"/>
              <a:t>claims and always has claimed whether or not a few Gentiles out of Christ are to be raised for judgment should not be made a test of fellowship.</a:t>
            </a:r>
          </a:p>
        </p:txBody>
      </p:sp>
      <p:sp>
        <p:nvSpPr>
          <p:cNvPr id="4" name="Slide Number Placeholder 3">
            <a:extLst>
              <a:ext uri="{FF2B5EF4-FFF2-40B4-BE49-F238E27FC236}">
                <a16:creationId xmlns:a16="http://schemas.microsoft.com/office/drawing/2014/main" xmlns="" id="{7EDB7472-D95B-472D-A0A6-39612BCE34EF}"/>
              </a:ext>
            </a:extLst>
          </p:cNvPr>
          <p:cNvSpPr>
            <a:spLocks noGrp="1"/>
          </p:cNvSpPr>
          <p:nvPr>
            <p:ph type="sldNum" sz="quarter" idx="4"/>
          </p:nvPr>
        </p:nvSpPr>
        <p:spPr/>
        <p:txBody>
          <a:bodyPr/>
          <a:lstStyle/>
          <a:p>
            <a:fld id="{D57F1E4F-1CFF-5643-939E-217C01CDF565}" type="slidenum">
              <a:rPr lang="en-US" smtClean="0"/>
              <a:pPr/>
              <a:t>110</a:t>
            </a:fld>
            <a:endParaRPr lang="en-US" dirty="0"/>
          </a:p>
        </p:txBody>
      </p:sp>
    </p:spTree>
    <p:extLst>
      <p:ext uri="{BB962C8B-B14F-4D97-AF65-F5344CB8AC3E}">
        <p14:creationId xmlns:p14="http://schemas.microsoft.com/office/powerpoint/2010/main" xmlns="" val="42353910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93E1F-BD54-43EF-AF64-3D357C5CBB66}"/>
              </a:ext>
            </a:extLst>
          </p:cNvPr>
          <p:cNvSpPr>
            <a:spLocks noGrp="1"/>
          </p:cNvSpPr>
          <p:nvPr>
            <p:ph type="title"/>
          </p:nvPr>
        </p:nvSpPr>
        <p:spPr/>
        <p:txBody>
          <a:bodyPr/>
          <a:lstStyle/>
          <a:p>
            <a:r>
              <a:rPr lang="en-US" dirty="0"/>
              <a:t>A removal of the obstacles locally</a:t>
            </a:r>
          </a:p>
        </p:txBody>
      </p:sp>
      <p:sp>
        <p:nvSpPr>
          <p:cNvPr id="3" name="Content Placeholder 2">
            <a:extLst>
              <a:ext uri="{FF2B5EF4-FFF2-40B4-BE49-F238E27FC236}">
                <a16:creationId xmlns:a16="http://schemas.microsoft.com/office/drawing/2014/main" xmlns="" id="{6B7B3B41-ECED-40F2-8E13-8F607E3EBD25}"/>
              </a:ext>
            </a:extLst>
          </p:cNvPr>
          <p:cNvSpPr>
            <a:spLocks noGrp="1"/>
          </p:cNvSpPr>
          <p:nvPr>
            <p:ph idx="1"/>
          </p:nvPr>
        </p:nvSpPr>
        <p:spPr/>
        <p:txBody>
          <a:bodyPr/>
          <a:lstStyle/>
          <a:p>
            <a:r>
              <a:rPr lang="en-US" dirty="0"/>
              <a:t>Actions and words elsewhere, however, indicate differently, and this is one thing many would like a clear understanding upon, with the hope that what has been done is considered only to apply locally. While to make the test of fellowship different in one locality from that of another is quite inconsistent, it would not be so sweeping in its effects; and, possibly, if a clear understanding to this effect were reached first, it might lead to a removal of the obstacles locally. O that it might!</a:t>
            </a:r>
          </a:p>
          <a:p>
            <a:pPr marL="0" indent="0">
              <a:buNone/>
            </a:pPr>
            <a:r>
              <a:rPr lang="en-US" dirty="0"/>
              <a:t>	Editorial, February 1896, p. 42</a:t>
            </a:r>
          </a:p>
        </p:txBody>
      </p:sp>
      <p:sp>
        <p:nvSpPr>
          <p:cNvPr id="4" name="Slide Number Placeholder 3">
            <a:extLst>
              <a:ext uri="{FF2B5EF4-FFF2-40B4-BE49-F238E27FC236}">
                <a16:creationId xmlns:a16="http://schemas.microsoft.com/office/drawing/2014/main" xmlns="" id="{782507A4-B4F6-4633-A0CD-F8A39E8AF50F}"/>
              </a:ext>
            </a:extLst>
          </p:cNvPr>
          <p:cNvSpPr>
            <a:spLocks noGrp="1"/>
          </p:cNvSpPr>
          <p:nvPr>
            <p:ph type="sldNum" sz="quarter" idx="4"/>
          </p:nvPr>
        </p:nvSpPr>
        <p:spPr/>
        <p:txBody>
          <a:bodyPr/>
          <a:lstStyle/>
          <a:p>
            <a:fld id="{D57F1E4F-1CFF-5643-939E-217C01CDF565}" type="slidenum">
              <a:rPr lang="en-US" smtClean="0"/>
              <a:pPr/>
              <a:t>111</a:t>
            </a:fld>
            <a:endParaRPr lang="en-US" dirty="0"/>
          </a:p>
        </p:txBody>
      </p:sp>
    </p:spTree>
    <p:extLst>
      <p:ext uri="{BB962C8B-B14F-4D97-AF65-F5344CB8AC3E}">
        <p14:creationId xmlns:p14="http://schemas.microsoft.com/office/powerpoint/2010/main" xmlns="" val="32569464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9FFB3-63F3-4DC5-BEFF-F69C68C9AC3D}"/>
              </a:ext>
            </a:extLst>
          </p:cNvPr>
          <p:cNvSpPr>
            <a:spLocks noGrp="1"/>
          </p:cNvSpPr>
          <p:nvPr>
            <p:ph type="title"/>
          </p:nvPr>
        </p:nvSpPr>
        <p:spPr/>
        <p:txBody>
          <a:bodyPr/>
          <a:lstStyle/>
          <a:p>
            <a:r>
              <a:rPr lang="en-US" dirty="0"/>
              <a:t>The prerogative of the righteous Judge alone to do</a:t>
            </a:r>
          </a:p>
        </p:txBody>
      </p:sp>
      <p:sp>
        <p:nvSpPr>
          <p:cNvPr id="3" name="Content Placeholder 2">
            <a:extLst>
              <a:ext uri="{FF2B5EF4-FFF2-40B4-BE49-F238E27FC236}">
                <a16:creationId xmlns:a16="http://schemas.microsoft.com/office/drawing/2014/main" xmlns="" id="{8CFDAF53-5CF3-436B-A664-3FF2FB2B0075}"/>
              </a:ext>
            </a:extLst>
          </p:cNvPr>
          <p:cNvSpPr>
            <a:spLocks noGrp="1"/>
          </p:cNvSpPr>
          <p:nvPr>
            <p:ph idx="1"/>
          </p:nvPr>
        </p:nvSpPr>
        <p:spPr>
          <a:xfrm>
            <a:off x="866441" y="2310780"/>
            <a:ext cx="6343201" cy="3530600"/>
          </a:xfrm>
        </p:spPr>
        <p:txBody>
          <a:bodyPr>
            <a:noAutofit/>
          </a:bodyPr>
          <a:lstStyle/>
          <a:p>
            <a:r>
              <a:rPr lang="en-US" sz="2000" dirty="0"/>
              <a:t>Here is one faction demanding that before an applicant shall be received into fellowship he shall be expert in the Book of Daniel sufficiently to identify the man of sin and declare whether he is now historical or prophetic. Others, we are sorry to learn, are inclined to make the marriage question a test of fellowship and cause division because all cannot go to such a severe extent. It is time to stop and think, or we shall rend the body into pieces reaching out our hands to do what is prerogative of the righteous Judge alone to do.</a:t>
            </a:r>
          </a:p>
          <a:p>
            <a:pPr marL="0" indent="0">
              <a:buNone/>
            </a:pPr>
            <a:r>
              <a:rPr lang="en-US" sz="2000" dirty="0"/>
              <a:t>                            October 1896, p. 257</a:t>
            </a:r>
          </a:p>
        </p:txBody>
      </p:sp>
      <p:sp>
        <p:nvSpPr>
          <p:cNvPr id="4" name="Slide Number Placeholder 3">
            <a:extLst>
              <a:ext uri="{FF2B5EF4-FFF2-40B4-BE49-F238E27FC236}">
                <a16:creationId xmlns:a16="http://schemas.microsoft.com/office/drawing/2014/main" xmlns="" id="{503AC9B8-DF8E-4933-831D-D48C96BC12B5}"/>
              </a:ext>
            </a:extLst>
          </p:cNvPr>
          <p:cNvSpPr>
            <a:spLocks noGrp="1"/>
          </p:cNvSpPr>
          <p:nvPr>
            <p:ph type="sldNum" sz="quarter" idx="4"/>
          </p:nvPr>
        </p:nvSpPr>
        <p:spPr/>
        <p:txBody>
          <a:bodyPr/>
          <a:lstStyle/>
          <a:p>
            <a:fld id="{D57F1E4F-1CFF-5643-939E-217C01CDF565}" type="slidenum">
              <a:rPr lang="en-US" smtClean="0"/>
              <a:pPr/>
              <a:t>112</a:t>
            </a:fld>
            <a:endParaRPr lang="en-US" dirty="0"/>
          </a:p>
        </p:txBody>
      </p:sp>
    </p:spTree>
    <p:extLst>
      <p:ext uri="{BB962C8B-B14F-4D97-AF65-F5344CB8AC3E}">
        <p14:creationId xmlns:p14="http://schemas.microsoft.com/office/powerpoint/2010/main" xmlns="" val="15824839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F7C56-DDF4-48F9-9103-0366B1ABF200}"/>
              </a:ext>
            </a:extLst>
          </p:cNvPr>
          <p:cNvSpPr>
            <a:spLocks noGrp="1"/>
          </p:cNvSpPr>
          <p:nvPr>
            <p:ph type="title"/>
          </p:nvPr>
        </p:nvSpPr>
        <p:spPr/>
        <p:txBody>
          <a:bodyPr/>
          <a:lstStyle/>
          <a:p>
            <a:r>
              <a:rPr lang="en-US" dirty="0"/>
              <a:t>The desired end, that of a united body</a:t>
            </a:r>
          </a:p>
        </p:txBody>
      </p:sp>
      <p:sp>
        <p:nvSpPr>
          <p:cNvPr id="3" name="Content Placeholder 2">
            <a:extLst>
              <a:ext uri="{FF2B5EF4-FFF2-40B4-BE49-F238E27FC236}">
                <a16:creationId xmlns:a16="http://schemas.microsoft.com/office/drawing/2014/main" xmlns="" id="{F4616254-553F-47A7-8F85-6F039E899AFE}"/>
              </a:ext>
            </a:extLst>
          </p:cNvPr>
          <p:cNvSpPr>
            <a:spLocks noGrp="1"/>
          </p:cNvSpPr>
          <p:nvPr>
            <p:ph idx="1"/>
          </p:nvPr>
        </p:nvSpPr>
        <p:spPr>
          <a:xfrm>
            <a:off x="866441" y="2489200"/>
            <a:ext cx="6343201" cy="3794512"/>
          </a:xfrm>
        </p:spPr>
        <p:txBody>
          <a:bodyPr>
            <a:normAutofit lnSpcReduction="10000"/>
          </a:bodyPr>
          <a:lstStyle/>
          <a:p>
            <a:pPr>
              <a:lnSpc>
                <a:spcPct val="110000"/>
              </a:lnSpc>
            </a:pPr>
            <a:r>
              <a:rPr lang="en-US" sz="2000" dirty="0"/>
              <a:t>The desired end, that of a united body, has not been obtained, after all the earnest work in that direction; but a tacit agreement to differ has allowed both sides to go their way in an endeavor to do what they both believe to be right. This is not the best one could wish for, but it is the best that circumstances seem to favor us with, and since it might have been worse, we must be thankful, and do the best we can as we see the path of duty before us.</a:t>
            </a:r>
          </a:p>
          <a:p>
            <a:pPr marL="0" indent="0">
              <a:lnSpc>
                <a:spcPct val="110000"/>
              </a:lnSpc>
              <a:buNone/>
            </a:pPr>
            <a:r>
              <a:rPr lang="en-US" sz="2000" dirty="0"/>
              <a:t>                    Editorial, December 1911, p. 319</a:t>
            </a:r>
          </a:p>
        </p:txBody>
      </p:sp>
      <p:sp>
        <p:nvSpPr>
          <p:cNvPr id="4" name="Slide Number Placeholder 3">
            <a:extLst>
              <a:ext uri="{FF2B5EF4-FFF2-40B4-BE49-F238E27FC236}">
                <a16:creationId xmlns:a16="http://schemas.microsoft.com/office/drawing/2014/main" xmlns="" id="{4C957CCA-E7E0-4554-80E5-8ED6967F0695}"/>
              </a:ext>
            </a:extLst>
          </p:cNvPr>
          <p:cNvSpPr>
            <a:spLocks noGrp="1"/>
          </p:cNvSpPr>
          <p:nvPr>
            <p:ph type="sldNum" sz="quarter" idx="4"/>
          </p:nvPr>
        </p:nvSpPr>
        <p:spPr/>
        <p:txBody>
          <a:bodyPr/>
          <a:lstStyle/>
          <a:p>
            <a:fld id="{D57F1E4F-1CFF-5643-939E-217C01CDF565}" type="slidenum">
              <a:rPr lang="en-US" smtClean="0"/>
              <a:pPr/>
              <a:t>113</a:t>
            </a:fld>
            <a:endParaRPr lang="en-US" dirty="0"/>
          </a:p>
        </p:txBody>
      </p:sp>
    </p:spTree>
    <p:extLst>
      <p:ext uri="{BB962C8B-B14F-4D97-AF65-F5344CB8AC3E}">
        <p14:creationId xmlns:p14="http://schemas.microsoft.com/office/powerpoint/2010/main" xmlns="" val="3969093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Prove all things, hold fast that which is good</a:t>
            </a:r>
          </a:p>
        </p:txBody>
      </p:sp>
      <p:sp>
        <p:nvSpPr>
          <p:cNvPr id="7" name="Text Placeholder 6"/>
          <p:cNvSpPr>
            <a:spLocks noGrp="1"/>
          </p:cNvSpPr>
          <p:nvPr>
            <p:ph type="body" sz="half" idx="13"/>
          </p:nvPr>
        </p:nvSpPr>
        <p:spPr/>
        <p:txBody>
          <a:bodyPr>
            <a:noAutofit/>
          </a:bodyPr>
          <a:lstStyle/>
          <a:p>
            <a:r>
              <a:rPr lang="en-US" sz="2400" b="1" dirty="0"/>
              <a:t>Day 5</a:t>
            </a:r>
          </a:p>
        </p:txBody>
      </p:sp>
      <p:sp>
        <p:nvSpPr>
          <p:cNvPr id="6" name="Text Placeholder 5"/>
          <p:cNvSpPr>
            <a:spLocks noGrp="1"/>
          </p:cNvSpPr>
          <p:nvPr>
            <p:ph type="body" sz="half" idx="2"/>
          </p:nvPr>
        </p:nvSpPr>
        <p:spPr/>
        <p:txBody>
          <a:bodyPr/>
          <a:lstStyle/>
          <a:p>
            <a:r>
              <a:rPr lang="en-US" dirty="0"/>
              <a:t>1 Thessalonians 5:21</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114</a:t>
            </a:fld>
            <a:endParaRPr lang="en-US" dirty="0"/>
          </a:p>
        </p:txBody>
      </p:sp>
    </p:spTree>
    <p:extLst>
      <p:ext uri="{BB962C8B-B14F-4D97-AF65-F5344CB8AC3E}">
        <p14:creationId xmlns:p14="http://schemas.microsoft.com/office/powerpoint/2010/main" xmlns="" val="4529631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C1DF83D-25DC-4740-9BD6-4DAB2F7E0770}"/>
              </a:ext>
            </a:extLst>
          </p:cNvPr>
          <p:cNvSpPr>
            <a:spLocks noGrp="1"/>
          </p:cNvSpPr>
          <p:nvPr>
            <p:ph type="title"/>
          </p:nvPr>
        </p:nvSpPr>
        <p:spPr/>
        <p:txBody>
          <a:bodyPr/>
          <a:lstStyle/>
          <a:p>
            <a:r>
              <a:rPr lang="en-US" dirty="0"/>
              <a:t>Today’s content</a:t>
            </a:r>
          </a:p>
        </p:txBody>
      </p:sp>
      <p:sp>
        <p:nvSpPr>
          <p:cNvPr id="7" name="Content Placeholder 6">
            <a:extLst>
              <a:ext uri="{FF2B5EF4-FFF2-40B4-BE49-F238E27FC236}">
                <a16:creationId xmlns:a16="http://schemas.microsoft.com/office/drawing/2014/main" xmlns="" id="{F385890F-C8CB-4194-B02F-1C4ADE8E9993}"/>
              </a:ext>
            </a:extLst>
          </p:cNvPr>
          <p:cNvSpPr>
            <a:spLocks noGrp="1"/>
          </p:cNvSpPr>
          <p:nvPr>
            <p:ph idx="1"/>
          </p:nvPr>
        </p:nvSpPr>
        <p:spPr/>
        <p:txBody>
          <a:bodyPr/>
          <a:lstStyle/>
          <a:p>
            <a:pPr>
              <a:buFont typeface="+mj-lt"/>
              <a:buAutoNum type="arabicPeriod"/>
            </a:pPr>
            <a:r>
              <a:rPr lang="en-US" dirty="0"/>
              <a:t>An experiment to try</a:t>
            </a:r>
          </a:p>
          <a:p>
            <a:pPr>
              <a:buFont typeface="+mj-lt"/>
              <a:buAutoNum type="arabicPeriod"/>
            </a:pPr>
            <a:r>
              <a:rPr lang="en-US" dirty="0"/>
              <a:t>The nature of evidence</a:t>
            </a:r>
          </a:p>
          <a:p>
            <a:pPr>
              <a:buFont typeface="+mj-lt"/>
              <a:buAutoNum type="arabicPeriod"/>
            </a:pPr>
            <a:r>
              <a:rPr lang="en-US" dirty="0"/>
              <a:t>The three pillars</a:t>
            </a:r>
          </a:p>
        </p:txBody>
      </p:sp>
      <p:sp>
        <p:nvSpPr>
          <p:cNvPr id="5" name="Slide Number Placeholder 4">
            <a:extLst>
              <a:ext uri="{FF2B5EF4-FFF2-40B4-BE49-F238E27FC236}">
                <a16:creationId xmlns:a16="http://schemas.microsoft.com/office/drawing/2014/main" xmlns="" id="{E09088FA-DB42-4A23-B098-BE020BC1272C}"/>
              </a:ext>
            </a:extLst>
          </p:cNvPr>
          <p:cNvSpPr>
            <a:spLocks noGrp="1"/>
          </p:cNvSpPr>
          <p:nvPr>
            <p:ph type="sldNum" sz="quarter" idx="4"/>
          </p:nvPr>
        </p:nvSpPr>
        <p:spPr/>
        <p:txBody>
          <a:bodyPr/>
          <a:lstStyle/>
          <a:p>
            <a:fld id="{D57F1E4F-1CFF-5643-939E-217C01CDF565}" type="slidenum">
              <a:rPr lang="en-US" smtClean="0"/>
              <a:pPr/>
              <a:t>115</a:t>
            </a:fld>
            <a:endParaRPr lang="en-US" dirty="0"/>
          </a:p>
        </p:txBody>
      </p:sp>
    </p:spTree>
    <p:extLst>
      <p:ext uri="{BB962C8B-B14F-4D97-AF65-F5344CB8AC3E}">
        <p14:creationId xmlns:p14="http://schemas.microsoft.com/office/powerpoint/2010/main" xmlns="" val="11275560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the experiment</a:t>
            </a:r>
          </a:p>
        </p:txBody>
      </p:sp>
      <p:sp>
        <p:nvSpPr>
          <p:cNvPr id="3" name="Content Placeholder 2"/>
          <p:cNvSpPr>
            <a:spLocks noGrp="1"/>
          </p:cNvSpPr>
          <p:nvPr>
            <p:ph idx="1"/>
          </p:nvPr>
        </p:nvSpPr>
        <p:spPr>
          <a:xfrm>
            <a:off x="827483" y="2396939"/>
            <a:ext cx="7619565" cy="4416456"/>
          </a:xfrm>
        </p:spPr>
        <p:txBody>
          <a:bodyPr>
            <a:normAutofit/>
          </a:bodyPr>
          <a:lstStyle/>
          <a:p>
            <a:pPr marL="0" indent="0">
              <a:buNone/>
            </a:pPr>
            <a:r>
              <a:rPr lang="en-US" dirty="0"/>
              <a:t>In many cases it is the result of dabbling too much with the machinery to the neglect of the work it is intended to perform. Dr. Thomas’ advice at one time in a case of this kind, was in substance, ‘Drop the subject for twelve months, and proceed with all your might to teach the truth to your perishing neighbors. We will venture to say that where there is plenty of work of that kind to be done, if it is attended to, internal squabbles will be reduced to a minimum, if they do not cease entirely.</a:t>
            </a:r>
          </a:p>
          <a:p>
            <a:pPr marL="0" indent="0">
              <a:buNone/>
            </a:pPr>
            <a:r>
              <a:rPr lang="en-US" dirty="0"/>
              <a:t>…Let those then to whom our remarks may apply try the experiment herein suggested, and we doubt not, experience will teach them its wisdom, and the fruit of the spirit will find better soil in which to thrive to the honor and glory of Jehovah’s name, and the salvation of those concerned.</a:t>
            </a:r>
          </a:p>
          <a:p>
            <a:pPr marL="0" indent="0">
              <a:buNone/>
            </a:pPr>
            <a:r>
              <a:rPr lang="en-US" dirty="0"/>
              <a:t>							Editorial, February 1886, p. 284</a:t>
            </a:r>
          </a:p>
          <a:p>
            <a:pPr marL="0" indent="0">
              <a:buNone/>
            </a:pPr>
            <a:endParaRPr lang="en-US" dirty="0"/>
          </a:p>
        </p:txBody>
      </p:sp>
    </p:spTree>
    <p:extLst>
      <p:ext uri="{BB962C8B-B14F-4D97-AF65-F5344CB8AC3E}">
        <p14:creationId xmlns:p14="http://schemas.microsoft.com/office/powerpoint/2010/main" xmlns="" val="2667293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D8177-5F7F-4030-991C-1E3C3E2CE652}"/>
              </a:ext>
            </a:extLst>
          </p:cNvPr>
          <p:cNvSpPr>
            <a:spLocks noGrp="1"/>
          </p:cNvSpPr>
          <p:nvPr>
            <p:ph type="title"/>
          </p:nvPr>
        </p:nvSpPr>
        <p:spPr/>
        <p:txBody>
          <a:bodyPr/>
          <a:lstStyle/>
          <a:p>
            <a:r>
              <a:rPr lang="en-US" dirty="0"/>
              <a:t>Three sources of evidence by which we inform our lives</a:t>
            </a:r>
          </a:p>
        </p:txBody>
      </p:sp>
      <p:sp>
        <p:nvSpPr>
          <p:cNvPr id="4" name="Slide Number Placeholder 3">
            <a:extLst>
              <a:ext uri="{FF2B5EF4-FFF2-40B4-BE49-F238E27FC236}">
                <a16:creationId xmlns:a16="http://schemas.microsoft.com/office/drawing/2014/main" xmlns="" id="{0BA2BBE7-E3DB-4F19-B648-A84D1A73CF6B}"/>
              </a:ext>
            </a:extLst>
          </p:cNvPr>
          <p:cNvSpPr>
            <a:spLocks noGrp="1"/>
          </p:cNvSpPr>
          <p:nvPr>
            <p:ph type="sldNum" sz="quarter" idx="4"/>
          </p:nvPr>
        </p:nvSpPr>
        <p:spPr/>
        <p:txBody>
          <a:bodyPr/>
          <a:lstStyle/>
          <a:p>
            <a:fld id="{D57F1E4F-1CFF-5643-939E-217C01CDF565}" type="slidenum">
              <a:rPr lang="en-US" smtClean="0"/>
              <a:pPr/>
              <a:t>117</a:t>
            </a:fld>
            <a:endParaRPr lang="en-US" dirty="0"/>
          </a:p>
        </p:txBody>
      </p:sp>
      <p:sp>
        <p:nvSpPr>
          <p:cNvPr id="5" name="Rectangle 4">
            <a:extLst>
              <a:ext uri="{FF2B5EF4-FFF2-40B4-BE49-F238E27FC236}">
                <a16:creationId xmlns:a16="http://schemas.microsoft.com/office/drawing/2014/main" xmlns="" id="{8F94E083-6555-47C2-BBAA-98178CF9A7CC}"/>
              </a:ext>
            </a:extLst>
          </p:cNvPr>
          <p:cNvSpPr/>
          <p:nvPr/>
        </p:nvSpPr>
        <p:spPr>
          <a:xfrm>
            <a:off x="1036320" y="3061112"/>
            <a:ext cx="2072640" cy="115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100845D-9C0F-42B7-BDD2-0785715763B9}"/>
              </a:ext>
            </a:extLst>
          </p:cNvPr>
          <p:cNvSpPr/>
          <p:nvPr/>
        </p:nvSpPr>
        <p:spPr>
          <a:xfrm>
            <a:off x="3628241" y="3055991"/>
            <a:ext cx="2072640" cy="115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987BB80-FC00-4A27-BA12-FEEB759F68BA}"/>
              </a:ext>
            </a:extLst>
          </p:cNvPr>
          <p:cNvSpPr/>
          <p:nvPr/>
        </p:nvSpPr>
        <p:spPr>
          <a:xfrm>
            <a:off x="6173322" y="3055991"/>
            <a:ext cx="2072640" cy="115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8A4199F-504C-4FD4-BDA2-767774ADA5CA}"/>
              </a:ext>
            </a:extLst>
          </p:cNvPr>
          <p:cNvSpPr txBox="1"/>
          <p:nvPr/>
        </p:nvSpPr>
        <p:spPr>
          <a:xfrm>
            <a:off x="1123241" y="3070378"/>
            <a:ext cx="1793240" cy="1138773"/>
          </a:xfrm>
          <a:prstGeom prst="rect">
            <a:avLst/>
          </a:prstGeom>
          <a:noFill/>
        </p:spPr>
        <p:txBody>
          <a:bodyPr wrap="square" rtlCol="0">
            <a:spAutoFit/>
          </a:bodyPr>
          <a:lstStyle/>
          <a:p>
            <a:pPr algn="ctr"/>
            <a:r>
              <a:rPr lang="en-US" sz="2000" b="1" dirty="0"/>
              <a:t>The Bible</a:t>
            </a:r>
          </a:p>
          <a:p>
            <a:pPr algn="ctr"/>
            <a:r>
              <a:rPr lang="en-US" sz="1600" dirty="0"/>
              <a:t>The only divine and reliable source</a:t>
            </a:r>
          </a:p>
        </p:txBody>
      </p:sp>
      <p:sp>
        <p:nvSpPr>
          <p:cNvPr id="9" name="TextBox 8">
            <a:extLst>
              <a:ext uri="{FF2B5EF4-FFF2-40B4-BE49-F238E27FC236}">
                <a16:creationId xmlns:a16="http://schemas.microsoft.com/office/drawing/2014/main" xmlns="" id="{521E73AA-B84E-4ACB-90D3-FDF842D61832}"/>
              </a:ext>
            </a:extLst>
          </p:cNvPr>
          <p:cNvSpPr txBox="1"/>
          <p:nvPr/>
        </p:nvSpPr>
        <p:spPr>
          <a:xfrm>
            <a:off x="3604821" y="3070378"/>
            <a:ext cx="2072640" cy="1138773"/>
          </a:xfrm>
          <a:prstGeom prst="rect">
            <a:avLst/>
          </a:prstGeom>
          <a:noFill/>
        </p:spPr>
        <p:txBody>
          <a:bodyPr wrap="square" rtlCol="0">
            <a:spAutoFit/>
          </a:bodyPr>
          <a:lstStyle/>
          <a:p>
            <a:pPr algn="ctr"/>
            <a:r>
              <a:rPr lang="en-US" sz="2000" b="1" dirty="0"/>
              <a:t>The World</a:t>
            </a:r>
          </a:p>
          <a:p>
            <a:pPr algn="ctr"/>
            <a:r>
              <a:rPr lang="en-US" sz="1600" dirty="0"/>
              <a:t>Media, books, libraries: ‘public domain’</a:t>
            </a:r>
          </a:p>
        </p:txBody>
      </p:sp>
      <p:sp>
        <p:nvSpPr>
          <p:cNvPr id="10" name="TextBox 9">
            <a:extLst>
              <a:ext uri="{FF2B5EF4-FFF2-40B4-BE49-F238E27FC236}">
                <a16:creationId xmlns:a16="http://schemas.microsoft.com/office/drawing/2014/main" xmlns="" id="{F83E3BDF-A9B0-46A2-B93A-C427C029E52B}"/>
              </a:ext>
            </a:extLst>
          </p:cNvPr>
          <p:cNvSpPr txBox="1"/>
          <p:nvPr/>
        </p:nvSpPr>
        <p:spPr>
          <a:xfrm>
            <a:off x="6278880" y="3042653"/>
            <a:ext cx="1795390" cy="1107996"/>
          </a:xfrm>
          <a:prstGeom prst="rect">
            <a:avLst/>
          </a:prstGeom>
          <a:noFill/>
        </p:spPr>
        <p:txBody>
          <a:bodyPr wrap="square" rtlCol="0">
            <a:spAutoFit/>
          </a:bodyPr>
          <a:lstStyle/>
          <a:p>
            <a:pPr algn="ctr"/>
            <a:r>
              <a:rPr lang="en-US" b="1" dirty="0"/>
              <a:t>Personal</a:t>
            </a:r>
          </a:p>
          <a:p>
            <a:pPr algn="ctr"/>
            <a:r>
              <a:rPr lang="en-US" sz="1600" dirty="0"/>
              <a:t>Social media, personal emails, letters &amp; reports</a:t>
            </a:r>
          </a:p>
        </p:txBody>
      </p:sp>
      <p:sp>
        <p:nvSpPr>
          <p:cNvPr id="11" name="Rectangle 10">
            <a:extLst>
              <a:ext uri="{FF2B5EF4-FFF2-40B4-BE49-F238E27FC236}">
                <a16:creationId xmlns:a16="http://schemas.microsoft.com/office/drawing/2014/main" xmlns="" id="{DE51AE01-772C-4392-B370-8BD23D75C679}"/>
              </a:ext>
            </a:extLst>
          </p:cNvPr>
          <p:cNvSpPr/>
          <p:nvPr/>
        </p:nvSpPr>
        <p:spPr>
          <a:xfrm>
            <a:off x="2653451" y="4744720"/>
            <a:ext cx="1620520" cy="103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362987-F4B0-43C0-99F0-41E15CA4FBE1}"/>
              </a:ext>
            </a:extLst>
          </p:cNvPr>
          <p:cNvSpPr/>
          <p:nvPr/>
        </p:nvSpPr>
        <p:spPr>
          <a:xfrm>
            <a:off x="4552802" y="4744720"/>
            <a:ext cx="1620520" cy="103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F234776-D6AF-41DC-BC33-14F9A0252F8F}"/>
              </a:ext>
            </a:extLst>
          </p:cNvPr>
          <p:cNvSpPr/>
          <p:nvPr/>
        </p:nvSpPr>
        <p:spPr>
          <a:xfrm>
            <a:off x="6625442" y="4744720"/>
            <a:ext cx="1620520" cy="103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BBA73E3D-AA08-4C23-BE2B-8A3BCF53632F}"/>
              </a:ext>
            </a:extLst>
          </p:cNvPr>
          <p:cNvSpPr txBox="1"/>
          <p:nvPr/>
        </p:nvSpPr>
        <p:spPr>
          <a:xfrm>
            <a:off x="2790611" y="4826741"/>
            <a:ext cx="1346200" cy="646331"/>
          </a:xfrm>
          <a:prstGeom prst="rect">
            <a:avLst/>
          </a:prstGeom>
          <a:noFill/>
        </p:spPr>
        <p:txBody>
          <a:bodyPr wrap="square" rtlCol="0">
            <a:spAutoFit/>
          </a:bodyPr>
          <a:lstStyle/>
          <a:p>
            <a:pPr algn="ctr"/>
            <a:r>
              <a:rPr lang="en-US" b="1" dirty="0"/>
              <a:t>Historical Records</a:t>
            </a:r>
          </a:p>
        </p:txBody>
      </p:sp>
      <p:sp>
        <p:nvSpPr>
          <p:cNvPr id="15" name="TextBox 14">
            <a:extLst>
              <a:ext uri="{FF2B5EF4-FFF2-40B4-BE49-F238E27FC236}">
                <a16:creationId xmlns:a16="http://schemas.microsoft.com/office/drawing/2014/main" xmlns="" id="{0278ABAE-7398-4800-8339-DB34C62EB301}"/>
              </a:ext>
            </a:extLst>
          </p:cNvPr>
          <p:cNvSpPr txBox="1"/>
          <p:nvPr/>
        </p:nvSpPr>
        <p:spPr>
          <a:xfrm>
            <a:off x="4726091" y="4800598"/>
            <a:ext cx="1265479" cy="800219"/>
          </a:xfrm>
          <a:prstGeom prst="rect">
            <a:avLst/>
          </a:prstGeom>
          <a:noFill/>
        </p:spPr>
        <p:txBody>
          <a:bodyPr wrap="square" rtlCol="0">
            <a:spAutoFit/>
          </a:bodyPr>
          <a:lstStyle/>
          <a:p>
            <a:pPr algn="ctr"/>
            <a:r>
              <a:rPr lang="en-US" b="1" dirty="0"/>
              <a:t>Science</a:t>
            </a:r>
          </a:p>
          <a:p>
            <a:pPr algn="ctr"/>
            <a:r>
              <a:rPr lang="en-US" sz="1400" dirty="0"/>
              <a:t>The Natural World</a:t>
            </a:r>
          </a:p>
        </p:txBody>
      </p:sp>
      <p:sp>
        <p:nvSpPr>
          <p:cNvPr id="17" name="TextBox 16">
            <a:extLst>
              <a:ext uri="{FF2B5EF4-FFF2-40B4-BE49-F238E27FC236}">
                <a16:creationId xmlns:a16="http://schemas.microsoft.com/office/drawing/2014/main" xmlns="" id="{E3F16432-5B7E-43DE-AC19-086A766C7473}"/>
              </a:ext>
            </a:extLst>
          </p:cNvPr>
          <p:cNvSpPr txBox="1"/>
          <p:nvPr/>
        </p:nvSpPr>
        <p:spPr>
          <a:xfrm>
            <a:off x="6749902" y="4805041"/>
            <a:ext cx="1371600" cy="646331"/>
          </a:xfrm>
          <a:prstGeom prst="rect">
            <a:avLst/>
          </a:prstGeom>
          <a:noFill/>
        </p:spPr>
        <p:txBody>
          <a:bodyPr wrap="square" rtlCol="0">
            <a:spAutoFit/>
          </a:bodyPr>
          <a:lstStyle/>
          <a:p>
            <a:pPr algn="ctr"/>
            <a:r>
              <a:rPr lang="en-US" b="1" dirty="0"/>
              <a:t>Reports and Data</a:t>
            </a:r>
          </a:p>
        </p:txBody>
      </p:sp>
      <p:cxnSp>
        <p:nvCxnSpPr>
          <p:cNvPr id="19" name="Straight Arrow Connector 18">
            <a:extLst>
              <a:ext uri="{FF2B5EF4-FFF2-40B4-BE49-F238E27FC236}">
                <a16:creationId xmlns:a16="http://schemas.microsoft.com/office/drawing/2014/main" xmlns="" id="{CA3EC2D9-E15E-4C47-8479-AC3910CFE7A5}"/>
              </a:ext>
            </a:extLst>
          </p:cNvPr>
          <p:cNvCxnSpPr>
            <a:cxnSpLocks/>
          </p:cNvCxnSpPr>
          <p:nvPr/>
        </p:nvCxnSpPr>
        <p:spPr>
          <a:xfrm>
            <a:off x="7435702" y="4209151"/>
            <a:ext cx="0" cy="513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7C8E843-E8AD-42D5-8AA3-9332BAAC7F28}"/>
              </a:ext>
            </a:extLst>
          </p:cNvPr>
          <p:cNvCxnSpPr/>
          <p:nvPr/>
        </p:nvCxnSpPr>
        <p:spPr>
          <a:xfrm>
            <a:off x="3698240" y="4488180"/>
            <a:ext cx="1559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9BD5216-F56A-4826-84AB-9F1D304F3B56}"/>
              </a:ext>
            </a:extLst>
          </p:cNvPr>
          <p:cNvCxnSpPr>
            <a:cxnSpLocks/>
          </p:cNvCxnSpPr>
          <p:nvPr/>
        </p:nvCxnSpPr>
        <p:spPr>
          <a:xfrm>
            <a:off x="4478020" y="4231640"/>
            <a:ext cx="0" cy="25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EF8E672A-0292-47ED-8B0D-5C443A8976A4}"/>
              </a:ext>
            </a:extLst>
          </p:cNvPr>
          <p:cNvCxnSpPr/>
          <p:nvPr/>
        </p:nvCxnSpPr>
        <p:spPr>
          <a:xfrm>
            <a:off x="3683000" y="4488180"/>
            <a:ext cx="0" cy="25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C90F960-8BC5-400C-A9C8-D6F2F56663FB}"/>
              </a:ext>
            </a:extLst>
          </p:cNvPr>
          <p:cNvCxnSpPr>
            <a:cxnSpLocks/>
          </p:cNvCxnSpPr>
          <p:nvPr/>
        </p:nvCxnSpPr>
        <p:spPr>
          <a:xfrm flipH="1">
            <a:off x="5257800" y="4488179"/>
            <a:ext cx="7620" cy="256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87CFD057-81A4-414E-9331-260BB9F8640A}"/>
              </a:ext>
            </a:extLst>
          </p:cNvPr>
          <p:cNvSpPr txBox="1"/>
          <p:nvPr/>
        </p:nvSpPr>
        <p:spPr>
          <a:xfrm rot="-5400000">
            <a:off x="-349589" y="4084690"/>
            <a:ext cx="1884556" cy="461665"/>
          </a:xfrm>
          <a:prstGeom prst="rect">
            <a:avLst/>
          </a:prstGeom>
          <a:noFill/>
        </p:spPr>
        <p:txBody>
          <a:bodyPr wrap="square" rtlCol="0">
            <a:spAutoFit/>
          </a:bodyPr>
          <a:lstStyle/>
          <a:p>
            <a:pPr algn="ctr"/>
            <a:r>
              <a:rPr lang="en-US" sz="2400" b="1" dirty="0"/>
              <a:t>Witnesses</a:t>
            </a:r>
          </a:p>
        </p:txBody>
      </p:sp>
      <p:cxnSp>
        <p:nvCxnSpPr>
          <p:cNvPr id="18" name="Straight Arrow Connector 17">
            <a:extLst>
              <a:ext uri="{FF2B5EF4-FFF2-40B4-BE49-F238E27FC236}">
                <a16:creationId xmlns:a16="http://schemas.microsoft.com/office/drawing/2014/main" xmlns="" id="{45EC6DCD-5862-484A-914B-53057D3A8AD2}"/>
              </a:ext>
            </a:extLst>
          </p:cNvPr>
          <p:cNvCxnSpPr>
            <a:cxnSpLocks/>
          </p:cNvCxnSpPr>
          <p:nvPr/>
        </p:nvCxnSpPr>
        <p:spPr>
          <a:xfrm>
            <a:off x="2057403" y="4214272"/>
            <a:ext cx="580811" cy="530448"/>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948089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F80F1FB-8A88-4084-9AD1-DB2B43F59425}"/>
              </a:ext>
            </a:extLst>
          </p:cNvPr>
          <p:cNvSpPr>
            <a:spLocks noGrp="1"/>
          </p:cNvSpPr>
          <p:nvPr>
            <p:ph type="title"/>
          </p:nvPr>
        </p:nvSpPr>
        <p:spPr/>
        <p:txBody>
          <a:bodyPr/>
          <a:lstStyle/>
          <a:p>
            <a:r>
              <a:rPr lang="en-US" dirty="0"/>
              <a:t>The process of faith formation</a:t>
            </a:r>
          </a:p>
        </p:txBody>
      </p:sp>
      <p:sp>
        <p:nvSpPr>
          <p:cNvPr id="4" name="Slide Number Placeholder 3">
            <a:extLst>
              <a:ext uri="{FF2B5EF4-FFF2-40B4-BE49-F238E27FC236}">
                <a16:creationId xmlns:a16="http://schemas.microsoft.com/office/drawing/2014/main" xmlns="" id="{1280324B-8598-41C3-AE3D-36C76D8DA7E3}"/>
              </a:ext>
            </a:extLst>
          </p:cNvPr>
          <p:cNvSpPr>
            <a:spLocks noGrp="1"/>
          </p:cNvSpPr>
          <p:nvPr>
            <p:ph type="sldNum" sz="quarter" idx="4"/>
          </p:nvPr>
        </p:nvSpPr>
        <p:spPr/>
        <p:txBody>
          <a:bodyPr/>
          <a:lstStyle/>
          <a:p>
            <a:fld id="{D57F1E4F-1CFF-5643-939E-217C01CDF565}" type="slidenum">
              <a:rPr lang="en-US" smtClean="0"/>
              <a:pPr/>
              <a:t>118</a:t>
            </a:fld>
            <a:endParaRPr lang="en-US" dirty="0"/>
          </a:p>
        </p:txBody>
      </p:sp>
      <p:pic>
        <p:nvPicPr>
          <p:cNvPr id="1026" name="Picture 2" descr="http://www.cebm.net/wp-content/uploads/2014/05/JH1.png">
            <a:extLst>
              <a:ext uri="{FF2B5EF4-FFF2-40B4-BE49-F238E27FC236}">
                <a16:creationId xmlns:a16="http://schemas.microsoft.com/office/drawing/2014/main" xmlns="" id="{C9342351-EABD-4179-981F-9FC66B71E58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2471" y="3674962"/>
            <a:ext cx="1526468" cy="9845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i.huffpost.com/gen/1196953/images/o-MIND-UPLOADING-facebook.jpg">
            <a:extLst>
              <a:ext uri="{FF2B5EF4-FFF2-40B4-BE49-F238E27FC236}">
                <a16:creationId xmlns:a16="http://schemas.microsoft.com/office/drawing/2014/main" xmlns="" id="{64560088-664F-416D-8120-0B453B320A6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5900" y="3493022"/>
            <a:ext cx="1797935" cy="13484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jackeybackman.com/wp-content/uploads/2013/09/fork-in-the-road.jpg">
            <a:extLst>
              <a:ext uri="{FF2B5EF4-FFF2-40B4-BE49-F238E27FC236}">
                <a16:creationId xmlns:a16="http://schemas.microsoft.com/office/drawing/2014/main" xmlns="" id="{46AB4CB8-A01D-4774-BFF2-BA3D9356265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90797" y="3493022"/>
            <a:ext cx="2067207" cy="13745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A0C8CC60-42F1-4FD7-9419-40BCF196BF5A}"/>
              </a:ext>
            </a:extLst>
          </p:cNvPr>
          <p:cNvSpPr txBox="1"/>
          <p:nvPr/>
        </p:nvSpPr>
        <p:spPr>
          <a:xfrm>
            <a:off x="410670" y="5362645"/>
            <a:ext cx="2530070" cy="1015663"/>
          </a:xfrm>
          <a:prstGeom prst="rect">
            <a:avLst/>
          </a:prstGeom>
          <a:noFill/>
        </p:spPr>
        <p:txBody>
          <a:bodyPr wrap="square" rtlCol="0">
            <a:spAutoFit/>
          </a:bodyPr>
          <a:lstStyle/>
          <a:p>
            <a:pPr algn="ctr"/>
            <a:r>
              <a:rPr lang="en-US" sz="2000" dirty="0"/>
              <a:t>Examine and weigh the evidence </a:t>
            </a:r>
          </a:p>
        </p:txBody>
      </p:sp>
      <p:sp>
        <p:nvSpPr>
          <p:cNvPr id="7" name="TextBox 6">
            <a:extLst>
              <a:ext uri="{FF2B5EF4-FFF2-40B4-BE49-F238E27FC236}">
                <a16:creationId xmlns:a16="http://schemas.microsoft.com/office/drawing/2014/main" xmlns="" id="{9AD52F80-92AC-4641-BE93-DD311DA85524}"/>
              </a:ext>
            </a:extLst>
          </p:cNvPr>
          <p:cNvSpPr txBox="1"/>
          <p:nvPr/>
        </p:nvSpPr>
        <p:spPr>
          <a:xfrm>
            <a:off x="3380772" y="5208758"/>
            <a:ext cx="1968190" cy="1323439"/>
          </a:xfrm>
          <a:prstGeom prst="rect">
            <a:avLst/>
          </a:prstGeom>
          <a:noFill/>
        </p:spPr>
        <p:txBody>
          <a:bodyPr wrap="square" rtlCol="0">
            <a:spAutoFit/>
          </a:bodyPr>
          <a:lstStyle/>
          <a:p>
            <a:pPr algn="ctr"/>
            <a:r>
              <a:rPr lang="en-US" sz="2000" dirty="0"/>
              <a:t>Reason with the mind and engage with the heart</a:t>
            </a:r>
          </a:p>
        </p:txBody>
      </p:sp>
      <p:sp>
        <p:nvSpPr>
          <p:cNvPr id="8" name="TextBox 7">
            <a:extLst>
              <a:ext uri="{FF2B5EF4-FFF2-40B4-BE49-F238E27FC236}">
                <a16:creationId xmlns:a16="http://schemas.microsoft.com/office/drawing/2014/main" xmlns="" id="{245CD05D-0047-4EFE-9EF7-5E6A17D9748C}"/>
              </a:ext>
            </a:extLst>
          </p:cNvPr>
          <p:cNvSpPr txBox="1"/>
          <p:nvPr/>
        </p:nvSpPr>
        <p:spPr>
          <a:xfrm>
            <a:off x="6234836" y="5208758"/>
            <a:ext cx="2179127" cy="1323439"/>
          </a:xfrm>
          <a:prstGeom prst="rect">
            <a:avLst/>
          </a:prstGeom>
          <a:noFill/>
        </p:spPr>
        <p:txBody>
          <a:bodyPr wrap="square" rtlCol="0">
            <a:spAutoFit/>
          </a:bodyPr>
          <a:lstStyle/>
          <a:p>
            <a:pPr algn="ctr"/>
            <a:r>
              <a:rPr lang="en-US" sz="2000" dirty="0"/>
              <a:t>Draw conclusions and make decisions</a:t>
            </a:r>
          </a:p>
        </p:txBody>
      </p:sp>
      <p:sp>
        <p:nvSpPr>
          <p:cNvPr id="9" name="TextBox 8">
            <a:extLst>
              <a:ext uri="{FF2B5EF4-FFF2-40B4-BE49-F238E27FC236}">
                <a16:creationId xmlns:a16="http://schemas.microsoft.com/office/drawing/2014/main" xmlns="" id="{CB76FBFB-03F9-4AEA-9198-43FE2DCFD239}"/>
              </a:ext>
            </a:extLst>
          </p:cNvPr>
          <p:cNvSpPr txBox="1"/>
          <p:nvPr/>
        </p:nvSpPr>
        <p:spPr>
          <a:xfrm>
            <a:off x="6223133" y="2450766"/>
            <a:ext cx="2202531" cy="707886"/>
          </a:xfrm>
          <a:prstGeom prst="rect">
            <a:avLst/>
          </a:prstGeom>
          <a:solidFill>
            <a:srgbClr val="92D050"/>
          </a:solidFill>
        </p:spPr>
        <p:txBody>
          <a:bodyPr wrap="square" rtlCol="0">
            <a:spAutoFit/>
          </a:bodyPr>
          <a:lstStyle/>
          <a:p>
            <a:pPr algn="ctr"/>
            <a:r>
              <a:rPr lang="en-US" sz="2000" b="1" dirty="0"/>
              <a:t>Faith</a:t>
            </a:r>
          </a:p>
          <a:p>
            <a:pPr algn="ctr"/>
            <a:r>
              <a:rPr lang="en-US" sz="2000" b="1" dirty="0"/>
              <a:t>shown by works</a:t>
            </a:r>
          </a:p>
        </p:txBody>
      </p:sp>
      <p:sp>
        <p:nvSpPr>
          <p:cNvPr id="10" name="TextBox 9">
            <a:extLst>
              <a:ext uri="{FF2B5EF4-FFF2-40B4-BE49-F238E27FC236}">
                <a16:creationId xmlns:a16="http://schemas.microsoft.com/office/drawing/2014/main" xmlns="" id="{BE6D4303-353C-4FF2-BAA5-8B7B0AADBDE9}"/>
              </a:ext>
            </a:extLst>
          </p:cNvPr>
          <p:cNvSpPr txBox="1"/>
          <p:nvPr/>
        </p:nvSpPr>
        <p:spPr>
          <a:xfrm>
            <a:off x="635620" y="2447693"/>
            <a:ext cx="2102004" cy="707886"/>
          </a:xfrm>
          <a:prstGeom prst="rect">
            <a:avLst/>
          </a:prstGeom>
          <a:solidFill>
            <a:srgbClr val="92D050"/>
          </a:solidFill>
        </p:spPr>
        <p:txBody>
          <a:bodyPr wrap="square" rtlCol="0">
            <a:spAutoFit/>
          </a:bodyPr>
          <a:lstStyle/>
          <a:p>
            <a:pPr algn="ctr"/>
            <a:r>
              <a:rPr lang="en-US" sz="2000" b="1" dirty="0"/>
              <a:t>Good and honest heart</a:t>
            </a:r>
          </a:p>
        </p:txBody>
      </p:sp>
      <p:cxnSp>
        <p:nvCxnSpPr>
          <p:cNvPr id="12" name="Straight Arrow Connector 11">
            <a:extLst>
              <a:ext uri="{FF2B5EF4-FFF2-40B4-BE49-F238E27FC236}">
                <a16:creationId xmlns:a16="http://schemas.microsoft.com/office/drawing/2014/main" xmlns="" id="{324B8F17-4AB6-4E74-A594-C3B34037B4D5}"/>
              </a:ext>
            </a:extLst>
          </p:cNvPr>
          <p:cNvCxnSpPr/>
          <p:nvPr/>
        </p:nvCxnSpPr>
        <p:spPr>
          <a:xfrm>
            <a:off x="2737624" y="4109224"/>
            <a:ext cx="643148" cy="0"/>
          </a:xfrm>
          <a:prstGeom prst="straightConnector1">
            <a:avLst/>
          </a:prstGeom>
          <a:ln w="254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59023A02-6F28-4248-B28F-AB130A264B27}"/>
              </a:ext>
            </a:extLst>
          </p:cNvPr>
          <p:cNvCxnSpPr/>
          <p:nvPr/>
        </p:nvCxnSpPr>
        <p:spPr>
          <a:xfrm>
            <a:off x="5399049" y="4109224"/>
            <a:ext cx="643148" cy="0"/>
          </a:xfrm>
          <a:prstGeom prst="straightConnector1">
            <a:avLst/>
          </a:prstGeom>
          <a:ln w="254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04A1C27C-5969-45C7-A559-669A757380BF}"/>
              </a:ext>
            </a:extLst>
          </p:cNvPr>
          <p:cNvSpPr txBox="1"/>
          <p:nvPr/>
        </p:nvSpPr>
        <p:spPr>
          <a:xfrm>
            <a:off x="3211551" y="2447693"/>
            <a:ext cx="2369634" cy="707886"/>
          </a:xfrm>
          <a:prstGeom prst="rect">
            <a:avLst/>
          </a:prstGeom>
          <a:solidFill>
            <a:srgbClr val="92D050"/>
          </a:solidFill>
        </p:spPr>
        <p:txBody>
          <a:bodyPr wrap="square" rtlCol="0">
            <a:spAutoFit/>
          </a:bodyPr>
          <a:lstStyle/>
          <a:p>
            <a:pPr algn="ctr"/>
            <a:r>
              <a:rPr lang="en-US" sz="2000" b="1" dirty="0"/>
              <a:t>“Whose I am and whom I serve”</a:t>
            </a:r>
          </a:p>
        </p:txBody>
      </p:sp>
    </p:spTree>
    <p:extLst>
      <p:ext uri="{BB962C8B-B14F-4D97-AF65-F5344CB8AC3E}">
        <p14:creationId xmlns:p14="http://schemas.microsoft.com/office/powerpoint/2010/main" xmlns="" val="40859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8BB6E5-1E0B-40C4-BA28-FFE5C5B79BCA}"/>
              </a:ext>
            </a:extLst>
          </p:cNvPr>
          <p:cNvSpPr>
            <a:spLocks noGrp="1"/>
          </p:cNvSpPr>
          <p:nvPr>
            <p:ph type="title"/>
          </p:nvPr>
        </p:nvSpPr>
        <p:spPr/>
        <p:txBody>
          <a:bodyPr/>
          <a:lstStyle/>
          <a:p>
            <a:r>
              <a:rPr lang="en-US" dirty="0"/>
              <a:t>The whole counsel of God</a:t>
            </a:r>
          </a:p>
        </p:txBody>
      </p:sp>
      <p:sp>
        <p:nvSpPr>
          <p:cNvPr id="5" name="Content Placeholder 4">
            <a:extLst>
              <a:ext uri="{FF2B5EF4-FFF2-40B4-BE49-F238E27FC236}">
                <a16:creationId xmlns:a16="http://schemas.microsoft.com/office/drawing/2014/main" xmlns="" id="{4316601F-CDA1-4329-8D84-AD021BE5434D}"/>
              </a:ext>
            </a:extLst>
          </p:cNvPr>
          <p:cNvSpPr>
            <a:spLocks noGrp="1"/>
          </p:cNvSpPr>
          <p:nvPr>
            <p:ph idx="1"/>
          </p:nvPr>
        </p:nvSpPr>
        <p:spPr/>
        <p:txBody>
          <a:bodyPr/>
          <a:lstStyle/>
          <a:p>
            <a:r>
              <a:rPr lang="en-US" dirty="0"/>
              <a:t>And Jehoshaphat the king of Judah returned to his house in peace to Jerusalem. And Jehu the son of </a:t>
            </a:r>
            <a:r>
              <a:rPr lang="en-US" dirty="0" err="1"/>
              <a:t>Hanani</a:t>
            </a:r>
            <a:r>
              <a:rPr lang="en-US" dirty="0"/>
              <a:t> the seer went out to meet him, and said to king Jehoshaphat, Shouldest thou help the ungodly, and love them that hate the </a:t>
            </a:r>
            <a:r>
              <a:rPr lang="en-US" cap="small" dirty="0"/>
              <a:t>Lord</a:t>
            </a:r>
            <a:r>
              <a:rPr lang="en-US" dirty="0"/>
              <a:t>? therefore is wrath upon thee from before the </a:t>
            </a:r>
            <a:r>
              <a:rPr lang="en-US" cap="small" dirty="0"/>
              <a:t>Lord</a:t>
            </a:r>
            <a:r>
              <a:rPr lang="en-US" dirty="0"/>
              <a:t>.</a:t>
            </a:r>
          </a:p>
          <a:p>
            <a:pPr marL="0" indent="0">
              <a:buNone/>
            </a:pPr>
            <a:r>
              <a:rPr lang="en-US" dirty="0"/>
              <a:t>                                             </a:t>
            </a:r>
            <a:r>
              <a:rPr lang="en-US" b="1" dirty="0"/>
              <a:t>2 Chronicles 19:1-2</a:t>
            </a:r>
          </a:p>
          <a:p>
            <a:endParaRPr lang="en-US" dirty="0"/>
          </a:p>
        </p:txBody>
      </p:sp>
      <p:sp>
        <p:nvSpPr>
          <p:cNvPr id="3" name="Slide Number Placeholder 2">
            <a:extLst>
              <a:ext uri="{FF2B5EF4-FFF2-40B4-BE49-F238E27FC236}">
                <a16:creationId xmlns:a16="http://schemas.microsoft.com/office/drawing/2014/main" xmlns="" id="{CF15DC4D-BFD5-46A7-8B67-595BDC17DE6F}"/>
              </a:ext>
            </a:extLst>
          </p:cNvPr>
          <p:cNvSpPr>
            <a:spLocks noGrp="1"/>
          </p:cNvSpPr>
          <p:nvPr>
            <p:ph type="sldNum" sz="quarter" idx="4"/>
          </p:nvPr>
        </p:nvSpPr>
        <p:spPr/>
        <p:txBody>
          <a:bodyPr/>
          <a:lstStyle/>
          <a:p>
            <a:fld id="{D57F1E4F-1CFF-5643-939E-217C01CDF565}" type="slidenum">
              <a:rPr lang="en-US" smtClean="0"/>
              <a:pPr/>
              <a:t>119</a:t>
            </a:fld>
            <a:endParaRPr lang="en-US" dirty="0"/>
          </a:p>
        </p:txBody>
      </p:sp>
    </p:spTree>
    <p:extLst>
      <p:ext uri="{BB962C8B-B14F-4D97-AF65-F5344CB8AC3E}">
        <p14:creationId xmlns:p14="http://schemas.microsoft.com/office/powerpoint/2010/main" xmlns="" val="287595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A1E3C-EE07-4776-991A-48D9EE477FAB}"/>
              </a:ext>
            </a:extLst>
          </p:cNvPr>
          <p:cNvSpPr>
            <a:spLocks noGrp="1"/>
          </p:cNvSpPr>
          <p:nvPr>
            <p:ph type="title"/>
          </p:nvPr>
        </p:nvSpPr>
        <p:spPr/>
        <p:txBody>
          <a:bodyPr/>
          <a:lstStyle/>
          <a:p>
            <a:r>
              <a:rPr lang="en-US" dirty="0"/>
              <a:t>Why was this subject chosen?</a:t>
            </a:r>
          </a:p>
        </p:txBody>
      </p:sp>
      <p:sp>
        <p:nvSpPr>
          <p:cNvPr id="3" name="Content Placeholder 2">
            <a:extLst>
              <a:ext uri="{FF2B5EF4-FFF2-40B4-BE49-F238E27FC236}">
                <a16:creationId xmlns:a16="http://schemas.microsoft.com/office/drawing/2014/main" xmlns="" id="{972F1899-2F9A-475D-8445-117645BA5419}"/>
              </a:ext>
            </a:extLst>
          </p:cNvPr>
          <p:cNvSpPr>
            <a:spLocks noGrp="1"/>
          </p:cNvSpPr>
          <p:nvPr>
            <p:ph idx="1"/>
          </p:nvPr>
        </p:nvSpPr>
        <p:spPr/>
        <p:txBody>
          <a:bodyPr/>
          <a:lstStyle/>
          <a:p>
            <a:r>
              <a:rPr lang="en-US" sz="2000" dirty="0"/>
              <a:t>And we beseech you, brethren, to know them which </a:t>
            </a:r>
            <a:r>
              <a:rPr lang="en-US" sz="2000" dirty="0" err="1"/>
              <a:t>labour</a:t>
            </a:r>
            <a:r>
              <a:rPr lang="en-US" sz="2000" dirty="0"/>
              <a:t> among you, and are over you in the Lord, and admonish you;</a:t>
            </a:r>
          </a:p>
          <a:p>
            <a:r>
              <a:rPr lang="en-US" sz="2000" dirty="0"/>
              <a:t>And to esteem them very highly in love for their work's sake. And be at peace among yourselves.</a:t>
            </a:r>
          </a:p>
          <a:p>
            <a:pPr marL="0" indent="0">
              <a:buNone/>
            </a:pPr>
            <a:r>
              <a:rPr lang="en-US" sz="2000" b="1" dirty="0"/>
              <a:t>1 Thessalonians 5:12-13</a:t>
            </a:r>
          </a:p>
          <a:p>
            <a:endParaRPr lang="en-US" dirty="0"/>
          </a:p>
        </p:txBody>
      </p:sp>
      <p:sp>
        <p:nvSpPr>
          <p:cNvPr id="4" name="Text Placeholder 3">
            <a:extLst>
              <a:ext uri="{FF2B5EF4-FFF2-40B4-BE49-F238E27FC236}">
                <a16:creationId xmlns:a16="http://schemas.microsoft.com/office/drawing/2014/main" xmlns="" id="{193A5BBE-4FE6-45E7-B3F7-2327CD5DCA48}"/>
              </a:ext>
            </a:extLst>
          </p:cNvPr>
          <p:cNvSpPr>
            <a:spLocks noGrp="1"/>
          </p:cNvSpPr>
          <p:nvPr>
            <p:ph type="body" sz="half" idx="2"/>
          </p:nvPr>
        </p:nvSpPr>
        <p:spPr/>
        <p:txBody>
          <a:bodyPr>
            <a:normAutofit/>
          </a:bodyPr>
          <a:lstStyle/>
          <a:p>
            <a:pPr marL="342900" indent="-342900">
              <a:buAutoNum type="arabicPeriod" startAt="6"/>
            </a:pPr>
            <a:r>
              <a:rPr lang="en-US" sz="2400" b="1" dirty="0"/>
              <a:t>Respect</a:t>
            </a:r>
          </a:p>
          <a:p>
            <a:r>
              <a:rPr lang="en-US" sz="2400" dirty="0"/>
              <a:t>The apostle Paul commands us to esteem brethren who undertake work for the Lord.</a:t>
            </a:r>
          </a:p>
        </p:txBody>
      </p:sp>
      <p:sp>
        <p:nvSpPr>
          <p:cNvPr id="5" name="Slide Number Placeholder 4">
            <a:extLst>
              <a:ext uri="{FF2B5EF4-FFF2-40B4-BE49-F238E27FC236}">
                <a16:creationId xmlns:a16="http://schemas.microsoft.com/office/drawing/2014/main" xmlns="" id="{CFCC1D7C-A447-4C5B-BFB6-504E2763DF0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 val="24776003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8BB6E5-1E0B-40C4-BA28-FFE5C5B79BCA}"/>
              </a:ext>
            </a:extLst>
          </p:cNvPr>
          <p:cNvSpPr>
            <a:spLocks noGrp="1"/>
          </p:cNvSpPr>
          <p:nvPr>
            <p:ph type="title"/>
          </p:nvPr>
        </p:nvSpPr>
        <p:spPr/>
        <p:txBody>
          <a:bodyPr/>
          <a:lstStyle/>
          <a:p>
            <a:r>
              <a:rPr lang="en-US" dirty="0"/>
              <a:t>The whole counsel of God</a:t>
            </a:r>
          </a:p>
        </p:txBody>
      </p:sp>
      <p:sp>
        <p:nvSpPr>
          <p:cNvPr id="5" name="Content Placeholder 4">
            <a:extLst>
              <a:ext uri="{FF2B5EF4-FFF2-40B4-BE49-F238E27FC236}">
                <a16:creationId xmlns:a16="http://schemas.microsoft.com/office/drawing/2014/main" xmlns="" id="{4316601F-CDA1-4329-8D84-AD021BE5434D}"/>
              </a:ext>
            </a:extLst>
          </p:cNvPr>
          <p:cNvSpPr>
            <a:spLocks noGrp="1"/>
          </p:cNvSpPr>
          <p:nvPr>
            <p:ph idx="1"/>
          </p:nvPr>
        </p:nvSpPr>
        <p:spPr/>
        <p:txBody>
          <a:bodyPr/>
          <a:lstStyle/>
          <a:p>
            <a:r>
              <a:rPr lang="en-US" dirty="0"/>
              <a:t>And Jehoshaphat the king of Judah returned to his house in peace to Jerusalem. And Jehu the son of </a:t>
            </a:r>
            <a:r>
              <a:rPr lang="en-US" dirty="0" err="1"/>
              <a:t>Hanani</a:t>
            </a:r>
            <a:r>
              <a:rPr lang="en-US" dirty="0"/>
              <a:t> the seer went out to meet him, and said to king Jehoshaphat, Shouldest thou help the ungodly, and love them that hate the </a:t>
            </a:r>
            <a:r>
              <a:rPr lang="en-US" cap="small" dirty="0"/>
              <a:t>Lord</a:t>
            </a:r>
            <a:r>
              <a:rPr lang="en-US" dirty="0"/>
              <a:t>? therefore is wrath upon thee from before the </a:t>
            </a:r>
            <a:r>
              <a:rPr lang="en-US" cap="small" dirty="0"/>
              <a:t>Lord</a:t>
            </a:r>
            <a:r>
              <a:rPr lang="en-US" dirty="0"/>
              <a:t>.</a:t>
            </a:r>
          </a:p>
          <a:p>
            <a:pPr marL="0" indent="0">
              <a:buNone/>
            </a:pPr>
            <a:r>
              <a:rPr lang="en-US" dirty="0"/>
              <a:t>                                             </a:t>
            </a:r>
            <a:r>
              <a:rPr lang="en-US" b="1" dirty="0"/>
              <a:t>2 Chronicles 19:1-2</a:t>
            </a:r>
          </a:p>
          <a:p>
            <a:r>
              <a:rPr lang="en-US" dirty="0"/>
              <a:t>Nevertheless there are good things found in thee, in that thou hast taken away the groves out of the land, and hast prepared thine heart to seek God.</a:t>
            </a:r>
          </a:p>
          <a:p>
            <a:pPr marL="0" indent="0">
              <a:buNone/>
            </a:pPr>
            <a:r>
              <a:rPr lang="en-US" dirty="0"/>
              <a:t>                                              </a:t>
            </a:r>
            <a:r>
              <a:rPr lang="en-US" b="1" dirty="0"/>
              <a:t>2 Chronicles 19:3</a:t>
            </a:r>
          </a:p>
          <a:p>
            <a:endParaRPr lang="en-US" dirty="0"/>
          </a:p>
        </p:txBody>
      </p:sp>
      <p:sp>
        <p:nvSpPr>
          <p:cNvPr id="3" name="Slide Number Placeholder 2">
            <a:extLst>
              <a:ext uri="{FF2B5EF4-FFF2-40B4-BE49-F238E27FC236}">
                <a16:creationId xmlns:a16="http://schemas.microsoft.com/office/drawing/2014/main" xmlns="" id="{CF15DC4D-BFD5-46A7-8B67-595BDC17DE6F}"/>
              </a:ext>
            </a:extLst>
          </p:cNvPr>
          <p:cNvSpPr>
            <a:spLocks noGrp="1"/>
          </p:cNvSpPr>
          <p:nvPr>
            <p:ph type="sldNum" sz="quarter" idx="4"/>
          </p:nvPr>
        </p:nvSpPr>
        <p:spPr/>
        <p:txBody>
          <a:bodyPr/>
          <a:lstStyle/>
          <a:p>
            <a:fld id="{D57F1E4F-1CFF-5643-939E-217C01CDF565}" type="slidenum">
              <a:rPr lang="en-US" smtClean="0"/>
              <a:pPr/>
              <a:t>120</a:t>
            </a:fld>
            <a:endParaRPr lang="en-US" dirty="0"/>
          </a:p>
        </p:txBody>
      </p:sp>
    </p:spTree>
    <p:extLst>
      <p:ext uri="{BB962C8B-B14F-4D97-AF65-F5344CB8AC3E}">
        <p14:creationId xmlns:p14="http://schemas.microsoft.com/office/powerpoint/2010/main" xmlns="" val="863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4C2DCC-24AE-47AD-9CAE-D78679931B16}"/>
              </a:ext>
            </a:extLst>
          </p:cNvPr>
          <p:cNvSpPr>
            <a:spLocks noGrp="1"/>
          </p:cNvSpPr>
          <p:nvPr>
            <p:ph type="title"/>
          </p:nvPr>
        </p:nvSpPr>
        <p:spPr/>
        <p:txBody>
          <a:bodyPr/>
          <a:lstStyle/>
          <a:p>
            <a:r>
              <a:rPr lang="en-US" dirty="0"/>
              <a:t>The reliability of evidence</a:t>
            </a:r>
          </a:p>
        </p:txBody>
      </p:sp>
      <p:sp>
        <p:nvSpPr>
          <p:cNvPr id="5" name="Content Placeholder 4">
            <a:extLst>
              <a:ext uri="{FF2B5EF4-FFF2-40B4-BE49-F238E27FC236}">
                <a16:creationId xmlns:a16="http://schemas.microsoft.com/office/drawing/2014/main" xmlns="" id="{7BE586D8-9FC2-4A5A-A3D8-6EDE12D30391}"/>
              </a:ext>
            </a:extLst>
          </p:cNvPr>
          <p:cNvSpPr>
            <a:spLocks noGrp="1"/>
          </p:cNvSpPr>
          <p:nvPr>
            <p:ph idx="1"/>
          </p:nvPr>
        </p:nvSpPr>
        <p:spPr>
          <a:xfrm>
            <a:off x="866441" y="2489200"/>
            <a:ext cx="7104367" cy="3530600"/>
          </a:xfrm>
        </p:spPr>
        <p:txBody>
          <a:bodyPr>
            <a:noAutofit/>
          </a:bodyPr>
          <a:lstStyle/>
          <a:p>
            <a:pPr marL="457200" indent="-457200">
              <a:buFont typeface="+mj-lt"/>
              <a:buAutoNum type="arabicPeriod"/>
            </a:pPr>
            <a:r>
              <a:rPr lang="en-US" sz="2000" dirty="0"/>
              <a:t>Differences in the sources of evidence between Thomas Williams’ day and our day</a:t>
            </a:r>
          </a:p>
          <a:p>
            <a:pPr marL="457200" indent="-457200">
              <a:buFont typeface="+mj-lt"/>
              <a:buAutoNum type="arabicPeriod"/>
            </a:pPr>
            <a:r>
              <a:rPr lang="en-US" sz="2000" dirty="0"/>
              <a:t>Differences in the principal sources of evidence used by Millennials versus Baby Boomers</a:t>
            </a:r>
          </a:p>
        </p:txBody>
      </p:sp>
      <p:sp>
        <p:nvSpPr>
          <p:cNvPr id="3" name="Slide Number Placeholder 2">
            <a:extLst>
              <a:ext uri="{FF2B5EF4-FFF2-40B4-BE49-F238E27FC236}">
                <a16:creationId xmlns:a16="http://schemas.microsoft.com/office/drawing/2014/main" xmlns="" id="{A1200609-FE3C-4EC3-BB1B-D92ED59A0654}"/>
              </a:ext>
            </a:extLst>
          </p:cNvPr>
          <p:cNvSpPr>
            <a:spLocks noGrp="1"/>
          </p:cNvSpPr>
          <p:nvPr>
            <p:ph type="sldNum" sz="quarter" idx="4"/>
          </p:nvPr>
        </p:nvSpPr>
        <p:spPr/>
        <p:txBody>
          <a:bodyPr/>
          <a:lstStyle/>
          <a:p>
            <a:fld id="{D57F1E4F-1CFF-5643-939E-217C01CDF565}" type="slidenum">
              <a:rPr lang="en-US" smtClean="0"/>
              <a:pPr/>
              <a:t>121</a:t>
            </a:fld>
            <a:endParaRPr lang="en-US" dirty="0"/>
          </a:p>
        </p:txBody>
      </p:sp>
    </p:spTree>
    <p:extLst>
      <p:ext uri="{BB962C8B-B14F-4D97-AF65-F5344CB8AC3E}">
        <p14:creationId xmlns:p14="http://schemas.microsoft.com/office/powerpoint/2010/main" xmlns="" val="30044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961717" cy="709865"/>
          </a:xfrm>
        </p:spPr>
        <p:txBody>
          <a:bodyPr/>
          <a:lstStyle/>
          <a:p>
            <a:r>
              <a:rPr lang="en-US" dirty="0"/>
              <a:t>The generational divide in how the Six Day War is viewed by Jews</a:t>
            </a:r>
          </a:p>
        </p:txBody>
      </p:sp>
      <p:sp>
        <p:nvSpPr>
          <p:cNvPr id="3" name="Content Placeholder 2"/>
          <p:cNvSpPr>
            <a:spLocks noGrp="1"/>
          </p:cNvSpPr>
          <p:nvPr>
            <p:ph idx="1"/>
          </p:nvPr>
        </p:nvSpPr>
        <p:spPr>
          <a:xfrm>
            <a:off x="866441" y="2276548"/>
            <a:ext cx="6343201" cy="4508969"/>
          </a:xfrm>
        </p:spPr>
        <p:txBody>
          <a:bodyPr>
            <a:normAutofit lnSpcReduction="10000"/>
          </a:bodyPr>
          <a:lstStyle/>
          <a:p>
            <a:pPr>
              <a:lnSpc>
                <a:spcPct val="110000"/>
              </a:lnSpc>
            </a:pPr>
            <a:r>
              <a:rPr lang="en-US" sz="2000" dirty="0"/>
              <a:t>The younger generations of Jews born in the US who didn’t experience the dramas of 1948, 1967 and 1973 firsthand, view them so differently from the way their parents do.</a:t>
            </a:r>
          </a:p>
          <a:p>
            <a:pPr marL="396875" indent="-396875">
              <a:lnSpc>
                <a:spcPct val="110000"/>
              </a:lnSpc>
              <a:buNone/>
            </a:pPr>
            <a:r>
              <a:rPr lang="en-US" sz="2000" dirty="0"/>
              <a:t>	For young people, Israel’s existence is an indisputable fact. They aren’t concerned about Israel’s safety or independence. Instead, they worry about the fact that “their” Israel has been occupying another people for 50 years. They can’t accept this and wonder why a solution to the conflict has not been found yet. </a:t>
            </a:r>
          </a:p>
          <a:p>
            <a:pPr marL="0" indent="0">
              <a:buNone/>
            </a:pPr>
            <a:r>
              <a:rPr lang="en-US" sz="2000" dirty="0"/>
              <a:t>			</a:t>
            </a:r>
            <a:r>
              <a:rPr lang="en-US" sz="2000" dirty="0" err="1"/>
              <a:t>Nachman</a:t>
            </a:r>
            <a:r>
              <a:rPr lang="en-US" sz="2000" dirty="0"/>
              <a:t> Shai, Fifty Years Later</a:t>
            </a:r>
          </a:p>
        </p:txBody>
      </p:sp>
      <p:sp>
        <p:nvSpPr>
          <p:cNvPr id="4" name="Slide Number Placeholder 3"/>
          <p:cNvSpPr>
            <a:spLocks noGrp="1"/>
          </p:cNvSpPr>
          <p:nvPr>
            <p:ph type="sldNum" sz="quarter" idx="4"/>
          </p:nvPr>
        </p:nvSpPr>
        <p:spPr/>
        <p:txBody>
          <a:bodyPr/>
          <a:lstStyle/>
          <a:p>
            <a:fld id="{D57F1E4F-1CFF-5643-939E-217C01CDF565}" type="slidenum">
              <a:rPr lang="en-US" smtClean="0"/>
              <a:pPr/>
              <a:t>122</a:t>
            </a:fld>
            <a:endParaRPr lang="en-US" dirty="0"/>
          </a:p>
        </p:txBody>
      </p:sp>
    </p:spTree>
    <p:extLst>
      <p:ext uri="{BB962C8B-B14F-4D97-AF65-F5344CB8AC3E}">
        <p14:creationId xmlns:p14="http://schemas.microsoft.com/office/powerpoint/2010/main" xmlns="" val="9777354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4C2DCC-24AE-47AD-9CAE-D78679931B16}"/>
              </a:ext>
            </a:extLst>
          </p:cNvPr>
          <p:cNvSpPr>
            <a:spLocks noGrp="1"/>
          </p:cNvSpPr>
          <p:nvPr>
            <p:ph type="title"/>
          </p:nvPr>
        </p:nvSpPr>
        <p:spPr/>
        <p:txBody>
          <a:bodyPr/>
          <a:lstStyle/>
          <a:p>
            <a:r>
              <a:rPr lang="en-US" dirty="0"/>
              <a:t>The reliability of evidence</a:t>
            </a:r>
          </a:p>
        </p:txBody>
      </p:sp>
      <p:sp>
        <p:nvSpPr>
          <p:cNvPr id="5" name="Content Placeholder 4">
            <a:extLst>
              <a:ext uri="{FF2B5EF4-FFF2-40B4-BE49-F238E27FC236}">
                <a16:creationId xmlns:a16="http://schemas.microsoft.com/office/drawing/2014/main" xmlns="" id="{7BE586D8-9FC2-4A5A-A3D8-6EDE12D30391}"/>
              </a:ext>
            </a:extLst>
          </p:cNvPr>
          <p:cNvSpPr>
            <a:spLocks noGrp="1"/>
          </p:cNvSpPr>
          <p:nvPr>
            <p:ph idx="1"/>
          </p:nvPr>
        </p:nvSpPr>
        <p:spPr>
          <a:xfrm>
            <a:off x="866441" y="2489200"/>
            <a:ext cx="7104367" cy="3530600"/>
          </a:xfrm>
        </p:spPr>
        <p:txBody>
          <a:bodyPr>
            <a:noAutofit/>
          </a:bodyPr>
          <a:lstStyle/>
          <a:p>
            <a:pPr marL="457200" indent="-457200">
              <a:buFont typeface="+mj-lt"/>
              <a:buAutoNum type="arabicPeriod"/>
            </a:pPr>
            <a:r>
              <a:rPr lang="en-US" sz="2000" dirty="0"/>
              <a:t>Differences in the sources of evidence between Thomas Williams’ day and our day</a:t>
            </a:r>
          </a:p>
          <a:p>
            <a:pPr marL="457200" indent="-457200">
              <a:buFont typeface="+mj-lt"/>
              <a:buAutoNum type="arabicPeriod"/>
            </a:pPr>
            <a:r>
              <a:rPr lang="en-US" sz="2000" dirty="0"/>
              <a:t>Differences in the principal sources of evidence used by Millennials versus Baby Boomers</a:t>
            </a:r>
          </a:p>
          <a:p>
            <a:pPr marL="457200" indent="-457200">
              <a:buFont typeface="+mj-lt"/>
              <a:buAutoNum type="arabicPeriod"/>
            </a:pPr>
            <a:r>
              <a:rPr lang="en-US" sz="2000" dirty="0"/>
              <a:t>The concept of “fake news” and information that is biased or disseminated to advance an agenda</a:t>
            </a:r>
          </a:p>
          <a:p>
            <a:pPr lvl="1">
              <a:buFont typeface="Arial" panose="020B0604020202020204" pitchFamily="34" charset="0"/>
              <a:buChar char="•"/>
            </a:pPr>
            <a:r>
              <a:rPr lang="en-US" sz="2000" dirty="0"/>
              <a:t>Things which concern Israel and the Jews</a:t>
            </a:r>
          </a:p>
          <a:p>
            <a:pPr lvl="1">
              <a:buFont typeface="Arial" panose="020B0604020202020204" pitchFamily="34" charset="0"/>
              <a:buChar char="•"/>
            </a:pPr>
            <a:r>
              <a:rPr lang="en-US" sz="2000" dirty="0"/>
              <a:t>Things which concern human gender and sexuality</a:t>
            </a:r>
          </a:p>
          <a:p>
            <a:pPr lvl="1">
              <a:buFont typeface="Arial" panose="020B0604020202020204" pitchFamily="34" charset="0"/>
              <a:buChar char="•"/>
            </a:pPr>
            <a:r>
              <a:rPr lang="en-US" sz="2000" dirty="0"/>
              <a:t>Things which concern the origin of the world</a:t>
            </a:r>
          </a:p>
        </p:txBody>
      </p:sp>
      <p:sp>
        <p:nvSpPr>
          <p:cNvPr id="3" name="Slide Number Placeholder 2">
            <a:extLst>
              <a:ext uri="{FF2B5EF4-FFF2-40B4-BE49-F238E27FC236}">
                <a16:creationId xmlns:a16="http://schemas.microsoft.com/office/drawing/2014/main" xmlns="" id="{A1200609-FE3C-4EC3-BB1B-D92ED59A0654}"/>
              </a:ext>
            </a:extLst>
          </p:cNvPr>
          <p:cNvSpPr>
            <a:spLocks noGrp="1"/>
          </p:cNvSpPr>
          <p:nvPr>
            <p:ph type="sldNum" sz="quarter" idx="4"/>
          </p:nvPr>
        </p:nvSpPr>
        <p:spPr/>
        <p:txBody>
          <a:bodyPr/>
          <a:lstStyle/>
          <a:p>
            <a:fld id="{D57F1E4F-1CFF-5643-939E-217C01CDF565}" type="slidenum">
              <a:rPr lang="en-US" smtClean="0"/>
              <a:pPr/>
              <a:t>123</a:t>
            </a:fld>
            <a:endParaRPr lang="en-US" dirty="0"/>
          </a:p>
        </p:txBody>
      </p:sp>
    </p:spTree>
    <p:extLst>
      <p:ext uri="{BB962C8B-B14F-4D97-AF65-F5344CB8AC3E}">
        <p14:creationId xmlns:p14="http://schemas.microsoft.com/office/powerpoint/2010/main" xmlns="" val="26098232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EAD30-D49F-4D8A-8FFC-6993C269ED1A}"/>
              </a:ext>
            </a:extLst>
          </p:cNvPr>
          <p:cNvSpPr>
            <a:spLocks noGrp="1"/>
          </p:cNvSpPr>
          <p:nvPr>
            <p:ph type="title"/>
          </p:nvPr>
        </p:nvSpPr>
        <p:spPr/>
        <p:txBody>
          <a:bodyPr/>
          <a:lstStyle/>
          <a:p>
            <a:r>
              <a:rPr lang="en-US" dirty="0"/>
              <a:t>A framework to interpret the evidence</a:t>
            </a:r>
          </a:p>
        </p:txBody>
      </p:sp>
      <p:sp>
        <p:nvSpPr>
          <p:cNvPr id="3" name="Content Placeholder 2">
            <a:extLst>
              <a:ext uri="{FF2B5EF4-FFF2-40B4-BE49-F238E27FC236}">
                <a16:creationId xmlns:a16="http://schemas.microsoft.com/office/drawing/2014/main" xmlns="" id="{D91C28D0-125D-43C0-B1E6-F8DE24FDBC19}"/>
              </a:ext>
            </a:extLst>
          </p:cNvPr>
          <p:cNvSpPr>
            <a:spLocks noGrp="1"/>
          </p:cNvSpPr>
          <p:nvPr>
            <p:ph idx="1"/>
          </p:nvPr>
        </p:nvSpPr>
        <p:spPr/>
        <p:txBody>
          <a:bodyPr>
            <a:normAutofit/>
          </a:bodyPr>
          <a:lstStyle/>
          <a:p>
            <a:r>
              <a:rPr lang="en-US" sz="2000" dirty="0"/>
              <a:t>Once an agreement on the essential facts has been reached, the next step is to agree on organizing the facts into a meaningful framework to understand and relate to them</a:t>
            </a:r>
          </a:p>
          <a:p>
            <a:r>
              <a:rPr lang="en-US" sz="2000" dirty="0"/>
              <a:t>This organizing framework, as it relates to the big picture questions of life, is sometimes called a ‘worldview’ because it informs how one understands and relates to the world</a:t>
            </a:r>
          </a:p>
        </p:txBody>
      </p:sp>
      <p:sp>
        <p:nvSpPr>
          <p:cNvPr id="4" name="Slide Number Placeholder 3">
            <a:extLst>
              <a:ext uri="{FF2B5EF4-FFF2-40B4-BE49-F238E27FC236}">
                <a16:creationId xmlns:a16="http://schemas.microsoft.com/office/drawing/2014/main" xmlns="" id="{2A74F9C4-DF57-4E69-8004-F14B2BD33E1D}"/>
              </a:ext>
            </a:extLst>
          </p:cNvPr>
          <p:cNvSpPr>
            <a:spLocks noGrp="1"/>
          </p:cNvSpPr>
          <p:nvPr>
            <p:ph type="sldNum" sz="quarter" idx="4"/>
          </p:nvPr>
        </p:nvSpPr>
        <p:spPr/>
        <p:txBody>
          <a:bodyPr/>
          <a:lstStyle/>
          <a:p>
            <a:fld id="{D57F1E4F-1CFF-5643-939E-217C01CDF565}" type="slidenum">
              <a:rPr lang="en-US" smtClean="0"/>
              <a:pPr/>
              <a:t>124</a:t>
            </a:fld>
            <a:endParaRPr lang="en-US" dirty="0"/>
          </a:p>
        </p:txBody>
      </p:sp>
    </p:spTree>
    <p:extLst>
      <p:ext uri="{BB962C8B-B14F-4D97-AF65-F5344CB8AC3E}">
        <p14:creationId xmlns:p14="http://schemas.microsoft.com/office/powerpoint/2010/main" xmlns="" val="16028038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9E59F-E8E1-4353-BFC4-874C4EEC94E3}"/>
              </a:ext>
            </a:extLst>
          </p:cNvPr>
          <p:cNvSpPr>
            <a:spLocks noGrp="1"/>
          </p:cNvSpPr>
          <p:nvPr>
            <p:ph type="title"/>
          </p:nvPr>
        </p:nvSpPr>
        <p:spPr/>
        <p:txBody>
          <a:bodyPr/>
          <a:lstStyle/>
          <a:p>
            <a:r>
              <a:rPr lang="en-US" dirty="0"/>
              <a:t>Debate on the subject of Israel’s restoration</a:t>
            </a:r>
          </a:p>
        </p:txBody>
      </p:sp>
      <p:sp>
        <p:nvSpPr>
          <p:cNvPr id="3" name="Content Placeholder 2">
            <a:extLst>
              <a:ext uri="{FF2B5EF4-FFF2-40B4-BE49-F238E27FC236}">
                <a16:creationId xmlns:a16="http://schemas.microsoft.com/office/drawing/2014/main" xmlns="" id="{AF21DA1A-78C1-485B-9CCC-5AA34F7B181C}"/>
              </a:ext>
            </a:extLst>
          </p:cNvPr>
          <p:cNvSpPr>
            <a:spLocks noGrp="1"/>
          </p:cNvSpPr>
          <p:nvPr>
            <p:ph idx="1"/>
          </p:nvPr>
        </p:nvSpPr>
        <p:spPr>
          <a:xfrm>
            <a:off x="674649" y="2238297"/>
            <a:ext cx="7850457" cy="4145776"/>
          </a:xfrm>
        </p:spPr>
        <p:txBody>
          <a:bodyPr>
            <a:noAutofit/>
          </a:bodyPr>
          <a:lstStyle/>
          <a:p>
            <a:pPr marL="0" indent="0">
              <a:buNone/>
            </a:pPr>
            <a:r>
              <a:rPr lang="en-US" sz="2000" dirty="0"/>
              <a:t>During the month of January, our brother Jones held a two nights’ debate with an Advent, in their own hall, on the subject of Israel’s restoration.  The debate came about in this way: Mr. </a:t>
            </a:r>
            <a:r>
              <a:rPr lang="en-US" sz="2000" dirty="0" err="1"/>
              <a:t>Higgens</a:t>
            </a:r>
            <a:r>
              <a:rPr lang="en-US" sz="2000" dirty="0"/>
              <a:t>, who teaches a Bible class, had under consideration the ninth, tenth and eleventh chapters of Romans, and as there was none of his class who believed in Israel’s restoration, they voted to send the Christadelphians an invitation to send two or three of their members to meet in the class the following Sunday to ask and answer questions; but as we could not accomplish much in one hour, one of our brethren suggested we meet some other time during the week and continue the subject. They consented, and Mr. </a:t>
            </a:r>
            <a:r>
              <a:rPr lang="en-US" sz="2000" dirty="0" err="1"/>
              <a:t>Higgens</a:t>
            </a:r>
            <a:r>
              <a:rPr lang="en-US" sz="2000" dirty="0"/>
              <a:t> thought it would be better to have the meeting take the form of a debate, one on each side. </a:t>
            </a:r>
          </a:p>
        </p:txBody>
      </p:sp>
      <p:sp>
        <p:nvSpPr>
          <p:cNvPr id="4" name="Slide Number Placeholder 3">
            <a:extLst>
              <a:ext uri="{FF2B5EF4-FFF2-40B4-BE49-F238E27FC236}">
                <a16:creationId xmlns:a16="http://schemas.microsoft.com/office/drawing/2014/main" xmlns="" id="{812DA851-460F-4476-8B9F-F8C7184E6D1E}"/>
              </a:ext>
            </a:extLst>
          </p:cNvPr>
          <p:cNvSpPr>
            <a:spLocks noGrp="1"/>
          </p:cNvSpPr>
          <p:nvPr>
            <p:ph type="sldNum" sz="quarter" idx="4"/>
          </p:nvPr>
        </p:nvSpPr>
        <p:spPr/>
        <p:txBody>
          <a:bodyPr/>
          <a:lstStyle/>
          <a:p>
            <a:fld id="{D57F1E4F-1CFF-5643-939E-217C01CDF565}" type="slidenum">
              <a:rPr lang="en-US" smtClean="0"/>
              <a:pPr/>
              <a:t>125</a:t>
            </a:fld>
            <a:endParaRPr lang="en-US" dirty="0"/>
          </a:p>
        </p:txBody>
      </p:sp>
    </p:spTree>
    <p:extLst>
      <p:ext uri="{BB962C8B-B14F-4D97-AF65-F5344CB8AC3E}">
        <p14:creationId xmlns:p14="http://schemas.microsoft.com/office/powerpoint/2010/main" xmlns="" val="34746824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DEA65-0B07-4112-BABD-548A369E7063}"/>
              </a:ext>
            </a:extLst>
          </p:cNvPr>
          <p:cNvSpPr>
            <a:spLocks noGrp="1"/>
          </p:cNvSpPr>
          <p:nvPr>
            <p:ph type="title"/>
          </p:nvPr>
        </p:nvSpPr>
        <p:spPr/>
        <p:txBody>
          <a:bodyPr/>
          <a:lstStyle/>
          <a:p>
            <a:r>
              <a:rPr lang="en-US" dirty="0"/>
              <a:t>The result of the debate</a:t>
            </a:r>
          </a:p>
        </p:txBody>
      </p:sp>
      <p:sp>
        <p:nvSpPr>
          <p:cNvPr id="3" name="Content Placeholder 2">
            <a:extLst>
              <a:ext uri="{FF2B5EF4-FFF2-40B4-BE49-F238E27FC236}">
                <a16:creationId xmlns:a16="http://schemas.microsoft.com/office/drawing/2014/main" xmlns="" id="{0D22AF2D-1FF4-411D-93E8-69BDD6AAA940}"/>
              </a:ext>
            </a:extLst>
          </p:cNvPr>
          <p:cNvSpPr>
            <a:spLocks noGrp="1"/>
          </p:cNvSpPr>
          <p:nvPr>
            <p:ph idx="1"/>
          </p:nvPr>
        </p:nvSpPr>
        <p:spPr/>
        <p:txBody>
          <a:bodyPr>
            <a:noAutofit/>
          </a:bodyPr>
          <a:lstStyle/>
          <a:p>
            <a:r>
              <a:rPr lang="en-US" sz="2000" dirty="0"/>
              <a:t>Mr. </a:t>
            </a:r>
            <a:r>
              <a:rPr lang="en-US" sz="2000" dirty="0" err="1"/>
              <a:t>Higgens</a:t>
            </a:r>
            <a:r>
              <a:rPr lang="en-US" sz="2000" dirty="0"/>
              <a:t> made a very weak attempt to show that God would never restore His people Israel back to their own land; but brother Jones came down on him with such crushing effect that after the last night’s debate Mr. </a:t>
            </a:r>
            <a:r>
              <a:rPr lang="en-US" sz="2000" dirty="0" err="1"/>
              <a:t>Higgens</a:t>
            </a:r>
            <a:r>
              <a:rPr lang="en-US" sz="2000" dirty="0"/>
              <a:t> would neither speak to nor shake hands with Brother Jones, and I think he will never again invite us to another debate.</a:t>
            </a:r>
          </a:p>
          <a:p>
            <a:pPr marL="0" indent="0">
              <a:buNone/>
            </a:pPr>
            <a:r>
              <a:rPr lang="en-US" sz="2000" dirty="0"/>
              <a:t>                                           C. C. MANN, Sec.</a:t>
            </a:r>
          </a:p>
          <a:p>
            <a:pPr marL="0" indent="0">
              <a:buNone/>
            </a:pPr>
            <a:r>
              <a:rPr lang="en-US" sz="2000" dirty="0"/>
              <a:t>						WORCESTER, MASS</a:t>
            </a:r>
          </a:p>
          <a:p>
            <a:pPr marL="0" indent="0">
              <a:buNone/>
            </a:pPr>
            <a:r>
              <a:rPr lang="en-US" sz="2000" dirty="0"/>
              <a:t>						March 1890 p. 72</a:t>
            </a:r>
          </a:p>
        </p:txBody>
      </p:sp>
      <p:sp>
        <p:nvSpPr>
          <p:cNvPr id="4" name="Slide Number Placeholder 3">
            <a:extLst>
              <a:ext uri="{FF2B5EF4-FFF2-40B4-BE49-F238E27FC236}">
                <a16:creationId xmlns:a16="http://schemas.microsoft.com/office/drawing/2014/main" xmlns="" id="{27CE2C9B-9599-4597-91B1-11AD3E22150B}"/>
              </a:ext>
            </a:extLst>
          </p:cNvPr>
          <p:cNvSpPr>
            <a:spLocks noGrp="1"/>
          </p:cNvSpPr>
          <p:nvPr>
            <p:ph type="sldNum" sz="quarter" idx="4"/>
          </p:nvPr>
        </p:nvSpPr>
        <p:spPr/>
        <p:txBody>
          <a:bodyPr/>
          <a:lstStyle/>
          <a:p>
            <a:fld id="{D57F1E4F-1CFF-5643-939E-217C01CDF565}" type="slidenum">
              <a:rPr lang="en-US" smtClean="0"/>
              <a:pPr/>
              <a:t>126</a:t>
            </a:fld>
            <a:endParaRPr lang="en-US" dirty="0"/>
          </a:p>
        </p:txBody>
      </p:sp>
    </p:spTree>
    <p:extLst>
      <p:ext uri="{BB962C8B-B14F-4D97-AF65-F5344CB8AC3E}">
        <p14:creationId xmlns:p14="http://schemas.microsoft.com/office/powerpoint/2010/main" xmlns="" val="41451388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679573"/>
            <a:ext cx="6343202" cy="709865"/>
          </a:xfrm>
        </p:spPr>
        <p:txBody>
          <a:bodyPr/>
          <a:lstStyle/>
          <a:p>
            <a:r>
              <a:rPr lang="en-US" dirty="0"/>
              <a:t>Difficulties which the world saw in 1892</a:t>
            </a:r>
          </a:p>
        </p:txBody>
      </p:sp>
      <p:sp>
        <p:nvSpPr>
          <p:cNvPr id="3" name="Content Placeholder 2"/>
          <p:cNvSpPr>
            <a:spLocks noGrp="1"/>
          </p:cNvSpPr>
          <p:nvPr>
            <p:ph idx="1"/>
          </p:nvPr>
        </p:nvSpPr>
        <p:spPr>
          <a:xfrm>
            <a:off x="390293" y="2160239"/>
            <a:ext cx="8179419" cy="3530600"/>
          </a:xfrm>
        </p:spPr>
        <p:txBody>
          <a:bodyPr>
            <a:noAutofit/>
          </a:bodyPr>
          <a:lstStyle/>
          <a:p>
            <a:pPr marL="0" indent="0">
              <a:buNone/>
            </a:pPr>
            <a:r>
              <a:rPr lang="en-US" sz="2000" dirty="0"/>
              <a:t>The difficulties that the world sees in the way of carrying out God’s plan are:</a:t>
            </a:r>
          </a:p>
          <a:p>
            <a:pPr>
              <a:buAutoNum type="arabicPeriod"/>
            </a:pPr>
            <a:r>
              <a:rPr lang="en-US" sz="2000" b="1" dirty="0"/>
              <a:t>Turkey has possession of the land. </a:t>
            </a:r>
            <a:r>
              <a:rPr lang="en-US" sz="2000" i="1" dirty="0"/>
              <a:t>That is met by the “drying up of the (political) great River Euphrates.” (Revelation 16:12)</a:t>
            </a:r>
          </a:p>
          <a:p>
            <a:pPr>
              <a:buAutoNum type="arabicPeriod"/>
            </a:pPr>
            <a:r>
              <a:rPr lang="en-US" sz="2000" b="1" dirty="0"/>
              <a:t>The desolation of the land. </a:t>
            </a:r>
            <a:r>
              <a:rPr lang="en-US" sz="2000" i="1" dirty="0"/>
              <a:t>That is met by “the LORD comforting Zion, and making her waste places like Eden, and her desert like the garden of the Lord (Isaiah 51:3).</a:t>
            </a:r>
          </a:p>
          <a:p>
            <a:pPr>
              <a:buAutoNum type="arabicPeriod"/>
            </a:pPr>
            <a:r>
              <a:rPr lang="en-US" sz="2000" b="1" dirty="0"/>
              <a:t>The jealousy and opposition of the great nations. </a:t>
            </a:r>
            <a:r>
              <a:rPr lang="en-US" sz="2000" i="1" dirty="0"/>
              <a:t>That is met by “the Lord fighting against those nations as when he fought in the day of battle” (Zechariah 14:3) and rebuking them till they beat their swords into plowshares and their spears into pruning hooks, so that they shall not be able to practice war any more (Isaiah 2:4).</a:t>
            </a:r>
          </a:p>
        </p:txBody>
      </p:sp>
      <p:sp>
        <p:nvSpPr>
          <p:cNvPr id="4" name="Slide Number Placeholder 3"/>
          <p:cNvSpPr>
            <a:spLocks noGrp="1"/>
          </p:cNvSpPr>
          <p:nvPr>
            <p:ph type="sldNum" sz="quarter" idx="4"/>
          </p:nvPr>
        </p:nvSpPr>
        <p:spPr/>
        <p:txBody>
          <a:bodyPr/>
          <a:lstStyle/>
          <a:p>
            <a:fld id="{D57F1E4F-1CFF-5643-939E-217C01CDF565}" type="slidenum">
              <a:rPr lang="en-US" smtClean="0"/>
              <a:pPr/>
              <a:t>127</a:t>
            </a:fld>
            <a:endParaRPr lang="en-US" dirty="0"/>
          </a:p>
        </p:txBody>
      </p:sp>
    </p:spTree>
    <p:extLst>
      <p:ext uri="{BB962C8B-B14F-4D97-AF65-F5344CB8AC3E}">
        <p14:creationId xmlns:p14="http://schemas.microsoft.com/office/powerpoint/2010/main" xmlns="" val="20737168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09" y="626016"/>
            <a:ext cx="7034199" cy="709865"/>
          </a:xfrm>
        </p:spPr>
        <p:txBody>
          <a:bodyPr/>
          <a:lstStyle/>
          <a:p>
            <a:r>
              <a:rPr lang="en-US" dirty="0"/>
              <a:t>It is enough to say it is God’s plan</a:t>
            </a:r>
          </a:p>
        </p:txBody>
      </p:sp>
      <p:sp>
        <p:nvSpPr>
          <p:cNvPr id="3" name="Content Placeholder 2"/>
          <p:cNvSpPr>
            <a:spLocks noGrp="1"/>
          </p:cNvSpPr>
          <p:nvPr>
            <p:ph idx="1"/>
          </p:nvPr>
        </p:nvSpPr>
        <p:spPr>
          <a:xfrm>
            <a:off x="911046" y="2182542"/>
            <a:ext cx="7469095" cy="3530600"/>
          </a:xfrm>
        </p:spPr>
        <p:txBody>
          <a:bodyPr>
            <a:noAutofit/>
          </a:bodyPr>
          <a:lstStyle/>
          <a:p>
            <a:pPr>
              <a:buAutoNum type="arabicPeriod" startAt="4"/>
            </a:pPr>
            <a:r>
              <a:rPr lang="en-US" sz="2000" b="1" dirty="0"/>
              <a:t>Too many Jews for such a small country</a:t>
            </a:r>
            <a:r>
              <a:rPr lang="en-US" sz="2000" dirty="0"/>
              <a:t>. </a:t>
            </a:r>
            <a:r>
              <a:rPr lang="en-US" sz="2000" i="1" dirty="0"/>
              <a:t>That is met by “purging out the rebels from among them” (Ezekiel 20:38).</a:t>
            </a:r>
          </a:p>
          <a:p>
            <a:pPr>
              <a:buAutoNum type="arabicPeriod" startAt="4"/>
            </a:pPr>
            <a:r>
              <a:rPr lang="en-US" sz="2000" b="1" dirty="0"/>
              <a:t>The stubbornness of Israel in hardening their hearts as stone. </a:t>
            </a:r>
            <a:r>
              <a:rPr lang="en-US" sz="2000" i="1" dirty="0"/>
              <a:t>That is met by giving them a “heart of flesh” that they may walk in God’s statutes and keep his ordinances and do them (Ezekiel 11:20). </a:t>
            </a:r>
          </a:p>
          <a:p>
            <a:pPr marL="0" indent="0">
              <a:buNone/>
            </a:pPr>
            <a:r>
              <a:rPr lang="en-US" sz="2000" dirty="0"/>
              <a:t>But why detail the plan to show its practicality? Is it not enough to say it is God’s plan? That is enough, and it will prosper, while all others fail, to the utter confusion of a religious but benighted world.</a:t>
            </a:r>
          </a:p>
          <a:p>
            <a:pPr marL="0" indent="0">
              <a:buNone/>
            </a:pPr>
            <a:r>
              <a:rPr lang="en-US" sz="2000" dirty="0"/>
              <a:t>			</a:t>
            </a:r>
            <a:r>
              <a:rPr lang="en-US" sz="2000" i="1" dirty="0"/>
              <a:t>The Christadelphian Advocate</a:t>
            </a:r>
            <a:r>
              <a:rPr lang="en-US" sz="2000" dirty="0"/>
              <a:t>, August 1892, p. 			188, written by Brother Thomas Williams</a:t>
            </a:r>
          </a:p>
        </p:txBody>
      </p:sp>
      <p:sp>
        <p:nvSpPr>
          <p:cNvPr id="4" name="Slide Number Placeholder 3"/>
          <p:cNvSpPr>
            <a:spLocks noGrp="1"/>
          </p:cNvSpPr>
          <p:nvPr>
            <p:ph type="sldNum" sz="quarter" idx="4"/>
          </p:nvPr>
        </p:nvSpPr>
        <p:spPr/>
        <p:txBody>
          <a:bodyPr/>
          <a:lstStyle/>
          <a:p>
            <a:fld id="{D57F1E4F-1CFF-5643-939E-217C01CDF565}" type="slidenum">
              <a:rPr lang="en-US" smtClean="0"/>
              <a:pPr/>
              <a:t>128</a:t>
            </a:fld>
            <a:endParaRPr lang="en-US" dirty="0"/>
          </a:p>
        </p:txBody>
      </p:sp>
    </p:spTree>
    <p:extLst>
      <p:ext uri="{BB962C8B-B14F-4D97-AF65-F5344CB8AC3E}">
        <p14:creationId xmlns:p14="http://schemas.microsoft.com/office/powerpoint/2010/main" xmlns="" val="9100789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CE7AF32-5413-431F-8091-6ACD15448B5A}"/>
              </a:ext>
            </a:extLst>
          </p:cNvPr>
          <p:cNvSpPr>
            <a:spLocks noGrp="1"/>
          </p:cNvSpPr>
          <p:nvPr>
            <p:ph type="title"/>
          </p:nvPr>
        </p:nvSpPr>
        <p:spPr/>
        <p:txBody>
          <a:bodyPr/>
          <a:lstStyle/>
          <a:p>
            <a:r>
              <a:rPr lang="en-US" dirty="0"/>
              <a:t>Principles of Geology</a:t>
            </a:r>
          </a:p>
        </p:txBody>
      </p:sp>
      <p:sp>
        <p:nvSpPr>
          <p:cNvPr id="7" name="Text Placeholder 6">
            <a:extLst>
              <a:ext uri="{FF2B5EF4-FFF2-40B4-BE49-F238E27FC236}">
                <a16:creationId xmlns:a16="http://schemas.microsoft.com/office/drawing/2014/main" xmlns="" id="{8EB5356E-0771-40DF-9624-EF94F38FB02A}"/>
              </a:ext>
            </a:extLst>
          </p:cNvPr>
          <p:cNvSpPr>
            <a:spLocks noGrp="1"/>
          </p:cNvSpPr>
          <p:nvPr>
            <p:ph type="body" sz="half" idx="2"/>
          </p:nvPr>
        </p:nvSpPr>
        <p:spPr/>
        <p:txBody>
          <a:bodyPr/>
          <a:lstStyle/>
          <a:p>
            <a:r>
              <a:rPr lang="en-US" sz="2000" dirty="0"/>
              <a:t>Written in 1833 by Sir Charles Lyell</a:t>
            </a:r>
          </a:p>
          <a:p>
            <a:endParaRPr lang="en-US" dirty="0"/>
          </a:p>
        </p:txBody>
      </p:sp>
      <p:sp>
        <p:nvSpPr>
          <p:cNvPr id="4" name="Slide Number Placeholder 3">
            <a:extLst>
              <a:ext uri="{FF2B5EF4-FFF2-40B4-BE49-F238E27FC236}">
                <a16:creationId xmlns:a16="http://schemas.microsoft.com/office/drawing/2014/main" xmlns="" id="{12B6085B-93FF-4D09-8C4E-6C6CDFA265A0}"/>
              </a:ext>
            </a:extLst>
          </p:cNvPr>
          <p:cNvSpPr>
            <a:spLocks noGrp="1"/>
          </p:cNvSpPr>
          <p:nvPr>
            <p:ph type="sldNum" sz="quarter" idx="12"/>
          </p:nvPr>
        </p:nvSpPr>
        <p:spPr/>
        <p:txBody>
          <a:bodyPr/>
          <a:lstStyle/>
          <a:p>
            <a:fld id="{D57F1E4F-1CFF-5643-939E-217C01CDF565}" type="slidenum">
              <a:rPr lang="en-US" smtClean="0"/>
              <a:pPr/>
              <a:t>129</a:t>
            </a:fld>
            <a:endParaRPr lang="en-US" dirty="0"/>
          </a:p>
        </p:txBody>
      </p:sp>
      <p:pic>
        <p:nvPicPr>
          <p:cNvPr id="7170" name="Picture 2" descr="http://www.thefamouspeople.com/profiles/images/charles-lyell-3.jpg">
            <a:extLst>
              <a:ext uri="{FF2B5EF4-FFF2-40B4-BE49-F238E27FC236}">
                <a16:creationId xmlns:a16="http://schemas.microsoft.com/office/drawing/2014/main" xmlns="" id="{11E828E5-D923-4DA4-91C1-D699F8C4CD36}"/>
              </a:ext>
            </a:extLst>
          </p:cNvPr>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l="22421" r="22421"/>
          <a:stretch>
            <a:fillRect/>
          </a:stretch>
        </p:blipFill>
        <p:spPr bwMode="auto">
          <a:xfrm>
            <a:off x="4900709" y="977900"/>
            <a:ext cx="2791102" cy="42164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4CC34E7D-14E6-4327-9919-74ABED4C89A2}"/>
              </a:ext>
            </a:extLst>
          </p:cNvPr>
          <p:cNvSpPr txBox="1"/>
          <p:nvPr/>
        </p:nvSpPr>
        <p:spPr>
          <a:xfrm>
            <a:off x="4744720" y="5194300"/>
            <a:ext cx="4028440" cy="1477328"/>
          </a:xfrm>
          <a:prstGeom prst="rect">
            <a:avLst/>
          </a:prstGeom>
          <a:noFill/>
        </p:spPr>
        <p:txBody>
          <a:bodyPr wrap="square" rtlCol="0">
            <a:spAutoFit/>
          </a:bodyPr>
          <a:lstStyle/>
          <a:p>
            <a:r>
              <a:rPr lang="en-US" dirty="0"/>
              <a:t>The work's subtitle was "An attempt to explain the former changes of the Earth's surface by reference to causes now in operation", aka uniformitarianism</a:t>
            </a:r>
          </a:p>
        </p:txBody>
      </p:sp>
    </p:spTree>
    <p:extLst>
      <p:ext uri="{BB962C8B-B14F-4D97-AF65-F5344CB8AC3E}">
        <p14:creationId xmlns:p14="http://schemas.microsoft.com/office/powerpoint/2010/main" xmlns="" val="41427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our purpose is </a:t>
            </a:r>
            <a:r>
              <a:rPr lang="en-US" b="1" u="sng" dirty="0"/>
              <a:t>not</a:t>
            </a:r>
          </a:p>
        </p:txBody>
      </p:sp>
      <p:sp>
        <p:nvSpPr>
          <p:cNvPr id="3" name="Content Placeholder 2"/>
          <p:cNvSpPr>
            <a:spLocks noGrp="1"/>
          </p:cNvSpPr>
          <p:nvPr>
            <p:ph idx="1"/>
          </p:nvPr>
        </p:nvSpPr>
        <p:spPr/>
        <p:txBody>
          <a:bodyPr>
            <a:normAutofit/>
          </a:bodyPr>
          <a:lstStyle/>
          <a:p>
            <a:r>
              <a:rPr lang="en-US" sz="2000" dirty="0"/>
              <a:t>For while one </a:t>
            </a:r>
            <a:r>
              <a:rPr lang="en-US" sz="2000" dirty="0" err="1"/>
              <a:t>saith</a:t>
            </a:r>
            <a:r>
              <a:rPr lang="en-US" sz="2000" dirty="0"/>
              <a:t>, I am of Paul; and another, I am of Apollos; are ye not carnal? </a:t>
            </a:r>
            <a:r>
              <a:rPr lang="en-US" sz="2000" baseline="30000" dirty="0"/>
              <a:t> </a:t>
            </a:r>
            <a:r>
              <a:rPr lang="en-US" sz="2000" dirty="0"/>
              <a:t>Who then is Paul, and who is Apollos, </a:t>
            </a:r>
            <a:r>
              <a:rPr lang="en-US" sz="2000" b="1" dirty="0"/>
              <a:t>but ministers by whom ye believed</a:t>
            </a:r>
            <a:r>
              <a:rPr lang="en-US" sz="2000" dirty="0"/>
              <a:t>, even as the Lord gave to every man? </a:t>
            </a:r>
            <a:r>
              <a:rPr lang="en-US" sz="2000" baseline="30000" dirty="0"/>
              <a:t> </a:t>
            </a:r>
            <a:r>
              <a:rPr lang="en-US" sz="2000" dirty="0"/>
              <a:t>I have planted, Apollos watered; but God gave the increase.</a:t>
            </a:r>
          </a:p>
          <a:p>
            <a:endParaRPr lang="en-US" sz="2000" dirty="0"/>
          </a:p>
          <a:p>
            <a:pPr marL="0" indent="0">
              <a:buNone/>
            </a:pPr>
            <a:r>
              <a:rPr lang="en-US" sz="2000" b="1" dirty="0"/>
              <a:t>1 Corinthians 3:4-6</a:t>
            </a:r>
          </a:p>
        </p:txBody>
      </p:sp>
      <p:sp>
        <p:nvSpPr>
          <p:cNvPr id="4" name="Text Placeholder 3"/>
          <p:cNvSpPr>
            <a:spLocks noGrp="1"/>
          </p:cNvSpPr>
          <p:nvPr>
            <p:ph type="body" sz="half" idx="2"/>
          </p:nvPr>
        </p:nvSpPr>
        <p:spPr/>
        <p:txBody>
          <a:bodyPr>
            <a:normAutofit/>
          </a:bodyPr>
          <a:lstStyle/>
          <a:p>
            <a:r>
              <a:rPr lang="en-US" sz="2400" b="1" dirty="0"/>
              <a:t>To glory in men according to the flesh</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 val="31257133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p:cNvSpPr/>
          <p:nvPr/>
        </p:nvSpPr>
        <p:spPr>
          <a:xfrm>
            <a:off x="1243012" y="4388093"/>
            <a:ext cx="6295430" cy="1039416"/>
          </a:xfrm>
          <a:prstGeom prst="parallelogram">
            <a:avLst>
              <a:gd name="adj" fmla="val 693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ctrTitle"/>
          </p:nvPr>
        </p:nvSpPr>
        <p:spPr>
          <a:xfrm>
            <a:off x="1791992" y="462576"/>
            <a:ext cx="5917679" cy="1460495"/>
          </a:xfrm>
        </p:spPr>
        <p:txBody>
          <a:bodyPr/>
          <a:lstStyle/>
          <a:p>
            <a:r>
              <a:rPr lang="en-US" dirty="0"/>
              <a:t>Three pillars of true teaching</a:t>
            </a:r>
          </a:p>
        </p:txBody>
      </p:sp>
      <p:sp>
        <p:nvSpPr>
          <p:cNvPr id="4" name="Cylinder 3"/>
          <p:cNvSpPr/>
          <p:nvPr/>
        </p:nvSpPr>
        <p:spPr>
          <a:xfrm>
            <a:off x="1978265" y="1951948"/>
            <a:ext cx="1419820" cy="30968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ylinder 4"/>
          <p:cNvSpPr/>
          <p:nvPr/>
        </p:nvSpPr>
        <p:spPr>
          <a:xfrm>
            <a:off x="3788131" y="1951948"/>
            <a:ext cx="1419820" cy="30968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rot="-5400000">
            <a:off x="1623326" y="3252039"/>
            <a:ext cx="2038308" cy="707886"/>
          </a:xfrm>
          <a:prstGeom prst="rect">
            <a:avLst/>
          </a:prstGeom>
          <a:noFill/>
        </p:spPr>
        <p:txBody>
          <a:bodyPr wrap="square" rtlCol="0">
            <a:spAutoFit/>
          </a:bodyPr>
          <a:lstStyle/>
          <a:p>
            <a:pPr algn="ctr"/>
            <a:r>
              <a:rPr lang="en-US" sz="2000" b="1" dirty="0">
                <a:solidFill>
                  <a:schemeClr val="tx2">
                    <a:lumMod val="75000"/>
                  </a:schemeClr>
                </a:solidFill>
              </a:rPr>
              <a:t>The mortality of man</a:t>
            </a:r>
          </a:p>
        </p:txBody>
      </p:sp>
      <p:sp>
        <p:nvSpPr>
          <p:cNvPr id="7" name="TextBox 6"/>
          <p:cNvSpPr txBox="1"/>
          <p:nvPr/>
        </p:nvSpPr>
        <p:spPr>
          <a:xfrm rot="-5400000">
            <a:off x="3465061" y="3243856"/>
            <a:ext cx="2021942" cy="707886"/>
          </a:xfrm>
          <a:prstGeom prst="rect">
            <a:avLst/>
          </a:prstGeom>
          <a:noFill/>
        </p:spPr>
        <p:txBody>
          <a:bodyPr wrap="square" rtlCol="0">
            <a:spAutoFit/>
          </a:bodyPr>
          <a:lstStyle/>
          <a:p>
            <a:pPr algn="ctr"/>
            <a:r>
              <a:rPr lang="en-US" sz="2000" b="1" dirty="0">
                <a:solidFill>
                  <a:schemeClr val="tx2">
                    <a:lumMod val="75000"/>
                  </a:schemeClr>
                </a:solidFill>
              </a:rPr>
              <a:t>The promises to Abraham</a:t>
            </a:r>
          </a:p>
        </p:txBody>
      </p:sp>
      <p:sp>
        <p:nvSpPr>
          <p:cNvPr id="8" name="Cylinder 7"/>
          <p:cNvSpPr/>
          <p:nvPr/>
        </p:nvSpPr>
        <p:spPr>
          <a:xfrm>
            <a:off x="5663128" y="1970980"/>
            <a:ext cx="1419820" cy="30968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rot="-5400000">
            <a:off x="5070709" y="3336304"/>
            <a:ext cx="2717028" cy="707886"/>
          </a:xfrm>
          <a:prstGeom prst="rect">
            <a:avLst/>
          </a:prstGeom>
          <a:noFill/>
        </p:spPr>
        <p:txBody>
          <a:bodyPr wrap="square" rtlCol="0">
            <a:spAutoFit/>
          </a:bodyPr>
          <a:lstStyle/>
          <a:p>
            <a:pPr algn="ctr"/>
            <a:r>
              <a:rPr lang="en-US" sz="2000" b="1" dirty="0">
                <a:solidFill>
                  <a:schemeClr val="tx2">
                    <a:lumMod val="75000"/>
                  </a:schemeClr>
                </a:solidFill>
              </a:rPr>
              <a:t>The Kingdom of God restored to Israel</a:t>
            </a:r>
          </a:p>
        </p:txBody>
      </p:sp>
      <p:sp>
        <p:nvSpPr>
          <p:cNvPr id="11" name="TextBox 10"/>
          <p:cNvSpPr txBox="1"/>
          <p:nvPr/>
        </p:nvSpPr>
        <p:spPr>
          <a:xfrm>
            <a:off x="1445902" y="5051850"/>
            <a:ext cx="5352374" cy="400110"/>
          </a:xfrm>
          <a:prstGeom prst="rect">
            <a:avLst/>
          </a:prstGeom>
          <a:noFill/>
        </p:spPr>
        <p:txBody>
          <a:bodyPr wrap="square" rtlCol="0">
            <a:spAutoFit/>
          </a:bodyPr>
          <a:lstStyle/>
          <a:p>
            <a:r>
              <a:rPr lang="en-US" sz="2000" b="1" dirty="0">
                <a:solidFill>
                  <a:schemeClr val="tx2">
                    <a:lumMod val="75000"/>
                  </a:schemeClr>
                </a:solidFill>
              </a:rPr>
              <a:t>Jesus Christ himself the chief corner stone</a:t>
            </a:r>
          </a:p>
        </p:txBody>
      </p:sp>
      <p:sp>
        <p:nvSpPr>
          <p:cNvPr id="12" name="TextBox 11"/>
          <p:cNvSpPr txBox="1"/>
          <p:nvPr/>
        </p:nvSpPr>
        <p:spPr>
          <a:xfrm>
            <a:off x="2199219" y="1935698"/>
            <a:ext cx="886522" cy="369332"/>
          </a:xfrm>
          <a:prstGeom prst="rect">
            <a:avLst/>
          </a:prstGeom>
          <a:noFill/>
        </p:spPr>
        <p:txBody>
          <a:bodyPr wrap="square" rtlCol="0">
            <a:spAutoFit/>
          </a:bodyPr>
          <a:lstStyle/>
          <a:p>
            <a:r>
              <a:rPr lang="en-US" b="1" dirty="0"/>
              <a:t>Adam</a:t>
            </a:r>
          </a:p>
        </p:txBody>
      </p:sp>
      <p:sp>
        <p:nvSpPr>
          <p:cNvPr id="13" name="TextBox 12"/>
          <p:cNvSpPr txBox="1"/>
          <p:nvPr/>
        </p:nvSpPr>
        <p:spPr>
          <a:xfrm>
            <a:off x="3882748" y="1943370"/>
            <a:ext cx="1293556" cy="369332"/>
          </a:xfrm>
          <a:prstGeom prst="rect">
            <a:avLst/>
          </a:prstGeom>
          <a:noFill/>
        </p:spPr>
        <p:txBody>
          <a:bodyPr wrap="square" rtlCol="0">
            <a:spAutoFit/>
          </a:bodyPr>
          <a:lstStyle/>
          <a:p>
            <a:r>
              <a:rPr lang="en-US" b="1" dirty="0"/>
              <a:t>Abraham</a:t>
            </a:r>
          </a:p>
        </p:txBody>
      </p:sp>
      <p:sp>
        <p:nvSpPr>
          <p:cNvPr id="14" name="TextBox 13"/>
          <p:cNvSpPr txBox="1"/>
          <p:nvPr/>
        </p:nvSpPr>
        <p:spPr>
          <a:xfrm>
            <a:off x="5807114" y="1962402"/>
            <a:ext cx="1131848" cy="369332"/>
          </a:xfrm>
          <a:prstGeom prst="rect">
            <a:avLst/>
          </a:prstGeom>
          <a:noFill/>
        </p:spPr>
        <p:txBody>
          <a:bodyPr wrap="square" rtlCol="0">
            <a:spAutoFit/>
          </a:bodyPr>
          <a:lstStyle/>
          <a:p>
            <a:pPr algn="ctr"/>
            <a:r>
              <a:rPr lang="en-US" b="1" dirty="0"/>
              <a:t>David</a:t>
            </a:r>
          </a:p>
        </p:txBody>
      </p:sp>
    </p:spTree>
    <p:extLst>
      <p:ext uri="{BB962C8B-B14F-4D97-AF65-F5344CB8AC3E}">
        <p14:creationId xmlns:p14="http://schemas.microsoft.com/office/powerpoint/2010/main" xmlns="" val="42678557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82EAC-8053-439C-8606-D7425A8CFA38}"/>
              </a:ext>
            </a:extLst>
          </p:cNvPr>
          <p:cNvSpPr>
            <a:spLocks noGrp="1"/>
          </p:cNvSpPr>
          <p:nvPr>
            <p:ph type="title"/>
          </p:nvPr>
        </p:nvSpPr>
        <p:spPr>
          <a:xfrm>
            <a:off x="541929" y="679573"/>
            <a:ext cx="6992224" cy="709865"/>
          </a:xfrm>
        </p:spPr>
        <p:txBody>
          <a:bodyPr/>
          <a:lstStyle/>
          <a:p>
            <a:r>
              <a:rPr lang="en-US" dirty="0"/>
              <a:t>Condemnation to death in Adam and the meaning of that death</a:t>
            </a:r>
          </a:p>
        </p:txBody>
      </p:sp>
      <p:sp>
        <p:nvSpPr>
          <p:cNvPr id="3" name="Content Placeholder 2">
            <a:extLst>
              <a:ext uri="{FF2B5EF4-FFF2-40B4-BE49-F238E27FC236}">
                <a16:creationId xmlns:a16="http://schemas.microsoft.com/office/drawing/2014/main" xmlns="" id="{F49DD69F-AAD9-4541-AF55-51D201416A82}"/>
              </a:ext>
            </a:extLst>
          </p:cNvPr>
          <p:cNvSpPr>
            <a:spLocks noGrp="1"/>
          </p:cNvSpPr>
          <p:nvPr>
            <p:ph idx="1"/>
          </p:nvPr>
        </p:nvSpPr>
        <p:spPr/>
        <p:txBody>
          <a:bodyPr>
            <a:normAutofit/>
          </a:bodyPr>
          <a:lstStyle/>
          <a:p>
            <a:pPr marL="0" indent="0">
              <a:buNone/>
            </a:pPr>
            <a:r>
              <a:rPr lang="en-US" sz="2000" dirty="0"/>
              <a:t>There are two orthodox doctrines that require the logical impossibility that an immortal being die</a:t>
            </a:r>
          </a:p>
          <a:p>
            <a:pPr marL="457200" indent="-457200">
              <a:buFont typeface="+mj-lt"/>
              <a:buAutoNum type="arabicPeriod"/>
            </a:pPr>
            <a:r>
              <a:rPr lang="en-US" sz="2000" dirty="0"/>
              <a:t>The doctrine of the Trinity requires that the Lord Jesus, a third part of a pre-existent Godhead, died on the stake</a:t>
            </a:r>
          </a:p>
          <a:p>
            <a:pPr marL="457200" indent="-457200">
              <a:buFont typeface="+mj-lt"/>
              <a:buAutoNum type="arabicPeriod"/>
            </a:pPr>
            <a:r>
              <a:rPr lang="en-US" sz="2000" dirty="0"/>
              <a:t>The doctrine of a personal Devil named Satan requires that a rebellious angel will be destroyed </a:t>
            </a:r>
          </a:p>
          <a:p>
            <a:endParaRPr lang="en-US" sz="2000" dirty="0"/>
          </a:p>
        </p:txBody>
      </p:sp>
      <p:sp>
        <p:nvSpPr>
          <p:cNvPr id="4" name="Slide Number Placeholder 3">
            <a:extLst>
              <a:ext uri="{FF2B5EF4-FFF2-40B4-BE49-F238E27FC236}">
                <a16:creationId xmlns:a16="http://schemas.microsoft.com/office/drawing/2014/main" xmlns="" id="{FAAE8821-9ACE-4ACF-B825-13D876DACF25}"/>
              </a:ext>
            </a:extLst>
          </p:cNvPr>
          <p:cNvSpPr>
            <a:spLocks noGrp="1"/>
          </p:cNvSpPr>
          <p:nvPr>
            <p:ph type="sldNum" sz="quarter" idx="4"/>
          </p:nvPr>
        </p:nvSpPr>
        <p:spPr/>
        <p:txBody>
          <a:bodyPr/>
          <a:lstStyle/>
          <a:p>
            <a:fld id="{D57F1E4F-1CFF-5643-939E-217C01CDF565}" type="slidenum">
              <a:rPr lang="en-US" smtClean="0"/>
              <a:pPr/>
              <a:t>131</a:t>
            </a:fld>
            <a:endParaRPr lang="en-US" dirty="0"/>
          </a:p>
        </p:txBody>
      </p:sp>
      <p:sp>
        <p:nvSpPr>
          <p:cNvPr id="5" name="TextBox 4">
            <a:extLst>
              <a:ext uri="{FF2B5EF4-FFF2-40B4-BE49-F238E27FC236}">
                <a16:creationId xmlns:a16="http://schemas.microsoft.com/office/drawing/2014/main" xmlns="" id="{CC67F721-9E80-48DF-B211-3606A5EB1ACB}"/>
              </a:ext>
            </a:extLst>
          </p:cNvPr>
          <p:cNvSpPr txBox="1"/>
          <p:nvPr/>
        </p:nvSpPr>
        <p:spPr>
          <a:xfrm>
            <a:off x="7108167" y="4565051"/>
            <a:ext cx="1802921" cy="369332"/>
          </a:xfrm>
          <a:prstGeom prst="rect">
            <a:avLst/>
          </a:prstGeom>
          <a:noFill/>
        </p:spPr>
        <p:txBody>
          <a:bodyPr wrap="square" rtlCol="0">
            <a:spAutoFit/>
          </a:bodyPr>
          <a:lstStyle/>
          <a:p>
            <a:pPr algn="ctr"/>
            <a:r>
              <a:rPr lang="en-US" b="1" dirty="0"/>
              <a:t>Hell torments</a:t>
            </a:r>
          </a:p>
        </p:txBody>
      </p:sp>
      <p:sp>
        <p:nvSpPr>
          <p:cNvPr id="6" name="TextBox 5">
            <a:extLst>
              <a:ext uri="{FF2B5EF4-FFF2-40B4-BE49-F238E27FC236}">
                <a16:creationId xmlns:a16="http://schemas.microsoft.com/office/drawing/2014/main" xmlns="" id="{85B65085-CED5-4450-A8DD-95A8A0299313}"/>
              </a:ext>
            </a:extLst>
          </p:cNvPr>
          <p:cNvSpPr txBox="1"/>
          <p:nvPr/>
        </p:nvSpPr>
        <p:spPr>
          <a:xfrm>
            <a:off x="7209642" y="3234906"/>
            <a:ext cx="1813588" cy="923330"/>
          </a:xfrm>
          <a:prstGeom prst="rect">
            <a:avLst/>
          </a:prstGeom>
          <a:noFill/>
        </p:spPr>
        <p:txBody>
          <a:bodyPr wrap="square" rtlCol="0">
            <a:spAutoFit/>
          </a:bodyPr>
          <a:lstStyle/>
          <a:p>
            <a:pPr algn="ctr"/>
            <a:r>
              <a:rPr lang="en-US" b="1" dirty="0"/>
              <a:t>The immortality of the soul</a:t>
            </a:r>
          </a:p>
        </p:txBody>
      </p:sp>
    </p:spTree>
    <p:extLst>
      <p:ext uri="{BB962C8B-B14F-4D97-AF65-F5344CB8AC3E}">
        <p14:creationId xmlns:p14="http://schemas.microsoft.com/office/powerpoint/2010/main" xmlns="" val="2666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p:cNvSpPr/>
          <p:nvPr/>
        </p:nvSpPr>
        <p:spPr>
          <a:xfrm>
            <a:off x="1243012" y="4388093"/>
            <a:ext cx="6295430" cy="1039416"/>
          </a:xfrm>
          <a:prstGeom prst="parallelogram">
            <a:avLst>
              <a:gd name="adj" fmla="val 693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ctrTitle"/>
          </p:nvPr>
        </p:nvSpPr>
        <p:spPr>
          <a:xfrm>
            <a:off x="1791992" y="462576"/>
            <a:ext cx="5917679" cy="1460495"/>
          </a:xfrm>
        </p:spPr>
        <p:txBody>
          <a:bodyPr/>
          <a:lstStyle/>
          <a:p>
            <a:r>
              <a:rPr lang="en-US" dirty="0"/>
              <a:t>Three pillars of true teaching</a:t>
            </a:r>
          </a:p>
        </p:txBody>
      </p:sp>
      <p:sp>
        <p:nvSpPr>
          <p:cNvPr id="4" name="Cylinder 3"/>
          <p:cNvSpPr/>
          <p:nvPr/>
        </p:nvSpPr>
        <p:spPr>
          <a:xfrm>
            <a:off x="1978265" y="1951948"/>
            <a:ext cx="1419820" cy="30968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ylinder 4"/>
          <p:cNvSpPr/>
          <p:nvPr/>
        </p:nvSpPr>
        <p:spPr>
          <a:xfrm>
            <a:off x="3788131" y="1951948"/>
            <a:ext cx="1419820" cy="30968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rot="-5400000">
            <a:off x="1623326" y="3252039"/>
            <a:ext cx="2038308" cy="707886"/>
          </a:xfrm>
          <a:prstGeom prst="rect">
            <a:avLst/>
          </a:prstGeom>
          <a:noFill/>
        </p:spPr>
        <p:txBody>
          <a:bodyPr wrap="square" rtlCol="0">
            <a:spAutoFit/>
          </a:bodyPr>
          <a:lstStyle/>
          <a:p>
            <a:pPr algn="ctr"/>
            <a:r>
              <a:rPr lang="en-US" sz="2000" b="1" dirty="0">
                <a:solidFill>
                  <a:schemeClr val="tx2">
                    <a:lumMod val="75000"/>
                  </a:schemeClr>
                </a:solidFill>
              </a:rPr>
              <a:t>The mortality of man</a:t>
            </a:r>
          </a:p>
        </p:txBody>
      </p:sp>
      <p:sp>
        <p:nvSpPr>
          <p:cNvPr id="7" name="TextBox 6"/>
          <p:cNvSpPr txBox="1"/>
          <p:nvPr/>
        </p:nvSpPr>
        <p:spPr>
          <a:xfrm rot="-5400000">
            <a:off x="3465061" y="3243856"/>
            <a:ext cx="2021942" cy="707886"/>
          </a:xfrm>
          <a:prstGeom prst="rect">
            <a:avLst/>
          </a:prstGeom>
          <a:noFill/>
        </p:spPr>
        <p:txBody>
          <a:bodyPr wrap="square" rtlCol="0">
            <a:spAutoFit/>
          </a:bodyPr>
          <a:lstStyle/>
          <a:p>
            <a:pPr algn="ctr"/>
            <a:r>
              <a:rPr lang="en-US" sz="2000" b="1" dirty="0">
                <a:solidFill>
                  <a:schemeClr val="tx2">
                    <a:lumMod val="75000"/>
                  </a:schemeClr>
                </a:solidFill>
              </a:rPr>
              <a:t>The promises to Abraham</a:t>
            </a:r>
          </a:p>
        </p:txBody>
      </p:sp>
      <p:sp>
        <p:nvSpPr>
          <p:cNvPr id="8" name="Cylinder 7"/>
          <p:cNvSpPr/>
          <p:nvPr/>
        </p:nvSpPr>
        <p:spPr>
          <a:xfrm>
            <a:off x="5663128" y="1970980"/>
            <a:ext cx="1419820" cy="30968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rot="-5400000">
            <a:off x="5070709" y="3336304"/>
            <a:ext cx="2717028" cy="707886"/>
          </a:xfrm>
          <a:prstGeom prst="rect">
            <a:avLst/>
          </a:prstGeom>
          <a:noFill/>
        </p:spPr>
        <p:txBody>
          <a:bodyPr wrap="square" rtlCol="0">
            <a:spAutoFit/>
          </a:bodyPr>
          <a:lstStyle/>
          <a:p>
            <a:pPr algn="ctr"/>
            <a:r>
              <a:rPr lang="en-US" sz="2000" b="1" dirty="0">
                <a:solidFill>
                  <a:schemeClr val="tx2">
                    <a:lumMod val="75000"/>
                  </a:schemeClr>
                </a:solidFill>
              </a:rPr>
              <a:t>The Kingdom of God restored to Israel</a:t>
            </a:r>
          </a:p>
        </p:txBody>
      </p:sp>
      <p:sp>
        <p:nvSpPr>
          <p:cNvPr id="11" name="TextBox 10"/>
          <p:cNvSpPr txBox="1"/>
          <p:nvPr/>
        </p:nvSpPr>
        <p:spPr>
          <a:xfrm>
            <a:off x="1445902" y="5051850"/>
            <a:ext cx="5352374" cy="400110"/>
          </a:xfrm>
          <a:prstGeom prst="rect">
            <a:avLst/>
          </a:prstGeom>
          <a:noFill/>
        </p:spPr>
        <p:txBody>
          <a:bodyPr wrap="square" rtlCol="0">
            <a:spAutoFit/>
          </a:bodyPr>
          <a:lstStyle/>
          <a:p>
            <a:r>
              <a:rPr lang="en-US" sz="2000" b="1" dirty="0">
                <a:solidFill>
                  <a:schemeClr val="tx2">
                    <a:lumMod val="75000"/>
                  </a:schemeClr>
                </a:solidFill>
              </a:rPr>
              <a:t>Jesus Christ himself the chief corner stone</a:t>
            </a:r>
          </a:p>
        </p:txBody>
      </p:sp>
      <p:sp>
        <p:nvSpPr>
          <p:cNvPr id="12" name="TextBox 11"/>
          <p:cNvSpPr txBox="1"/>
          <p:nvPr/>
        </p:nvSpPr>
        <p:spPr>
          <a:xfrm>
            <a:off x="2199219" y="1935698"/>
            <a:ext cx="886522" cy="369332"/>
          </a:xfrm>
          <a:prstGeom prst="rect">
            <a:avLst/>
          </a:prstGeom>
          <a:noFill/>
        </p:spPr>
        <p:txBody>
          <a:bodyPr wrap="square" rtlCol="0">
            <a:spAutoFit/>
          </a:bodyPr>
          <a:lstStyle/>
          <a:p>
            <a:r>
              <a:rPr lang="en-US" b="1" dirty="0"/>
              <a:t>Adam</a:t>
            </a:r>
          </a:p>
        </p:txBody>
      </p:sp>
      <p:sp>
        <p:nvSpPr>
          <p:cNvPr id="13" name="TextBox 12"/>
          <p:cNvSpPr txBox="1"/>
          <p:nvPr/>
        </p:nvSpPr>
        <p:spPr>
          <a:xfrm>
            <a:off x="3882748" y="1943370"/>
            <a:ext cx="1293556" cy="369332"/>
          </a:xfrm>
          <a:prstGeom prst="rect">
            <a:avLst/>
          </a:prstGeom>
          <a:noFill/>
        </p:spPr>
        <p:txBody>
          <a:bodyPr wrap="square" rtlCol="0">
            <a:spAutoFit/>
          </a:bodyPr>
          <a:lstStyle/>
          <a:p>
            <a:r>
              <a:rPr lang="en-US" b="1" dirty="0"/>
              <a:t>Abraham</a:t>
            </a:r>
          </a:p>
        </p:txBody>
      </p:sp>
      <p:sp>
        <p:nvSpPr>
          <p:cNvPr id="14" name="TextBox 13"/>
          <p:cNvSpPr txBox="1"/>
          <p:nvPr/>
        </p:nvSpPr>
        <p:spPr>
          <a:xfrm>
            <a:off x="5807114" y="1962402"/>
            <a:ext cx="1131848" cy="369332"/>
          </a:xfrm>
          <a:prstGeom prst="rect">
            <a:avLst/>
          </a:prstGeom>
          <a:noFill/>
        </p:spPr>
        <p:txBody>
          <a:bodyPr wrap="square" rtlCol="0">
            <a:spAutoFit/>
          </a:bodyPr>
          <a:lstStyle/>
          <a:p>
            <a:pPr algn="ctr"/>
            <a:r>
              <a:rPr lang="en-US" b="1" dirty="0"/>
              <a:t>David</a:t>
            </a:r>
          </a:p>
        </p:txBody>
      </p:sp>
    </p:spTree>
    <p:extLst>
      <p:ext uri="{BB962C8B-B14F-4D97-AF65-F5344CB8AC3E}">
        <p14:creationId xmlns:p14="http://schemas.microsoft.com/office/powerpoint/2010/main" xmlns="" val="25675484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4AD1B-2248-4B8D-8EA4-E2B293D7BF5A}"/>
              </a:ext>
            </a:extLst>
          </p:cNvPr>
          <p:cNvSpPr>
            <a:spLocks noGrp="1"/>
          </p:cNvSpPr>
          <p:nvPr>
            <p:ph type="title"/>
          </p:nvPr>
        </p:nvSpPr>
        <p:spPr/>
        <p:txBody>
          <a:bodyPr/>
          <a:lstStyle/>
          <a:p>
            <a:r>
              <a:rPr lang="en-US" dirty="0"/>
              <a:t>In the hope</a:t>
            </a:r>
          </a:p>
        </p:txBody>
      </p:sp>
      <p:sp>
        <p:nvSpPr>
          <p:cNvPr id="3" name="Content Placeholder 2">
            <a:extLst>
              <a:ext uri="{FF2B5EF4-FFF2-40B4-BE49-F238E27FC236}">
                <a16:creationId xmlns:a16="http://schemas.microsoft.com/office/drawing/2014/main" xmlns="" id="{4DB2E6EE-9116-4B5E-BCF0-DCA45D404845}"/>
              </a:ext>
            </a:extLst>
          </p:cNvPr>
          <p:cNvSpPr>
            <a:spLocks noGrp="1"/>
          </p:cNvSpPr>
          <p:nvPr>
            <p:ph idx="1"/>
          </p:nvPr>
        </p:nvSpPr>
        <p:spPr/>
        <p:txBody>
          <a:bodyPr>
            <a:normAutofit/>
          </a:bodyPr>
          <a:lstStyle/>
          <a:p>
            <a:pPr marL="0" indent="0">
              <a:buNone/>
            </a:pPr>
            <a:r>
              <a:rPr lang="en-US" sz="2000" dirty="0"/>
              <a:t>…in the hope that it may rescue a few, whom God grant, he may be worthy to meet in the kingdom of God, and with whom he may be blessed with the power of endless life free from the pangs of sickness, sorrow, pain and death.</a:t>
            </a:r>
          </a:p>
          <a:p>
            <a:pPr marL="0" indent="0">
              <a:buNone/>
            </a:pPr>
            <a:r>
              <a:rPr lang="en-US" sz="2000" dirty="0"/>
              <a:t>		Original Preface to </a:t>
            </a:r>
            <a:r>
              <a:rPr lang="en-US" sz="2000" b="1" i="1" dirty="0"/>
              <a:t>The World’s Redemption</a:t>
            </a:r>
          </a:p>
        </p:txBody>
      </p:sp>
      <p:sp>
        <p:nvSpPr>
          <p:cNvPr id="4" name="Slide Number Placeholder 3">
            <a:extLst>
              <a:ext uri="{FF2B5EF4-FFF2-40B4-BE49-F238E27FC236}">
                <a16:creationId xmlns:a16="http://schemas.microsoft.com/office/drawing/2014/main" xmlns="" id="{F7EF8569-7C36-4BC2-90FF-CDD8CBDAC3AD}"/>
              </a:ext>
            </a:extLst>
          </p:cNvPr>
          <p:cNvSpPr>
            <a:spLocks noGrp="1"/>
          </p:cNvSpPr>
          <p:nvPr>
            <p:ph type="sldNum" sz="quarter" idx="4"/>
          </p:nvPr>
        </p:nvSpPr>
        <p:spPr/>
        <p:txBody>
          <a:bodyPr/>
          <a:lstStyle/>
          <a:p>
            <a:fld id="{D57F1E4F-1CFF-5643-939E-217C01CDF565}" type="slidenum">
              <a:rPr lang="en-US" smtClean="0"/>
              <a:pPr/>
              <a:t>133</a:t>
            </a:fld>
            <a:endParaRPr lang="en-US" dirty="0"/>
          </a:p>
        </p:txBody>
      </p:sp>
    </p:spTree>
    <p:extLst>
      <p:ext uri="{BB962C8B-B14F-4D97-AF65-F5344CB8AC3E}">
        <p14:creationId xmlns:p14="http://schemas.microsoft.com/office/powerpoint/2010/main" xmlns="" val="255591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same spirit of faith</a:t>
            </a:r>
          </a:p>
        </p:txBody>
      </p:sp>
      <p:sp>
        <p:nvSpPr>
          <p:cNvPr id="3" name="Content Placeholder 2"/>
          <p:cNvSpPr>
            <a:spLocks noGrp="1"/>
          </p:cNvSpPr>
          <p:nvPr>
            <p:ph idx="1"/>
          </p:nvPr>
        </p:nvSpPr>
        <p:spPr/>
        <p:txBody>
          <a:bodyPr/>
          <a:lstStyle/>
          <a:p>
            <a:r>
              <a:rPr lang="en-US" sz="2000" dirty="0"/>
              <a:t>We having the same spirit of faith, according as it is written, I believed, and therefore have I spoken; </a:t>
            </a:r>
            <a:r>
              <a:rPr lang="en-US" sz="2000" b="1" dirty="0"/>
              <a:t>we also believe, and therefore speak</a:t>
            </a:r>
            <a:r>
              <a:rPr lang="en-US" sz="2000" dirty="0"/>
              <a:t>; Knowing that he which raised up the Lord Jesus shall raise up us also by Jesus, and shall present us with you.</a:t>
            </a:r>
          </a:p>
          <a:p>
            <a:pPr marL="0" indent="0">
              <a:buNone/>
            </a:pPr>
            <a:r>
              <a:rPr lang="en-US" sz="2000" b="1" dirty="0"/>
              <a:t>2 Corinthians 4:13-14</a:t>
            </a:r>
          </a:p>
          <a:p>
            <a:endParaRPr lang="en-US" dirty="0"/>
          </a:p>
        </p:txBody>
      </p:sp>
      <p:sp>
        <p:nvSpPr>
          <p:cNvPr id="4" name="Text Placeholder 3"/>
          <p:cNvSpPr>
            <a:spLocks noGrp="1"/>
          </p:cNvSpPr>
          <p:nvPr>
            <p:ph type="body" sz="half" idx="2"/>
          </p:nvPr>
        </p:nvSpPr>
        <p:spPr/>
        <p:txBody>
          <a:bodyPr>
            <a:normAutofit/>
          </a:bodyPr>
          <a:lstStyle/>
          <a:p>
            <a:r>
              <a:rPr lang="en-US" sz="2400" dirty="0"/>
              <a:t>The resurrection which is </a:t>
            </a:r>
            <a:r>
              <a:rPr lang="en-US" sz="2400" b="1" dirty="0"/>
              <a:t>through Jesus </a:t>
            </a:r>
            <a:r>
              <a:rPr lang="en-US" sz="2400" dirty="0"/>
              <a:t>[Young’s Literal Translation of the Greek preposition </a:t>
            </a:r>
            <a:r>
              <a:rPr lang="en-US" sz="2400" b="1" dirty="0" err="1"/>
              <a:t>dia</a:t>
            </a:r>
            <a:r>
              <a:rPr lang="en-US" sz="2400" b="1" dirty="0"/>
              <a:t>, </a:t>
            </a:r>
            <a:r>
              <a:rPr lang="en-US" sz="2400" dirty="0"/>
              <a:t>by the means of]</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134432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60799"/>
            <a:chOff x="0" y="0"/>
            <a:chExt cx="9144000" cy="6860799"/>
          </a:xfrm>
        </p:grpSpPr>
        <p:sp>
          <p:nvSpPr>
            <p:cNvPr id="74" name="Rectangle 73"/>
            <p:cNvSpPr/>
            <p:nvPr>
              <p:extLst>
                <p:ext uri="{386F3935-93C4-4BCD-93E2-E3B085C9AB24}">
                  <p16:designElem xmlns:p16="http://schemas.microsoft.com/office/powerpoint/2015/main" xmlns="" val="1"/>
                </p:ext>
              </p:extLst>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xmlns=""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p:cNvSpPr/>
            <p:nvPr>
              <p:extLst>
                <p:ext uri="{386F3935-93C4-4BCD-93E2-E3B085C9AB24}">
                  <p16:designElem xmlns:p16="http://schemas.microsoft.com/office/powerpoint/2015/main" xmlns=""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p:cNvSpPr/>
            <p:nvPr>
              <p:extLst>
                <p:ext uri="{386F3935-93C4-4BCD-93E2-E3B085C9AB24}">
                  <p16:designElem xmlns:p16="http://schemas.microsoft.com/office/powerpoint/2015/main" xmlns=""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18"/>
            <p:cNvSpPr/>
            <p:nvPr>
              <p:extLst>
                <p:ext uri="{386F3935-93C4-4BCD-93E2-E3B085C9AB24}">
                  <p16:designElem xmlns:p16="http://schemas.microsoft.com/office/powerpoint/2015/main" xmlns="" val="1"/>
                </p:ext>
              </p:extLst>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2" name="Freeform 5"/>
            <p:cNvSpPr>
              <a:spLocks noEditPoints="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6" name="Group 8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66" y="-2022"/>
            <a:ext cx="9146266" cy="6861037"/>
            <a:chOff x="-2266" y="-2022"/>
            <a:chExt cx="9146266" cy="6861037"/>
          </a:xfrm>
        </p:grpSpPr>
        <p:sp>
          <p:nvSpPr>
            <p:cNvPr id="87" name="Rectangle 86"/>
            <p:cNvSpPr/>
            <p:nvPr>
              <p:extLst>
                <p:ext uri="{386F3935-93C4-4BCD-93E2-E3B085C9AB24}">
                  <p16:designElem xmlns:p16="http://schemas.microsoft.com/office/powerpoint/2015/main" xmlns=""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p:cNvSpPr/>
            <p:nvPr>
              <p:extLst>
                <p:ext uri="{386F3935-93C4-4BCD-93E2-E3B085C9AB24}">
                  <p16:designElem xmlns:p16="http://schemas.microsoft.com/office/powerpoint/2015/main" xmlns="" val="1"/>
                </p:ext>
              </p:extLst>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p:cNvSpPr/>
            <p:nvPr>
              <p:extLst>
                <p:ext uri="{386F3935-93C4-4BCD-93E2-E3B085C9AB24}">
                  <p16:designElem xmlns:p16="http://schemas.microsoft.com/office/powerpoint/2015/main" xmlns="" val="1"/>
                </p:ext>
              </p:extLst>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p:cNvSpPr/>
            <p:nvPr>
              <p:extLst>
                <p:ext uri="{386F3935-93C4-4BCD-93E2-E3B085C9AB24}">
                  <p16:designElem xmlns:p16="http://schemas.microsoft.com/office/powerpoint/2015/main" xmlns="" val="1"/>
                </p:ext>
              </p:extLst>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94" name="Oval 9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160291"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687606">
            <a:off x="2389834"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Rectangle 1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26622" y="270344"/>
            <a:ext cx="3550401" cy="6400800"/>
          </a:xfrm>
          <a:prstGeom prst="rect">
            <a:avLst/>
          </a:prstGeom>
          <a:solidFill>
            <a:schemeClr val="bg1"/>
          </a:solidFill>
          <a:ln>
            <a:noFill/>
          </a:ln>
        </p:spPr>
        <p:txBody>
          <a:bodyPr rtlCol="0" anchor="ctr"/>
          <a:lstStyle/>
          <a:p>
            <a:pPr algn="ctr"/>
            <a:endParaRPr lang="en-US"/>
          </a:p>
        </p:txBody>
      </p:sp>
      <p:pic>
        <p:nvPicPr>
          <p:cNvPr id="2050" name="Picture 2" descr="Image result for carpentry">
            <a:hlinkClick r:id="rId3" invalidUrl="https://www.google.ca/url?sa=i&amp;rct=j&amp;q=&amp;esrc=s&amp;source=images&amp;cd=&amp;cad=rja&amp;uact=8&amp;ved=0ahUKEwi_1rv86u3TAhUK8IMKHfPfAkkQjRwIBw&amp;url=https%3A%2F%2Ffurniturescheme.co.uk%2Fcarpentry-volunteer-training%2F&amp;psig=AFQjCNHlOBvuhyJsKMMzV3zvGVzhNrSY_w&amp;ust=1494798067967186"/>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7080" r="24697" b="-1"/>
          <a:stretch/>
        </p:blipFill>
        <p:spPr bwMode="auto">
          <a:xfrm>
            <a:off x="4022834" y="804670"/>
            <a:ext cx="4610549" cy="526604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6" name="Rectangle 10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244" y="839592"/>
            <a:ext cx="2553263" cy="1492279"/>
          </a:xfrm>
        </p:spPr>
        <p:txBody>
          <a:bodyPr vert="horz" lIns="91440" tIns="45720" rIns="91440" bIns="45720" rtlCol="0" anchor="t">
            <a:normAutofit/>
          </a:bodyPr>
          <a:lstStyle/>
          <a:p>
            <a:r>
              <a:rPr lang="en-US" sz="2800" dirty="0"/>
              <a:t>Skilled as a carpenter</a:t>
            </a:r>
          </a:p>
        </p:txBody>
      </p:sp>
      <p:sp>
        <p:nvSpPr>
          <p:cNvPr id="4" name="Text Placeholder 3"/>
          <p:cNvSpPr>
            <a:spLocks noGrp="1"/>
          </p:cNvSpPr>
          <p:nvPr>
            <p:ph type="body" sz="half" idx="2"/>
          </p:nvPr>
        </p:nvSpPr>
        <p:spPr>
          <a:xfrm>
            <a:off x="573262" y="2024943"/>
            <a:ext cx="2963872" cy="3616837"/>
          </a:xfrm>
        </p:spPr>
        <p:txBody>
          <a:bodyPr vert="horz" lIns="91440" tIns="45720" rIns="91440" bIns="45720" rtlCol="0" anchor="t">
            <a:noAutofit/>
          </a:bodyPr>
          <a:lstStyle/>
          <a:p>
            <a:pPr marL="515938" indent="-515938">
              <a:buFont typeface="Wingdings 3" charset="2"/>
              <a:buChar char=""/>
            </a:pPr>
            <a:r>
              <a:rPr lang="en-US" sz="2000" dirty="0">
                <a:solidFill>
                  <a:schemeClr val="bg1"/>
                </a:solidFill>
              </a:rPr>
              <a:t> Thomas Williams apprenticed as a carpenter</a:t>
            </a:r>
          </a:p>
          <a:p>
            <a:pPr marL="515938" indent="-515938">
              <a:buFont typeface="Wingdings 3" charset="2"/>
              <a:buChar char=""/>
            </a:pPr>
            <a:r>
              <a:rPr lang="en-US" sz="2000" dirty="0">
                <a:solidFill>
                  <a:schemeClr val="bg1"/>
                </a:solidFill>
              </a:rPr>
              <a:t>He taught carpentry to others as a young man in Wales</a:t>
            </a:r>
          </a:p>
          <a:p>
            <a:pPr marL="515938" indent="-515938">
              <a:buFont typeface="Wingdings 3" charset="2"/>
              <a:buChar char=""/>
            </a:pPr>
            <a:r>
              <a:rPr lang="en-US" sz="2000" dirty="0">
                <a:solidFill>
                  <a:schemeClr val="bg1"/>
                </a:solidFill>
              </a:rPr>
              <a:t>Carpentry was his connection to Christadelphians</a:t>
            </a:r>
          </a:p>
        </p:txBody>
      </p:sp>
      <p:sp>
        <p:nvSpPr>
          <p:cNvPr id="5" name="Slide Number Placeholder 4"/>
          <p:cNvSpPr>
            <a:spLocks noGrp="1"/>
          </p:cNvSpPr>
          <p:nvPr>
            <p:ph type="sldNum" sz="quarter" idx="12"/>
          </p:nvPr>
        </p:nvSpPr>
        <p:spPr>
          <a:xfrm>
            <a:off x="7678616" y="295730"/>
            <a:ext cx="791308" cy="767687"/>
          </a:xfrm>
        </p:spPr>
        <p:txBody>
          <a:bodyPr vert="horz" lIns="91440" tIns="45720" rIns="91440" bIns="45720" rtlCol="0" anchor="b">
            <a:normAutofit/>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 val="166123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60799"/>
            <a:chOff x="0" y="0"/>
            <a:chExt cx="9144000" cy="6860799"/>
          </a:xfrm>
        </p:grpSpPr>
        <p:sp>
          <p:nvSpPr>
            <p:cNvPr id="74" name="Rectangle 73"/>
            <p:cNvSpPr/>
            <p:nvPr>
              <p:extLst>
                <p:ext uri="{386F3935-93C4-4BCD-93E2-E3B085C9AB24}">
                  <p16:designElem xmlns:p16="http://schemas.microsoft.com/office/powerpoint/2015/main" xmlns="" val="1"/>
                </p:ext>
              </p:extLst>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xmlns=""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p:cNvSpPr/>
            <p:nvPr>
              <p:extLst>
                <p:ext uri="{386F3935-93C4-4BCD-93E2-E3B085C9AB24}">
                  <p16:designElem xmlns:p16="http://schemas.microsoft.com/office/powerpoint/2015/main" xmlns=""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p:cNvSpPr/>
            <p:nvPr>
              <p:extLst>
                <p:ext uri="{386F3935-93C4-4BCD-93E2-E3B085C9AB24}">
                  <p16:designElem xmlns:p16="http://schemas.microsoft.com/office/powerpoint/2015/main" xmlns=""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18"/>
            <p:cNvSpPr/>
            <p:nvPr>
              <p:extLst>
                <p:ext uri="{386F3935-93C4-4BCD-93E2-E3B085C9AB24}">
                  <p16:designElem xmlns:p16="http://schemas.microsoft.com/office/powerpoint/2015/main" xmlns="" val="1"/>
                </p:ext>
              </p:extLst>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2" name="Freeform 5"/>
            <p:cNvSpPr>
              <a:spLocks noEditPoints="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6" name="Group 8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799"/>
            <a:ext cx="9118832" cy="6860799"/>
            <a:chOff x="0" y="-2799"/>
            <a:chExt cx="9118832" cy="6860799"/>
          </a:xfrm>
        </p:grpSpPr>
        <p:sp>
          <p:nvSpPr>
            <p:cNvPr id="87" name="Rectangle 86"/>
            <p:cNvSpPr/>
            <p:nvPr>
              <p:extLst>
                <p:ext uri="{386F3935-93C4-4BCD-93E2-E3B085C9AB24}">
                  <p16:designElem xmlns:p16="http://schemas.microsoft.com/office/powerpoint/2015/main" xmlns=""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p:cNvSpPr/>
            <p:nvPr>
              <p:extLst>
                <p:ext uri="{386F3935-93C4-4BCD-93E2-E3B085C9AB24}">
                  <p16:designElem xmlns:p16="http://schemas.microsoft.com/office/powerpoint/2015/main" xmlns=""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p:cNvSpPr/>
            <p:nvPr>
              <p:extLst>
                <p:ext uri="{386F3935-93C4-4BCD-93E2-E3B085C9AB24}">
                  <p16:designElem xmlns:p16="http://schemas.microsoft.com/office/powerpoint/2015/main" xmlns=""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p:cNvSpPr/>
            <p:nvPr>
              <p:extLst>
                <p:ext uri="{386F3935-93C4-4BCD-93E2-E3B085C9AB24}">
                  <p16:designElem xmlns:p16="http://schemas.microsoft.com/office/powerpoint/2015/main" xmlns=""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p:cNvSpPr/>
            <p:nvPr>
              <p:extLst>
                <p:ext uri="{386F3935-93C4-4BCD-93E2-E3B085C9AB24}">
                  <p16:designElem xmlns:p16="http://schemas.microsoft.com/office/powerpoint/2015/main" xmlns=""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p:cNvSpPr/>
            <p:nvPr>
              <p:extLst>
                <p:ext uri="{386F3935-93C4-4BCD-93E2-E3B085C9AB24}">
                  <p16:designElem xmlns:p16="http://schemas.microsoft.com/office/powerpoint/2015/main" xmlns=""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94" name="Oval 9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160291"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687606">
            <a:off x="2389834"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Rectangle 1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26622" y="270344"/>
            <a:ext cx="3550401" cy="6400800"/>
          </a:xfrm>
          <a:prstGeom prst="rect">
            <a:avLst/>
          </a:prstGeom>
          <a:solidFill>
            <a:schemeClr val="bg1"/>
          </a:solidFill>
          <a:ln>
            <a:noFill/>
          </a:ln>
        </p:spPr>
        <p:txBody>
          <a:bodyPr rtlCol="0" anchor="ctr"/>
          <a:lstStyle/>
          <a:p>
            <a:pPr algn="ctr"/>
            <a:endParaRPr lang="en-US"/>
          </a:p>
        </p:txBody>
      </p:sp>
      <p:pic>
        <p:nvPicPr>
          <p:cNvPr id="3074" name="Picture 2" descr="Parkmill is located in Swansea"/>
          <p:cNvPicPr>
            <a:picLocks noGrp="1" noChangeAspect="1" noChangeArrowheads="1"/>
          </p:cNvPicPr>
          <p:nvPr>
            <p:ph type="pic" idx="1"/>
          </p:nvPr>
        </p:nvPicPr>
        <p:blipFill rotWithShape="1">
          <a:blip r:embed="rId3">
            <a:extLst>
              <a:ext uri="{28A0092B-C50C-407E-A947-70E740481C1C}">
                <a14:useLocalDpi xmlns:a14="http://schemas.microsoft.com/office/drawing/2010/main" xmlns="" val="0"/>
              </a:ext>
            </a:extLst>
          </a:blip>
          <a:srcRect/>
          <a:stretch/>
        </p:blipFill>
        <p:spPr bwMode="auto">
          <a:xfrm>
            <a:off x="4061012" y="1334701"/>
            <a:ext cx="4610549" cy="4253231"/>
          </a:xfrm>
          <a:prstGeom prst="roundRect">
            <a:avLst>
              <a:gd name="adj" fmla="val 0"/>
            </a:avLst>
          </a:prstGeom>
          <a:noFill/>
          <a:effectLst/>
          <a:extLst>
            <a:ext uri="{909E8E84-426E-40DD-AFC4-6F175D3DCCD1}">
              <a14:hiddenFill xmlns:a14="http://schemas.microsoft.com/office/drawing/2010/main" xmlns="">
                <a:solidFill>
                  <a:srgbClr val="FFFFFF"/>
                </a:solidFill>
              </a14:hiddenFill>
            </a:ext>
          </a:extLst>
        </p:spPr>
      </p:pic>
      <p:sp>
        <p:nvSpPr>
          <p:cNvPr id="106" name="Rectangle 10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244" y="839592"/>
            <a:ext cx="2553263" cy="1492279"/>
          </a:xfrm>
        </p:spPr>
        <p:txBody>
          <a:bodyPr vert="horz" lIns="91440" tIns="45720" rIns="91440" bIns="45720" rtlCol="0" anchor="t">
            <a:normAutofit/>
          </a:bodyPr>
          <a:lstStyle/>
          <a:p>
            <a:r>
              <a:rPr lang="en-US" sz="2800" dirty="0"/>
              <a:t>Early life in south Wales</a:t>
            </a:r>
          </a:p>
        </p:txBody>
      </p:sp>
      <p:sp>
        <p:nvSpPr>
          <p:cNvPr id="4" name="Text Placeholder 3"/>
          <p:cNvSpPr>
            <a:spLocks noGrp="1"/>
          </p:cNvSpPr>
          <p:nvPr>
            <p:ph type="body" sz="half" idx="2"/>
          </p:nvPr>
        </p:nvSpPr>
        <p:spPr>
          <a:xfrm>
            <a:off x="758828" y="1739782"/>
            <a:ext cx="2817926" cy="3616837"/>
          </a:xfrm>
        </p:spPr>
        <p:txBody>
          <a:bodyPr vert="horz" lIns="91440" tIns="45720" rIns="91440" bIns="45720" rtlCol="0" anchor="t">
            <a:noAutofit/>
          </a:bodyPr>
          <a:lstStyle/>
          <a:p>
            <a:pPr marL="457200" indent="-457200">
              <a:buFont typeface="Wingdings 3" charset="2"/>
              <a:buChar char=""/>
            </a:pPr>
            <a:r>
              <a:rPr lang="en-US" sz="2000" dirty="0">
                <a:solidFill>
                  <a:schemeClr val="bg1"/>
                </a:solidFill>
              </a:rPr>
              <a:t>Born in </a:t>
            </a:r>
            <a:r>
              <a:rPr lang="en-US" sz="2000" dirty="0" err="1">
                <a:solidFill>
                  <a:schemeClr val="bg1"/>
                </a:solidFill>
              </a:rPr>
              <a:t>Parkmill</a:t>
            </a:r>
            <a:endParaRPr lang="en-US" sz="2000" dirty="0">
              <a:solidFill>
                <a:schemeClr val="bg1"/>
              </a:solidFill>
            </a:endParaRPr>
          </a:p>
          <a:p>
            <a:pPr marL="457200" indent="-457200">
              <a:buFont typeface="Wingdings 3" charset="2"/>
              <a:buChar char=""/>
            </a:pPr>
            <a:r>
              <a:rPr lang="en-US" sz="2000" dirty="0">
                <a:solidFill>
                  <a:schemeClr val="bg1"/>
                </a:solidFill>
              </a:rPr>
              <a:t>Lost his mother at age 2</a:t>
            </a:r>
          </a:p>
          <a:p>
            <a:pPr marL="457200" indent="-457200">
              <a:buFont typeface="Wingdings 3" charset="2"/>
              <a:buChar char=""/>
            </a:pPr>
            <a:r>
              <a:rPr lang="en-US" sz="2000" dirty="0">
                <a:solidFill>
                  <a:schemeClr val="bg1"/>
                </a:solidFill>
              </a:rPr>
              <a:t>Raised by his grandmother</a:t>
            </a:r>
          </a:p>
          <a:p>
            <a:pPr marL="457200" indent="-457200">
              <a:buFont typeface="Wingdings 3" charset="2"/>
              <a:buChar char=""/>
            </a:pPr>
            <a:r>
              <a:rPr lang="en-US" sz="2000" dirty="0">
                <a:solidFill>
                  <a:schemeClr val="bg1"/>
                </a:solidFill>
              </a:rPr>
              <a:t>Moved to Mumbles in his teens</a:t>
            </a:r>
          </a:p>
          <a:p>
            <a:pPr marL="457200" indent="-457200">
              <a:buFont typeface="Wingdings 3" charset="2"/>
              <a:buChar char=""/>
            </a:pPr>
            <a:r>
              <a:rPr lang="en-US" sz="2000" dirty="0">
                <a:solidFill>
                  <a:schemeClr val="bg1"/>
                </a:solidFill>
              </a:rPr>
              <a:t>Met William Clement, a Christadelphian and also a carpenter</a:t>
            </a:r>
          </a:p>
        </p:txBody>
      </p:sp>
      <p:sp>
        <p:nvSpPr>
          <p:cNvPr id="5" name="Slide Number Placeholder 4"/>
          <p:cNvSpPr>
            <a:spLocks noGrp="1"/>
          </p:cNvSpPr>
          <p:nvPr>
            <p:ph type="sldNum" sz="quarter" idx="12"/>
          </p:nvPr>
        </p:nvSpPr>
        <p:spPr>
          <a:xfrm>
            <a:off x="7678616" y="295730"/>
            <a:ext cx="791308" cy="767687"/>
          </a:xfrm>
        </p:spPr>
        <p:txBody>
          <a:bodyPr vert="horz" lIns="91440" tIns="45720" rIns="91440" bIns="45720" rtlCol="0" anchor="b">
            <a:normAutofit/>
          </a:bodyPr>
          <a:lstStyle/>
          <a:p>
            <a:fld id="{D57F1E4F-1CFF-5643-939E-217C01CDF565}" type="slidenum">
              <a:rPr lang="en-US" smtClean="0"/>
              <a:pPr/>
              <a:t>16</a:t>
            </a:fld>
            <a:endParaRPr lang="en-US" dirty="0"/>
          </a:p>
        </p:txBody>
      </p:sp>
      <p:sp>
        <p:nvSpPr>
          <p:cNvPr id="6" name="TextBox 5"/>
          <p:cNvSpPr txBox="1"/>
          <p:nvPr/>
        </p:nvSpPr>
        <p:spPr>
          <a:xfrm>
            <a:off x="5959263" y="4308335"/>
            <a:ext cx="283981" cy="369332"/>
          </a:xfrm>
          <a:prstGeom prst="rect">
            <a:avLst/>
          </a:prstGeom>
          <a:noFill/>
        </p:spPr>
        <p:txBody>
          <a:bodyPr wrap="square" rtlCol="0">
            <a:spAutoFit/>
          </a:bodyPr>
          <a:lstStyle/>
          <a:p>
            <a:r>
              <a:rPr lang="en-US" b="1" dirty="0"/>
              <a:t>X</a:t>
            </a:r>
          </a:p>
        </p:txBody>
      </p:sp>
      <p:sp>
        <p:nvSpPr>
          <p:cNvPr id="7" name="TextBox 6"/>
          <p:cNvSpPr txBox="1"/>
          <p:nvPr/>
        </p:nvSpPr>
        <p:spPr>
          <a:xfrm>
            <a:off x="6987537" y="4280687"/>
            <a:ext cx="194965" cy="369332"/>
          </a:xfrm>
          <a:prstGeom prst="rect">
            <a:avLst/>
          </a:prstGeom>
          <a:noFill/>
        </p:spPr>
        <p:txBody>
          <a:bodyPr wrap="square" rtlCol="0">
            <a:spAutoFit/>
          </a:bodyPr>
          <a:lstStyle/>
          <a:p>
            <a:r>
              <a:rPr lang="en-US" b="1" dirty="0"/>
              <a:t>X</a:t>
            </a:r>
          </a:p>
        </p:txBody>
      </p:sp>
      <p:cxnSp>
        <p:nvCxnSpPr>
          <p:cNvPr id="9" name="Straight Arrow Connector 8"/>
          <p:cNvCxnSpPr/>
          <p:nvPr/>
        </p:nvCxnSpPr>
        <p:spPr>
          <a:xfrm flipH="1">
            <a:off x="5426622" y="4677667"/>
            <a:ext cx="674631" cy="1357905"/>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436286" y="4634287"/>
            <a:ext cx="674631" cy="1357905"/>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87591" y="6112933"/>
            <a:ext cx="1302241" cy="400110"/>
          </a:xfrm>
          <a:prstGeom prst="rect">
            <a:avLst/>
          </a:prstGeom>
          <a:noFill/>
        </p:spPr>
        <p:txBody>
          <a:bodyPr wrap="square" rtlCol="0">
            <a:spAutoFit/>
          </a:bodyPr>
          <a:lstStyle/>
          <a:p>
            <a:r>
              <a:rPr lang="en-US" sz="2000" b="1" dirty="0" err="1"/>
              <a:t>Parkmill</a:t>
            </a:r>
            <a:endParaRPr lang="en-US" sz="2000" b="1" dirty="0"/>
          </a:p>
        </p:txBody>
      </p:sp>
      <p:sp>
        <p:nvSpPr>
          <p:cNvPr id="11" name="TextBox 10"/>
          <p:cNvSpPr txBox="1"/>
          <p:nvPr/>
        </p:nvSpPr>
        <p:spPr>
          <a:xfrm>
            <a:off x="6101253" y="6112933"/>
            <a:ext cx="1577363" cy="400110"/>
          </a:xfrm>
          <a:prstGeom prst="rect">
            <a:avLst/>
          </a:prstGeom>
          <a:noFill/>
        </p:spPr>
        <p:txBody>
          <a:bodyPr wrap="square" rtlCol="0">
            <a:spAutoFit/>
          </a:bodyPr>
          <a:lstStyle/>
          <a:p>
            <a:r>
              <a:rPr lang="en-US" sz="2000" b="1" dirty="0"/>
              <a:t>Mumbles</a:t>
            </a:r>
          </a:p>
        </p:txBody>
      </p:sp>
      <p:sp>
        <p:nvSpPr>
          <p:cNvPr id="12" name="TextBox 11"/>
          <p:cNvSpPr txBox="1"/>
          <p:nvPr/>
        </p:nvSpPr>
        <p:spPr>
          <a:xfrm>
            <a:off x="4953000" y="3742267"/>
            <a:ext cx="1491753" cy="707886"/>
          </a:xfrm>
          <a:prstGeom prst="rect">
            <a:avLst/>
          </a:prstGeom>
          <a:noFill/>
        </p:spPr>
        <p:txBody>
          <a:bodyPr wrap="square" rtlCol="0">
            <a:spAutoFit/>
          </a:bodyPr>
          <a:lstStyle/>
          <a:p>
            <a:pPr algn="ctr"/>
            <a:r>
              <a:rPr lang="en-US" sz="2000" dirty="0"/>
              <a:t>Gower Peninsula</a:t>
            </a:r>
          </a:p>
        </p:txBody>
      </p:sp>
    </p:spTree>
    <p:extLst>
      <p:ext uri="{BB962C8B-B14F-4D97-AF65-F5344CB8AC3E}">
        <p14:creationId xmlns:p14="http://schemas.microsoft.com/office/powerpoint/2010/main" xmlns="" val="39786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30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grpSp>
        <p:nvGrpSpPr>
          <p:cNvPr id="3086" name="Group 308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60799"/>
            <a:chOff x="0" y="0"/>
            <a:chExt cx="9144000" cy="6860799"/>
          </a:xfrm>
        </p:grpSpPr>
        <p:sp>
          <p:nvSpPr>
            <p:cNvPr id="3087" name="Rectangle 3086"/>
            <p:cNvSpPr/>
            <p:nvPr>
              <p:extLst>
                <p:ext uri="{386F3935-93C4-4BCD-93E2-E3B085C9AB24}">
                  <p16:designElem xmlns:p16="http://schemas.microsoft.com/office/powerpoint/2015/main" xmlns="" val="1"/>
                </p:ext>
              </p:extLst>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8" name="Oval 3087"/>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9" name="Oval 3088"/>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0" name="Oval 3089"/>
            <p:cNvSpPr/>
            <p:nvPr>
              <p:extLst>
                <p:ext uri="{386F3935-93C4-4BCD-93E2-E3B085C9AB24}">
                  <p16:designElem xmlns:p16="http://schemas.microsoft.com/office/powerpoint/2015/main" xmlns=""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1" name="Oval 3090"/>
            <p:cNvSpPr/>
            <p:nvPr>
              <p:extLst>
                <p:ext uri="{386F3935-93C4-4BCD-93E2-E3B085C9AB24}">
                  <p16:designElem xmlns:p16="http://schemas.microsoft.com/office/powerpoint/2015/main" xmlns=""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2" name="Oval 309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3" name="Freeform 5"/>
            <p:cNvSpPr/>
            <p:nvPr>
              <p:extLst>
                <p:ext uri="{386F3935-93C4-4BCD-93E2-E3B085C9AB24}">
                  <p16:designElem xmlns:p16="http://schemas.microsoft.com/office/powerpoint/2015/main" xmlns=""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4" name="Freeform 18"/>
            <p:cNvSpPr/>
            <p:nvPr>
              <p:extLst>
                <p:ext uri="{386F3935-93C4-4BCD-93E2-E3B085C9AB24}">
                  <p16:designElem xmlns:p16="http://schemas.microsoft.com/office/powerpoint/2015/main" xmlns="" val="1"/>
                </p:ext>
              </p:extLst>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3095" name="Freeform 5"/>
            <p:cNvSpPr>
              <a:spLocks noEditPoints="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3097" name="Rectangle 309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9" name="Group 3098"/>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799"/>
            <a:ext cx="9118832" cy="6860799"/>
            <a:chOff x="0" y="-2799"/>
            <a:chExt cx="9118832" cy="6860799"/>
          </a:xfrm>
        </p:grpSpPr>
        <p:sp>
          <p:nvSpPr>
            <p:cNvPr id="3100" name="Rectangle 3099"/>
            <p:cNvSpPr/>
            <p:nvPr>
              <p:extLst>
                <p:ext uri="{386F3935-93C4-4BCD-93E2-E3B085C9AB24}">
                  <p16:designElem xmlns:p16="http://schemas.microsoft.com/office/powerpoint/2015/main" xmlns=""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01" name="Oval 3100"/>
            <p:cNvSpPr/>
            <p:nvPr>
              <p:extLst>
                <p:ext uri="{386F3935-93C4-4BCD-93E2-E3B085C9AB24}">
                  <p16:designElem xmlns:p16="http://schemas.microsoft.com/office/powerpoint/2015/main" xmlns=""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02" name="Oval 3101"/>
            <p:cNvSpPr/>
            <p:nvPr>
              <p:extLst>
                <p:ext uri="{386F3935-93C4-4BCD-93E2-E3B085C9AB24}">
                  <p16:designElem xmlns:p16="http://schemas.microsoft.com/office/powerpoint/2015/main" xmlns=""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03" name="Oval 3102"/>
            <p:cNvSpPr/>
            <p:nvPr>
              <p:extLst>
                <p:ext uri="{386F3935-93C4-4BCD-93E2-E3B085C9AB24}">
                  <p16:designElem xmlns:p16="http://schemas.microsoft.com/office/powerpoint/2015/main" xmlns=""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04" name="Oval 3103"/>
            <p:cNvSpPr/>
            <p:nvPr>
              <p:extLst>
                <p:ext uri="{386F3935-93C4-4BCD-93E2-E3B085C9AB24}">
                  <p16:designElem xmlns:p16="http://schemas.microsoft.com/office/powerpoint/2015/main" xmlns=""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05" name="Oval 3104"/>
            <p:cNvSpPr/>
            <p:nvPr>
              <p:extLst>
                <p:ext uri="{386F3935-93C4-4BCD-93E2-E3B085C9AB24}">
                  <p16:designElem xmlns:p16="http://schemas.microsoft.com/office/powerpoint/2015/main" xmlns=""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3107" name="Oval 310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09" name="Oval 310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11"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160291"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311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687606">
            <a:off x="2389834"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15"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3117" name="Rectangle 31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26622" y="270344"/>
            <a:ext cx="3550401" cy="6400800"/>
          </a:xfrm>
          <a:prstGeom prst="rect">
            <a:avLst/>
          </a:prstGeom>
          <a:solidFill>
            <a:schemeClr val="bg1"/>
          </a:solidFill>
          <a:ln>
            <a:noFill/>
          </a:ln>
        </p:spPr>
        <p:txBody>
          <a:bodyPr rtlCol="0" anchor="ctr"/>
          <a:lstStyle/>
          <a:p>
            <a:pPr algn="ctr"/>
            <a:endParaRPr lang="en-US"/>
          </a:p>
        </p:txBody>
      </p:sp>
      <p:pic>
        <p:nvPicPr>
          <p:cNvPr id="13" name="Picture 12" descr="An old photo of a horse&#10;&#10;Description generated with very high confidence"/>
          <p:cNvPicPr>
            <a:picLocks noChangeAspect="1"/>
          </p:cNvPicPr>
          <p:nvPr/>
        </p:nvPicPr>
        <p:blipFill>
          <a:blip r:embed="rId3"/>
          <a:stretch>
            <a:fillRect/>
          </a:stretch>
        </p:blipFill>
        <p:spPr>
          <a:xfrm>
            <a:off x="4022834" y="804670"/>
            <a:ext cx="4528796" cy="5266042"/>
          </a:xfrm>
          <a:prstGeom prst="roundRect">
            <a:avLst>
              <a:gd name="adj" fmla="val 0"/>
            </a:avLst>
          </a:prstGeom>
          <a:effectLst/>
        </p:spPr>
      </p:pic>
      <p:sp>
        <p:nvSpPr>
          <p:cNvPr id="3119" name="Rectangle 31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244" y="839592"/>
            <a:ext cx="2553263" cy="1492279"/>
          </a:xfrm>
        </p:spPr>
        <p:txBody>
          <a:bodyPr vert="horz" lIns="91440" tIns="45720" rIns="91440" bIns="45720" rtlCol="0" anchor="t">
            <a:normAutofit/>
          </a:bodyPr>
          <a:lstStyle/>
          <a:p>
            <a:r>
              <a:rPr lang="en-US" sz="2800" dirty="0"/>
              <a:t>Early life in south Wales</a:t>
            </a:r>
          </a:p>
        </p:txBody>
      </p:sp>
      <p:sp>
        <p:nvSpPr>
          <p:cNvPr id="4" name="Text Placeholder 3"/>
          <p:cNvSpPr>
            <a:spLocks noGrp="1"/>
          </p:cNvSpPr>
          <p:nvPr>
            <p:ph type="body" sz="half" idx="2"/>
          </p:nvPr>
        </p:nvSpPr>
        <p:spPr>
          <a:xfrm>
            <a:off x="804076" y="1732935"/>
            <a:ext cx="2570210" cy="3616837"/>
          </a:xfrm>
        </p:spPr>
        <p:txBody>
          <a:bodyPr vert="horz" lIns="91440" tIns="45720" rIns="91440" bIns="45720" rtlCol="0" anchor="t">
            <a:noAutofit/>
          </a:bodyPr>
          <a:lstStyle/>
          <a:p>
            <a:pPr marL="463550" indent="-463550">
              <a:buFont typeface="Wingdings 3" charset="2"/>
              <a:buChar char=""/>
            </a:pPr>
            <a:r>
              <a:rPr lang="en-US" sz="2000" dirty="0">
                <a:solidFill>
                  <a:schemeClr val="bg1"/>
                </a:solidFill>
              </a:rPr>
              <a:t>Baptized at 17</a:t>
            </a:r>
          </a:p>
          <a:p>
            <a:pPr marL="463550" indent="-463550">
              <a:buFont typeface="Wingdings 3" charset="2"/>
              <a:buChar char=""/>
            </a:pPr>
            <a:r>
              <a:rPr lang="en-US" sz="2000" dirty="0">
                <a:solidFill>
                  <a:schemeClr val="bg1"/>
                </a:solidFill>
              </a:rPr>
              <a:t>Married to Elizabeth Clement “for the better without the worse”</a:t>
            </a:r>
          </a:p>
          <a:p>
            <a:pPr marL="463550" indent="-463550">
              <a:buFont typeface="Wingdings 3" charset="2"/>
              <a:buChar char=""/>
            </a:pPr>
            <a:r>
              <a:rPr lang="en-US" sz="2000" dirty="0">
                <a:solidFill>
                  <a:schemeClr val="bg1"/>
                </a:solidFill>
              </a:rPr>
              <a:t>Emigrated to Chicago in 1872 at age 25 with three children (five more were born in the US)</a:t>
            </a:r>
          </a:p>
        </p:txBody>
      </p:sp>
      <p:sp>
        <p:nvSpPr>
          <p:cNvPr id="5" name="Slide Number Placeholder 4"/>
          <p:cNvSpPr>
            <a:spLocks noGrp="1"/>
          </p:cNvSpPr>
          <p:nvPr>
            <p:ph type="sldNum" sz="quarter" idx="12"/>
          </p:nvPr>
        </p:nvSpPr>
        <p:spPr>
          <a:xfrm>
            <a:off x="7678616" y="295730"/>
            <a:ext cx="791308" cy="767687"/>
          </a:xfrm>
        </p:spPr>
        <p:txBody>
          <a:bodyPr vert="horz" lIns="91440" tIns="45720" rIns="91440" bIns="45720" rtlCol="0" anchor="b">
            <a:normAutofit/>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xmlns="" val="307266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4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60799"/>
            <a:chOff x="0" y="0"/>
            <a:chExt cx="9144000" cy="6860799"/>
          </a:xfrm>
        </p:grpSpPr>
        <p:sp>
          <p:nvSpPr>
            <p:cNvPr id="74" name="Rectangle 73"/>
            <p:cNvSpPr/>
            <p:nvPr>
              <p:extLst>
                <p:ext uri="{386F3935-93C4-4BCD-93E2-E3B085C9AB24}">
                  <p16:designElem xmlns:p16="http://schemas.microsoft.com/office/powerpoint/2015/main" xmlns="" val="1"/>
                </p:ext>
              </p:extLst>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xmlns="" val="1"/>
                </p:ext>
              </p:extLst>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p:cNvSpPr/>
            <p:nvPr>
              <p:extLst>
                <p:ext uri="{386F3935-93C4-4BCD-93E2-E3B085C9AB24}">
                  <p16:designElem xmlns:p16="http://schemas.microsoft.com/office/powerpoint/2015/main" xmlns="" val="1"/>
                </p:ext>
              </p:extLst>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p:cNvSpPr/>
            <p:nvPr>
              <p:extLst>
                <p:ext uri="{386F3935-93C4-4BCD-93E2-E3B085C9AB24}">
                  <p16:designElem xmlns:p16="http://schemas.microsoft.com/office/powerpoint/2015/main" xmlns=""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18"/>
            <p:cNvSpPr/>
            <p:nvPr>
              <p:extLst>
                <p:ext uri="{386F3935-93C4-4BCD-93E2-E3B085C9AB24}">
                  <p16:designElem xmlns:p16="http://schemas.microsoft.com/office/powerpoint/2015/main" xmlns="" val="1"/>
                </p:ext>
              </p:extLst>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2" name="Freeform 5"/>
            <p:cNvSpPr>
              <a:spLocks noEditPoints="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6" name="Group 8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799"/>
            <a:ext cx="9118832" cy="6860799"/>
            <a:chOff x="0" y="-2799"/>
            <a:chExt cx="9118832" cy="6860799"/>
          </a:xfrm>
        </p:grpSpPr>
        <p:sp>
          <p:nvSpPr>
            <p:cNvPr id="87" name="Rectangle 86"/>
            <p:cNvSpPr/>
            <p:nvPr>
              <p:extLst>
                <p:ext uri="{386F3935-93C4-4BCD-93E2-E3B085C9AB24}">
                  <p16:designElem xmlns:p16="http://schemas.microsoft.com/office/powerpoint/2015/main" xmlns="" val="1"/>
                </p:ext>
              </p:extLst>
            </p:nvPr>
          </p:nvSpPr>
          <p:spPr>
            <a:xfrm>
              <a:off x="0" y="-2799"/>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p:cNvSpPr/>
            <p:nvPr>
              <p:extLst>
                <p:ext uri="{386F3935-93C4-4BCD-93E2-E3B085C9AB24}">
                  <p16:designElem xmlns:p16="http://schemas.microsoft.com/office/powerpoint/2015/main" xmlns="" val="1"/>
                </p:ext>
              </p:extLst>
            </p:nvPr>
          </p:nvSpPr>
          <p:spPr>
            <a:xfrm>
              <a:off x="6299432" y="1673601"/>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p:cNvSpPr/>
            <p:nvPr>
              <p:extLst>
                <p:ext uri="{386F3935-93C4-4BCD-93E2-E3B085C9AB24}">
                  <p16:designElem xmlns:p16="http://schemas.microsoft.com/office/powerpoint/2015/main" xmlns="" val="1"/>
                </p:ext>
              </p:extLst>
            </p:nvPr>
          </p:nvSpPr>
          <p:spPr>
            <a:xfrm>
              <a:off x="0" y="2664201"/>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p:cNvSpPr/>
            <p:nvPr>
              <p:extLst>
                <p:ext uri="{386F3935-93C4-4BCD-93E2-E3B085C9AB24}">
                  <p16:designElem xmlns:p16="http://schemas.microsoft.com/office/powerpoint/2015/main" xmlns="" val="1"/>
                </p:ext>
              </p:extLst>
            </p:nvPr>
          </p:nvSpPr>
          <p:spPr>
            <a:xfrm>
              <a:off x="5689832" y="-2799"/>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p:cNvSpPr/>
            <p:nvPr>
              <p:extLst>
                <p:ext uri="{386F3935-93C4-4BCD-93E2-E3B085C9AB24}">
                  <p16:designElem xmlns:p16="http://schemas.microsoft.com/office/powerpoint/2015/main" xmlns="" val="1"/>
                </p:ext>
              </p:extLst>
            </p:nvPr>
          </p:nvSpPr>
          <p:spPr>
            <a:xfrm>
              <a:off x="6299432" y="58674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p:cNvSpPr/>
            <p:nvPr>
              <p:extLst>
                <p:ext uri="{386F3935-93C4-4BCD-93E2-E3B085C9AB24}">
                  <p16:designElem xmlns:p16="http://schemas.microsoft.com/office/powerpoint/2015/main" xmlns="" val="1"/>
                </p:ext>
              </p:extLst>
            </p:nvPr>
          </p:nvSpPr>
          <p:spPr>
            <a:xfrm>
              <a:off x="0" y="2892801"/>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94" name="Oval 9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Freeform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700959" y="1752582"/>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687606">
            <a:off x="29305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Rectangle 1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14403" y="270344"/>
            <a:ext cx="1862620" cy="6400800"/>
          </a:xfrm>
          <a:prstGeom prst="rect">
            <a:avLst/>
          </a:prstGeom>
          <a:solidFill>
            <a:schemeClr val="bg1"/>
          </a:solidFill>
          <a:ln>
            <a:noFill/>
          </a:ln>
        </p:spPr>
        <p:txBody>
          <a:bodyPr rtlCol="0" anchor="ctr"/>
          <a:lstStyle/>
          <a:p>
            <a:pPr algn="ctr"/>
            <a:endParaRPr lang="en-US"/>
          </a:p>
        </p:txBody>
      </p:sp>
      <p:pic>
        <p:nvPicPr>
          <p:cNvPr id="4098" name="Picture 2" descr="https://upload.wikimedia.org/wikipedia/commons/thumb/e/e1/John_Thomas.png/150px-John_Thomas.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a:stretch/>
        </p:blipFill>
        <p:spPr bwMode="auto">
          <a:xfrm>
            <a:off x="4563028" y="804670"/>
            <a:ext cx="4068017" cy="5266042"/>
          </a:xfrm>
          <a:prstGeom prst="roundRect">
            <a:avLst>
              <a:gd name="adj" fmla="val 0"/>
            </a:avLst>
          </a:prstGeom>
          <a:noFill/>
          <a:effectLst/>
          <a:extLst>
            <a:ext uri="{909E8E84-426E-40DD-AFC4-6F175D3DCCD1}">
              <a14:hiddenFill xmlns:a14="http://schemas.microsoft.com/office/drawing/2010/main" xmlns="">
                <a:solidFill>
                  <a:srgbClr val="FFFFFF"/>
                </a:solidFill>
              </a14:hiddenFill>
            </a:ext>
          </a:extLst>
        </p:spPr>
      </p:pic>
      <p:sp>
        <p:nvSpPr>
          <p:cNvPr id="106" name="Rectangle 10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243" y="839593"/>
            <a:ext cx="3094899" cy="1411994"/>
          </a:xfrm>
        </p:spPr>
        <p:txBody>
          <a:bodyPr vert="horz" lIns="91440" tIns="45720" rIns="91440" bIns="45720" rtlCol="0" anchor="ctr">
            <a:normAutofit fontScale="90000"/>
          </a:bodyPr>
          <a:lstStyle/>
          <a:p>
            <a:r>
              <a:rPr lang="en-US" sz="2700" dirty="0"/>
              <a:t>Did Thomas Williams ever meet and/or hear Dr. Thomas in person?</a:t>
            </a:r>
          </a:p>
        </p:txBody>
      </p:sp>
      <p:sp>
        <p:nvSpPr>
          <p:cNvPr id="4" name="Text Placeholder 3"/>
          <p:cNvSpPr>
            <a:spLocks noGrp="1"/>
          </p:cNvSpPr>
          <p:nvPr>
            <p:ph type="body" sz="half" idx="2"/>
          </p:nvPr>
        </p:nvSpPr>
        <p:spPr>
          <a:xfrm>
            <a:off x="829242" y="2418735"/>
            <a:ext cx="3094311" cy="3616837"/>
          </a:xfrm>
        </p:spPr>
        <p:txBody>
          <a:bodyPr vert="horz" lIns="91440" tIns="45720" rIns="91440" bIns="45720" rtlCol="0" anchor="t">
            <a:normAutofit/>
          </a:bodyPr>
          <a:lstStyle/>
          <a:p>
            <a:pPr marL="463550" indent="-463550">
              <a:buFont typeface="Wingdings 3" charset="2"/>
              <a:buChar char=""/>
            </a:pPr>
            <a:r>
              <a:rPr lang="en-US" sz="2000" dirty="0">
                <a:solidFill>
                  <a:schemeClr val="bg1"/>
                </a:solidFill>
              </a:rPr>
              <a:t>Yes.</a:t>
            </a:r>
          </a:p>
          <a:p>
            <a:pPr marL="463550" indent="-463550">
              <a:buFont typeface="Wingdings 3" charset="2"/>
              <a:buChar char=""/>
            </a:pPr>
            <a:r>
              <a:rPr lang="en-US" sz="2000" dirty="0">
                <a:solidFill>
                  <a:schemeClr val="bg1"/>
                </a:solidFill>
              </a:rPr>
              <a:t>Brother John Thomas probably with his daughter, Sister Eusebia </a:t>
            </a:r>
            <a:r>
              <a:rPr lang="en-US" sz="2000" dirty="0" err="1">
                <a:solidFill>
                  <a:schemeClr val="bg1"/>
                </a:solidFill>
              </a:rPr>
              <a:t>Lasius</a:t>
            </a:r>
            <a:r>
              <a:rPr lang="en-US" sz="2000" dirty="0">
                <a:solidFill>
                  <a:schemeClr val="bg1"/>
                </a:solidFill>
              </a:rPr>
              <a:t>, visited Mumbles in the summer of 1869 on his third trip to England.</a:t>
            </a:r>
          </a:p>
        </p:txBody>
      </p:sp>
      <p:sp>
        <p:nvSpPr>
          <p:cNvPr id="5" name="Slide Number Placeholder 4"/>
          <p:cNvSpPr>
            <a:spLocks noGrp="1"/>
          </p:cNvSpPr>
          <p:nvPr>
            <p:ph type="sldNum" sz="quarter" idx="12"/>
          </p:nvPr>
        </p:nvSpPr>
        <p:spPr>
          <a:xfrm>
            <a:off x="7678616" y="295730"/>
            <a:ext cx="791308" cy="767687"/>
          </a:xfrm>
        </p:spPr>
        <p:txBody>
          <a:bodyPr vert="horz" lIns="91440" tIns="45720" rIns="91440" bIns="45720" rtlCol="0" anchor="b">
            <a:normAutofit/>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 val="111223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1D87E-84B2-488E-BE05-CA4ECAB7638F}"/>
              </a:ext>
            </a:extLst>
          </p:cNvPr>
          <p:cNvSpPr>
            <a:spLocks noGrp="1"/>
          </p:cNvSpPr>
          <p:nvPr>
            <p:ph type="title"/>
          </p:nvPr>
        </p:nvSpPr>
        <p:spPr>
          <a:xfrm>
            <a:off x="890620" y="1501692"/>
            <a:ext cx="3001938" cy="1616198"/>
          </a:xfrm>
        </p:spPr>
        <p:txBody>
          <a:bodyPr>
            <a:normAutofit fontScale="90000"/>
          </a:bodyPr>
          <a:lstStyle/>
          <a:p>
            <a:r>
              <a:rPr lang="en-US" dirty="0"/>
              <a:t>These lessons are dedicated to the memory of our late Brother Jim Millay and his work in the Lord</a:t>
            </a:r>
          </a:p>
        </p:txBody>
      </p:sp>
      <p:pic>
        <p:nvPicPr>
          <p:cNvPr id="10" name="Picture Placeholder 9" descr="Two people standing in front of a building&#10;&#10;Description generated with very high confidence">
            <a:extLst>
              <a:ext uri="{FF2B5EF4-FFF2-40B4-BE49-F238E27FC236}">
                <a16:creationId xmlns:a16="http://schemas.microsoft.com/office/drawing/2014/main" xmlns="" id="{944435EF-8008-420E-8743-42139774E1A9}"/>
              </a:ext>
            </a:extLst>
          </p:cNvPr>
          <p:cNvPicPr>
            <a:picLocks noGrp="1" noChangeAspect="1"/>
          </p:cNvPicPr>
          <p:nvPr>
            <p:ph type="pic" idx="1"/>
          </p:nvPr>
        </p:nvPicPr>
        <p:blipFill>
          <a:blip r:embed="rId2"/>
          <a:srcRect l="16905" r="16905"/>
          <a:stretch>
            <a:fillRect/>
          </a:stretch>
        </p:blipFill>
        <p:spPr>
          <a:xfrm>
            <a:off x="5250703" y="1242741"/>
            <a:ext cx="2791102" cy="4216400"/>
          </a:xfrm>
        </p:spPr>
      </p:pic>
      <p:sp>
        <p:nvSpPr>
          <p:cNvPr id="8" name="Text Placeholder 7">
            <a:extLst>
              <a:ext uri="{FF2B5EF4-FFF2-40B4-BE49-F238E27FC236}">
                <a16:creationId xmlns:a16="http://schemas.microsoft.com/office/drawing/2014/main" xmlns="" id="{7EF4108A-5F24-4F68-810A-CD04B38B1E55}"/>
              </a:ext>
            </a:extLst>
          </p:cNvPr>
          <p:cNvSpPr>
            <a:spLocks noGrp="1"/>
          </p:cNvSpPr>
          <p:nvPr>
            <p:ph type="body" sz="half" idx="2"/>
          </p:nvPr>
        </p:nvSpPr>
        <p:spPr>
          <a:xfrm>
            <a:off x="802699" y="3799778"/>
            <a:ext cx="3001938" cy="2451100"/>
          </a:xfrm>
        </p:spPr>
        <p:txBody>
          <a:bodyPr>
            <a:normAutofit/>
          </a:bodyPr>
          <a:lstStyle/>
          <a:p>
            <a:r>
              <a:rPr lang="en-US" sz="2000" dirty="0"/>
              <a:t>Picture taken at Watkin’s Glen in September 2016 on the shore of Seneca Lake</a:t>
            </a:r>
          </a:p>
        </p:txBody>
      </p:sp>
      <p:sp>
        <p:nvSpPr>
          <p:cNvPr id="4" name="Slide Number Placeholder 3">
            <a:extLst>
              <a:ext uri="{FF2B5EF4-FFF2-40B4-BE49-F238E27FC236}">
                <a16:creationId xmlns:a16="http://schemas.microsoft.com/office/drawing/2014/main" xmlns="" id="{4E87ACD9-D4B4-4918-BCD3-005BD06A265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11" name="TextBox 10">
            <a:extLst>
              <a:ext uri="{FF2B5EF4-FFF2-40B4-BE49-F238E27FC236}">
                <a16:creationId xmlns:a16="http://schemas.microsoft.com/office/drawing/2014/main" xmlns="" id="{58B68CED-EF7A-4701-8C49-DD9D1B80CB7C}"/>
              </a:ext>
            </a:extLst>
          </p:cNvPr>
          <p:cNvSpPr txBox="1"/>
          <p:nvPr/>
        </p:nvSpPr>
        <p:spPr>
          <a:xfrm>
            <a:off x="4633332" y="5614639"/>
            <a:ext cx="4164980" cy="1231106"/>
          </a:xfrm>
          <a:prstGeom prst="rect">
            <a:avLst/>
          </a:prstGeom>
          <a:noFill/>
        </p:spPr>
        <p:txBody>
          <a:bodyPr wrap="square" rtlCol="0">
            <a:spAutoFit/>
          </a:bodyPr>
          <a:lstStyle/>
          <a:p>
            <a:r>
              <a:rPr lang="en-US" dirty="0"/>
              <a:t>Wherefore comfort yourselves together, and </a:t>
            </a:r>
            <a:r>
              <a:rPr lang="en-US" sz="2000" b="1" dirty="0"/>
              <a:t>edify one another</a:t>
            </a:r>
            <a:r>
              <a:rPr lang="en-US" dirty="0"/>
              <a:t>, even as also ye do.</a:t>
            </a:r>
          </a:p>
          <a:p>
            <a:endParaRPr lang="en-US" dirty="0"/>
          </a:p>
        </p:txBody>
      </p:sp>
    </p:spTree>
    <p:extLst>
      <p:ext uri="{BB962C8B-B14F-4D97-AF65-F5344CB8AC3E}">
        <p14:creationId xmlns:p14="http://schemas.microsoft.com/office/powerpoint/2010/main" xmlns="" val="264369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6749D-9EA6-4F16-AB02-140E3E67D3C5}"/>
              </a:ext>
            </a:extLst>
          </p:cNvPr>
          <p:cNvSpPr>
            <a:spLocks noGrp="1"/>
          </p:cNvSpPr>
          <p:nvPr>
            <p:ph type="title"/>
          </p:nvPr>
        </p:nvSpPr>
        <p:spPr/>
        <p:txBody>
          <a:bodyPr/>
          <a:lstStyle/>
          <a:p>
            <a:r>
              <a:rPr lang="en-US" dirty="0"/>
              <a:t>Note to PDF slide copy</a:t>
            </a:r>
          </a:p>
        </p:txBody>
      </p:sp>
      <p:sp>
        <p:nvSpPr>
          <p:cNvPr id="3" name="Content Placeholder 2">
            <a:extLst>
              <a:ext uri="{FF2B5EF4-FFF2-40B4-BE49-F238E27FC236}">
                <a16:creationId xmlns:a16="http://schemas.microsoft.com/office/drawing/2014/main" xmlns="" id="{045ACC59-3493-44AD-9AFD-B4CE17E98497}"/>
              </a:ext>
            </a:extLst>
          </p:cNvPr>
          <p:cNvSpPr>
            <a:spLocks noGrp="1"/>
          </p:cNvSpPr>
          <p:nvPr>
            <p:ph idx="1"/>
          </p:nvPr>
        </p:nvSpPr>
        <p:spPr/>
        <p:txBody>
          <a:bodyPr/>
          <a:lstStyle/>
          <a:p>
            <a:r>
              <a:rPr lang="en-US" dirty="0"/>
              <a:t>The PDF software picks up background icons from the Microsoft </a:t>
            </a:r>
            <a:r>
              <a:rPr lang="en-US" dirty="0" err="1"/>
              <a:t>Powerpoint</a:t>
            </a:r>
            <a:r>
              <a:rPr lang="en-US" dirty="0"/>
              <a:t> template that show up on certain slides as circles.</a:t>
            </a:r>
          </a:p>
          <a:p>
            <a:r>
              <a:rPr lang="en-US" dirty="0"/>
              <a:t>In the original presentation, these circles did not display.</a:t>
            </a:r>
          </a:p>
          <a:p>
            <a:r>
              <a:rPr lang="en-US" dirty="0"/>
              <a:t>It has not been possible to suppress them in making the PDF copy.</a:t>
            </a:r>
          </a:p>
        </p:txBody>
      </p:sp>
      <p:sp>
        <p:nvSpPr>
          <p:cNvPr id="4" name="Slide Number Placeholder 3">
            <a:extLst>
              <a:ext uri="{FF2B5EF4-FFF2-40B4-BE49-F238E27FC236}">
                <a16:creationId xmlns:a16="http://schemas.microsoft.com/office/drawing/2014/main" xmlns="" id="{A07E07C3-C265-4656-B45B-4046F68127E2}"/>
              </a:ext>
            </a:extLst>
          </p:cNvPr>
          <p:cNvSpPr>
            <a:spLocks noGrp="1"/>
          </p:cNvSpPr>
          <p:nvPr>
            <p:ph type="sldNum" sz="quarter" idx="4"/>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18495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4B3E8944-9867-4C42-9191-471D8F361AD7}"/>
              </a:ext>
            </a:extLst>
          </p:cNvPr>
          <p:cNvSpPr>
            <a:spLocks noGrp="1"/>
          </p:cNvSpPr>
          <p:nvPr>
            <p:ph type="title"/>
          </p:nvPr>
        </p:nvSpPr>
        <p:spPr/>
        <p:txBody>
          <a:bodyPr/>
          <a:lstStyle/>
          <a:p>
            <a:r>
              <a:rPr lang="en-US" dirty="0"/>
              <a:t>Question to think about	</a:t>
            </a:r>
          </a:p>
        </p:txBody>
      </p:sp>
      <p:sp>
        <p:nvSpPr>
          <p:cNvPr id="10" name="Text Placeholder 9">
            <a:extLst>
              <a:ext uri="{FF2B5EF4-FFF2-40B4-BE49-F238E27FC236}">
                <a16:creationId xmlns:a16="http://schemas.microsoft.com/office/drawing/2014/main" xmlns="" id="{F54597DF-371F-4318-9000-C4385E8E292F}"/>
              </a:ext>
            </a:extLst>
          </p:cNvPr>
          <p:cNvSpPr>
            <a:spLocks noGrp="1"/>
          </p:cNvSpPr>
          <p:nvPr>
            <p:ph type="body" idx="1"/>
          </p:nvPr>
        </p:nvSpPr>
        <p:spPr>
          <a:xfrm>
            <a:off x="5119260" y="2257587"/>
            <a:ext cx="3049007" cy="3020343"/>
          </a:xfrm>
          <a:solidFill>
            <a:schemeClr val="bg1"/>
          </a:solidFill>
        </p:spPr>
        <p:txBody>
          <a:bodyPr>
            <a:noAutofit/>
          </a:bodyPr>
          <a:lstStyle/>
          <a:p>
            <a:pPr>
              <a:lnSpc>
                <a:spcPct val="110000"/>
              </a:lnSpc>
            </a:pPr>
            <a:r>
              <a:rPr lang="en-US" sz="2400" dirty="0">
                <a:solidFill>
                  <a:schemeClr val="tx1"/>
                </a:solidFill>
              </a:rPr>
              <a:t>Could a “Thomas Williams” ever arise among the </a:t>
            </a:r>
            <a:r>
              <a:rPr lang="en-US" sz="2400" dirty="0" err="1">
                <a:solidFill>
                  <a:schemeClr val="tx1"/>
                </a:solidFill>
              </a:rPr>
              <a:t>christadelphians</a:t>
            </a:r>
            <a:r>
              <a:rPr lang="en-US" sz="2400" dirty="0">
                <a:solidFill>
                  <a:schemeClr val="tx1"/>
                </a:solidFill>
              </a:rPr>
              <a:t> of north America today?</a:t>
            </a:r>
          </a:p>
        </p:txBody>
      </p:sp>
      <p:sp>
        <p:nvSpPr>
          <p:cNvPr id="5" name="Slide Number Placeholder 4">
            <a:extLst>
              <a:ext uri="{FF2B5EF4-FFF2-40B4-BE49-F238E27FC236}">
                <a16:creationId xmlns:a16="http://schemas.microsoft.com/office/drawing/2014/main" xmlns="" id="{B95F1C5D-59EA-48A7-BAB5-8F35FAF094C4}"/>
              </a:ext>
            </a:extLst>
          </p:cNvPr>
          <p:cNvSpPr>
            <a:spLocks noGrp="1"/>
          </p:cNvSpPr>
          <p:nvPr>
            <p:ph type="sldNum" sz="quarter" idx="4"/>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xmlns="" val="385917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580A4CF-F2FD-469D-A073-D6EC50172BC5}"/>
              </a:ext>
            </a:extLst>
          </p:cNvPr>
          <p:cNvSpPr>
            <a:spLocks noGrp="1"/>
          </p:cNvSpPr>
          <p:nvPr>
            <p:ph type="title"/>
          </p:nvPr>
        </p:nvSpPr>
        <p:spPr/>
        <p:txBody>
          <a:bodyPr/>
          <a:lstStyle/>
          <a:p>
            <a:r>
              <a:rPr lang="en-US" dirty="0"/>
              <a:t>The work of an evangelist</a:t>
            </a:r>
          </a:p>
        </p:txBody>
      </p:sp>
      <p:sp>
        <p:nvSpPr>
          <p:cNvPr id="7" name="Text Placeholder 6">
            <a:extLst>
              <a:ext uri="{FF2B5EF4-FFF2-40B4-BE49-F238E27FC236}">
                <a16:creationId xmlns:a16="http://schemas.microsoft.com/office/drawing/2014/main" xmlns="" id="{0A568AC7-8213-4176-A330-320485973B08}"/>
              </a:ext>
            </a:extLst>
          </p:cNvPr>
          <p:cNvSpPr>
            <a:spLocks noGrp="1"/>
          </p:cNvSpPr>
          <p:nvPr>
            <p:ph type="body" sz="half" idx="13"/>
          </p:nvPr>
        </p:nvSpPr>
        <p:spPr/>
        <p:txBody>
          <a:bodyPr>
            <a:noAutofit/>
          </a:bodyPr>
          <a:lstStyle/>
          <a:p>
            <a:r>
              <a:rPr lang="en-US" sz="2800" dirty="0"/>
              <a:t>2 timothy 4:5</a:t>
            </a:r>
          </a:p>
        </p:txBody>
      </p:sp>
      <p:sp>
        <p:nvSpPr>
          <p:cNvPr id="6" name="Text Placeholder 5">
            <a:extLst>
              <a:ext uri="{FF2B5EF4-FFF2-40B4-BE49-F238E27FC236}">
                <a16:creationId xmlns:a16="http://schemas.microsoft.com/office/drawing/2014/main" xmlns="" id="{A3819D8C-B5C2-4831-80BA-B534E78ED4C4}"/>
              </a:ext>
            </a:extLst>
          </p:cNvPr>
          <p:cNvSpPr>
            <a:spLocks noGrp="1"/>
          </p:cNvSpPr>
          <p:nvPr>
            <p:ph type="body" sz="half" idx="2"/>
          </p:nvPr>
        </p:nvSpPr>
        <p:spPr/>
        <p:txBody>
          <a:bodyPr/>
          <a:lstStyle/>
          <a:p>
            <a:r>
              <a:rPr lang="en-US" dirty="0"/>
              <a:t>TUESDAY JULY 4</a:t>
            </a:r>
          </a:p>
        </p:txBody>
      </p:sp>
      <p:sp>
        <p:nvSpPr>
          <p:cNvPr id="4" name="Slide Number Placeholder 3">
            <a:extLst>
              <a:ext uri="{FF2B5EF4-FFF2-40B4-BE49-F238E27FC236}">
                <a16:creationId xmlns:a16="http://schemas.microsoft.com/office/drawing/2014/main" xmlns="" id="{68F1DAFC-572E-4E97-B181-5F3C82E9B5A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xmlns="" val="210956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DB397AE-2D03-4EA0-89EF-251FAB469B4A}"/>
              </a:ext>
            </a:extLst>
          </p:cNvPr>
          <p:cNvSpPr>
            <a:spLocks noGrp="1"/>
          </p:cNvSpPr>
          <p:nvPr>
            <p:ph type="title"/>
          </p:nvPr>
        </p:nvSpPr>
        <p:spPr/>
        <p:txBody>
          <a:bodyPr/>
          <a:lstStyle/>
          <a:p>
            <a:r>
              <a:rPr lang="en-US" dirty="0"/>
              <a:t>Today’s content</a:t>
            </a:r>
          </a:p>
        </p:txBody>
      </p:sp>
      <p:sp>
        <p:nvSpPr>
          <p:cNvPr id="7" name="Content Placeholder 6">
            <a:extLst>
              <a:ext uri="{FF2B5EF4-FFF2-40B4-BE49-F238E27FC236}">
                <a16:creationId xmlns:a16="http://schemas.microsoft.com/office/drawing/2014/main" xmlns="" id="{59BF637E-E467-4EFB-9F35-04D5C50D5502}"/>
              </a:ext>
            </a:extLst>
          </p:cNvPr>
          <p:cNvSpPr>
            <a:spLocks noGrp="1"/>
          </p:cNvSpPr>
          <p:nvPr>
            <p:ph idx="1"/>
          </p:nvPr>
        </p:nvSpPr>
        <p:spPr>
          <a:xfrm>
            <a:off x="866441" y="2489200"/>
            <a:ext cx="6655057" cy="3530600"/>
          </a:xfrm>
        </p:spPr>
        <p:txBody>
          <a:bodyPr/>
          <a:lstStyle/>
          <a:p>
            <a:pPr>
              <a:buAutoNum type="arabicPeriod"/>
            </a:pPr>
            <a:r>
              <a:rPr lang="en-US" sz="2000" dirty="0"/>
              <a:t>the Sola Scriptura movement</a:t>
            </a:r>
          </a:p>
          <a:p>
            <a:pPr>
              <a:buAutoNum type="arabicPeriod"/>
            </a:pPr>
            <a:r>
              <a:rPr lang="en-US" sz="2000" dirty="0"/>
              <a:t>The establishment of The Advocate (1885) </a:t>
            </a:r>
          </a:p>
          <a:p>
            <a:pPr>
              <a:buAutoNum type="arabicPeriod"/>
            </a:pPr>
            <a:r>
              <a:rPr lang="en-US" sz="2000" dirty="0"/>
              <a:t>The 1893 Chicago World’s Fair Project</a:t>
            </a:r>
          </a:p>
          <a:p>
            <a:pPr>
              <a:buFont typeface="Wingdings 3" charset="2"/>
              <a:buAutoNum type="arabicPeriod"/>
            </a:pPr>
            <a:r>
              <a:rPr lang="en-US" sz="2000" dirty="0"/>
              <a:t>Managing the thorn in the flesh</a:t>
            </a:r>
          </a:p>
          <a:p>
            <a:pPr marL="0" indent="0">
              <a:buNone/>
            </a:pPr>
            <a:endParaRPr lang="en-US" dirty="0"/>
          </a:p>
          <a:p>
            <a:pPr>
              <a:buAutoNum type="arabicPeriod"/>
            </a:pPr>
            <a:endParaRPr lang="en-US" dirty="0"/>
          </a:p>
        </p:txBody>
      </p:sp>
      <p:sp>
        <p:nvSpPr>
          <p:cNvPr id="5" name="Slide Number Placeholder 4">
            <a:extLst>
              <a:ext uri="{FF2B5EF4-FFF2-40B4-BE49-F238E27FC236}">
                <a16:creationId xmlns:a16="http://schemas.microsoft.com/office/drawing/2014/main" xmlns="" id="{B8EAB930-0F54-4DA8-A0A1-70F70DE1AD51}"/>
              </a:ext>
            </a:extLst>
          </p:cNvPr>
          <p:cNvSpPr>
            <a:spLocks noGrp="1"/>
          </p:cNvSpPr>
          <p:nvPr>
            <p:ph type="sldNum" sz="quarter" idx="4"/>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xmlns="" val="28166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47" y="622387"/>
            <a:ext cx="7053542" cy="1050398"/>
          </a:xfrm>
        </p:spPr>
        <p:txBody>
          <a:bodyPr/>
          <a:lstStyle/>
          <a:p>
            <a:r>
              <a:rPr lang="en-US" dirty="0"/>
              <a:t>The rise of </a:t>
            </a:r>
            <a:r>
              <a:rPr lang="en-US" i="1" dirty="0"/>
              <a:t>Sola Scriptura </a:t>
            </a:r>
            <a:r>
              <a:rPr lang="en-US" dirty="0"/>
              <a:t>Protestant sects in 19</a:t>
            </a:r>
            <a:r>
              <a:rPr lang="en-US" baseline="30000" dirty="0"/>
              <a:t>th</a:t>
            </a:r>
            <a:r>
              <a:rPr lang="en-US" dirty="0"/>
              <a:t> century America</a:t>
            </a:r>
          </a:p>
        </p:txBody>
      </p:sp>
      <p:sp>
        <p:nvSpPr>
          <p:cNvPr id="4" name="Rectangle: Rounded Corners 3"/>
          <p:cNvSpPr/>
          <p:nvPr/>
        </p:nvSpPr>
        <p:spPr>
          <a:xfrm>
            <a:off x="835226" y="2375440"/>
            <a:ext cx="3320276" cy="740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p:cNvSpPr/>
          <p:nvPr/>
        </p:nvSpPr>
        <p:spPr>
          <a:xfrm>
            <a:off x="466149" y="3520686"/>
            <a:ext cx="1697774" cy="1810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Rounded Corners 5"/>
          <p:cNvSpPr/>
          <p:nvPr/>
        </p:nvSpPr>
        <p:spPr>
          <a:xfrm>
            <a:off x="2475203" y="3520686"/>
            <a:ext cx="1697774" cy="1810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p:cNvSpPr/>
          <p:nvPr/>
        </p:nvSpPr>
        <p:spPr>
          <a:xfrm>
            <a:off x="5608205" y="3505592"/>
            <a:ext cx="1697774" cy="1810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Rounded Corners 7"/>
          <p:cNvSpPr/>
          <p:nvPr/>
        </p:nvSpPr>
        <p:spPr>
          <a:xfrm>
            <a:off x="4484256" y="3505592"/>
            <a:ext cx="918697" cy="257286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0568" y="2453133"/>
            <a:ext cx="3189269" cy="584775"/>
          </a:xfrm>
          <a:prstGeom prst="rect">
            <a:avLst/>
          </a:prstGeom>
          <a:noFill/>
        </p:spPr>
        <p:txBody>
          <a:bodyPr wrap="square" rtlCol="0">
            <a:spAutoFit/>
          </a:bodyPr>
          <a:lstStyle/>
          <a:p>
            <a:pPr algn="ctr"/>
            <a:r>
              <a:rPr lang="en-US" sz="1600" b="1" u="sng" dirty="0">
                <a:solidFill>
                  <a:schemeClr val="tx2">
                    <a:lumMod val="50000"/>
                  </a:schemeClr>
                </a:solidFill>
              </a:rPr>
              <a:t>The Adventist Movement </a:t>
            </a:r>
            <a:r>
              <a:rPr lang="en-US" sz="1600" b="1" dirty="0">
                <a:solidFill>
                  <a:schemeClr val="tx2">
                    <a:lumMod val="50000"/>
                  </a:schemeClr>
                </a:solidFill>
              </a:rPr>
              <a:t>in     America led by William Miller</a:t>
            </a:r>
          </a:p>
        </p:txBody>
      </p:sp>
      <p:sp>
        <p:nvSpPr>
          <p:cNvPr id="10" name="TextBox 9"/>
          <p:cNvSpPr txBox="1"/>
          <p:nvPr/>
        </p:nvSpPr>
        <p:spPr>
          <a:xfrm>
            <a:off x="569470" y="3561945"/>
            <a:ext cx="1491131" cy="1754326"/>
          </a:xfrm>
          <a:prstGeom prst="rect">
            <a:avLst/>
          </a:prstGeom>
          <a:noFill/>
        </p:spPr>
        <p:txBody>
          <a:bodyPr wrap="square" rtlCol="0">
            <a:spAutoFit/>
          </a:bodyPr>
          <a:lstStyle/>
          <a:p>
            <a:pPr algn="ctr"/>
            <a:r>
              <a:rPr lang="en-US" b="1" dirty="0">
                <a:solidFill>
                  <a:schemeClr val="tx2">
                    <a:lumMod val="50000"/>
                  </a:schemeClr>
                </a:solidFill>
              </a:rPr>
              <a:t>The Seventh Day Adventists</a:t>
            </a:r>
          </a:p>
          <a:p>
            <a:pPr algn="ctr"/>
            <a:r>
              <a:rPr lang="en-US" dirty="0">
                <a:solidFill>
                  <a:schemeClr val="tx2">
                    <a:lumMod val="50000"/>
                  </a:schemeClr>
                </a:solidFill>
              </a:rPr>
              <a:t>James and Ellen White</a:t>
            </a:r>
          </a:p>
        </p:txBody>
      </p:sp>
      <p:sp>
        <p:nvSpPr>
          <p:cNvPr id="11" name="TextBox 10"/>
          <p:cNvSpPr txBox="1"/>
          <p:nvPr/>
        </p:nvSpPr>
        <p:spPr>
          <a:xfrm>
            <a:off x="2494729" y="3646288"/>
            <a:ext cx="1658722" cy="1685077"/>
          </a:xfrm>
          <a:prstGeom prst="rect">
            <a:avLst/>
          </a:prstGeom>
          <a:noFill/>
        </p:spPr>
        <p:txBody>
          <a:bodyPr wrap="square" rtlCol="0">
            <a:spAutoFit/>
          </a:bodyPr>
          <a:lstStyle/>
          <a:p>
            <a:pPr algn="ctr"/>
            <a:r>
              <a:rPr lang="en-US" b="1" dirty="0">
                <a:solidFill>
                  <a:schemeClr val="tx2">
                    <a:lumMod val="50000"/>
                  </a:schemeClr>
                </a:solidFill>
              </a:rPr>
              <a:t>The Zion Watchtower Tract Society</a:t>
            </a:r>
          </a:p>
          <a:p>
            <a:pPr algn="ctr"/>
            <a:r>
              <a:rPr lang="en-US" dirty="0">
                <a:solidFill>
                  <a:schemeClr val="tx2">
                    <a:lumMod val="50000"/>
                  </a:schemeClr>
                </a:solidFill>
              </a:rPr>
              <a:t>Charles </a:t>
            </a:r>
            <a:r>
              <a:rPr lang="en-US" dirty="0" err="1">
                <a:solidFill>
                  <a:schemeClr val="tx2">
                    <a:lumMod val="50000"/>
                  </a:schemeClr>
                </a:solidFill>
              </a:rPr>
              <a:t>Taze</a:t>
            </a:r>
            <a:r>
              <a:rPr lang="en-US" dirty="0">
                <a:solidFill>
                  <a:schemeClr val="tx2">
                    <a:lumMod val="50000"/>
                  </a:schemeClr>
                </a:solidFill>
              </a:rPr>
              <a:t> Russell</a:t>
            </a:r>
          </a:p>
          <a:p>
            <a:endParaRPr lang="en-US" sz="1350" dirty="0"/>
          </a:p>
        </p:txBody>
      </p:sp>
      <p:sp>
        <p:nvSpPr>
          <p:cNvPr id="13" name="Rectangle: Rounded Corners 12"/>
          <p:cNvSpPr/>
          <p:nvPr/>
        </p:nvSpPr>
        <p:spPr>
          <a:xfrm>
            <a:off x="4661426" y="2393461"/>
            <a:ext cx="3320276" cy="740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4626581" y="2453132"/>
            <a:ext cx="3389966" cy="584775"/>
          </a:xfrm>
          <a:prstGeom prst="rect">
            <a:avLst/>
          </a:prstGeom>
          <a:noFill/>
        </p:spPr>
        <p:txBody>
          <a:bodyPr wrap="square" rtlCol="0">
            <a:spAutoFit/>
          </a:bodyPr>
          <a:lstStyle/>
          <a:p>
            <a:pPr algn="ctr"/>
            <a:r>
              <a:rPr lang="en-US" sz="1600" b="1" u="sng" dirty="0">
                <a:solidFill>
                  <a:schemeClr val="tx2">
                    <a:lumMod val="50000"/>
                  </a:schemeClr>
                </a:solidFill>
              </a:rPr>
              <a:t>The </a:t>
            </a:r>
            <a:r>
              <a:rPr lang="en-US" sz="1600" b="1" u="sng" dirty="0" err="1">
                <a:solidFill>
                  <a:schemeClr val="tx2">
                    <a:lumMod val="50000"/>
                  </a:schemeClr>
                </a:solidFill>
              </a:rPr>
              <a:t>Restorationist</a:t>
            </a:r>
            <a:r>
              <a:rPr lang="en-US" sz="1600" b="1" u="sng" dirty="0">
                <a:solidFill>
                  <a:schemeClr val="tx2">
                    <a:lumMod val="50000"/>
                  </a:schemeClr>
                </a:solidFill>
              </a:rPr>
              <a:t> Movement</a:t>
            </a:r>
            <a:r>
              <a:rPr lang="en-US" sz="1600" b="1" dirty="0">
                <a:solidFill>
                  <a:schemeClr val="tx2">
                    <a:lumMod val="50000"/>
                  </a:schemeClr>
                </a:solidFill>
              </a:rPr>
              <a:t> in America led by Campbell-Stone</a:t>
            </a:r>
          </a:p>
        </p:txBody>
      </p:sp>
      <p:sp>
        <p:nvSpPr>
          <p:cNvPr id="15" name="TextBox 14"/>
          <p:cNvSpPr txBox="1"/>
          <p:nvPr/>
        </p:nvSpPr>
        <p:spPr>
          <a:xfrm>
            <a:off x="5746446" y="3672267"/>
            <a:ext cx="1493729" cy="1477328"/>
          </a:xfrm>
          <a:prstGeom prst="rect">
            <a:avLst/>
          </a:prstGeom>
          <a:noFill/>
        </p:spPr>
        <p:txBody>
          <a:bodyPr wrap="square" rtlCol="0">
            <a:spAutoFit/>
          </a:bodyPr>
          <a:lstStyle/>
          <a:p>
            <a:pPr algn="ctr"/>
            <a:r>
              <a:rPr lang="en-US" b="1" dirty="0">
                <a:solidFill>
                  <a:schemeClr val="tx2">
                    <a:lumMod val="50000"/>
                  </a:schemeClr>
                </a:solidFill>
              </a:rPr>
              <a:t>Disciples of Christ and the Christian Church</a:t>
            </a:r>
          </a:p>
        </p:txBody>
      </p:sp>
      <p:sp>
        <p:nvSpPr>
          <p:cNvPr id="3" name="TextBox 2"/>
          <p:cNvSpPr txBox="1"/>
          <p:nvPr/>
        </p:nvSpPr>
        <p:spPr>
          <a:xfrm rot="-5400000">
            <a:off x="3560640" y="4330359"/>
            <a:ext cx="2731511" cy="923330"/>
          </a:xfrm>
          <a:prstGeom prst="rect">
            <a:avLst/>
          </a:prstGeom>
          <a:noFill/>
        </p:spPr>
        <p:txBody>
          <a:bodyPr wrap="square" rtlCol="0">
            <a:spAutoFit/>
          </a:bodyPr>
          <a:lstStyle/>
          <a:p>
            <a:pPr algn="ctr"/>
            <a:r>
              <a:rPr lang="en-US" dirty="0">
                <a:solidFill>
                  <a:srgbClr val="002060"/>
                </a:solidFill>
              </a:rPr>
              <a:t>Christadelphians</a:t>
            </a:r>
          </a:p>
          <a:p>
            <a:pPr algn="ctr"/>
            <a:r>
              <a:rPr lang="en-US" dirty="0">
                <a:solidFill>
                  <a:srgbClr val="002060"/>
                </a:solidFill>
              </a:rPr>
              <a:t>Church of God of the Abraham Faith</a:t>
            </a:r>
          </a:p>
        </p:txBody>
      </p:sp>
      <p:sp>
        <p:nvSpPr>
          <p:cNvPr id="12" name="Rectangle: Rounded Corners 11"/>
          <p:cNvSpPr/>
          <p:nvPr/>
        </p:nvSpPr>
        <p:spPr>
          <a:xfrm>
            <a:off x="436197" y="5606424"/>
            <a:ext cx="2701707" cy="1014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526162" y="5665347"/>
            <a:ext cx="2521775" cy="923330"/>
          </a:xfrm>
          <a:prstGeom prst="rect">
            <a:avLst/>
          </a:prstGeom>
          <a:noFill/>
        </p:spPr>
        <p:txBody>
          <a:bodyPr wrap="square" rtlCol="0">
            <a:spAutoFit/>
          </a:bodyPr>
          <a:lstStyle/>
          <a:p>
            <a:pPr algn="ctr"/>
            <a:r>
              <a:rPr lang="en-US" b="1" dirty="0">
                <a:solidFill>
                  <a:schemeClr val="tx2">
                    <a:lumMod val="50000"/>
                  </a:schemeClr>
                </a:solidFill>
              </a:rPr>
              <a:t>Worldwide Church of God </a:t>
            </a:r>
            <a:r>
              <a:rPr lang="en-US" dirty="0">
                <a:solidFill>
                  <a:schemeClr val="tx2">
                    <a:lumMod val="50000"/>
                  </a:schemeClr>
                </a:solidFill>
              </a:rPr>
              <a:t>led by Herbert W. Armstrong</a:t>
            </a:r>
          </a:p>
        </p:txBody>
      </p:sp>
    </p:spTree>
    <p:extLst>
      <p:ext uri="{BB962C8B-B14F-4D97-AF65-F5344CB8AC3E}">
        <p14:creationId xmlns:p14="http://schemas.microsoft.com/office/powerpoint/2010/main" xmlns="" val="10917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FC66F-1B14-4CAC-831F-B86DB97C9243}"/>
              </a:ext>
            </a:extLst>
          </p:cNvPr>
          <p:cNvSpPr>
            <a:spLocks noGrp="1"/>
          </p:cNvSpPr>
          <p:nvPr>
            <p:ph type="title"/>
          </p:nvPr>
        </p:nvSpPr>
        <p:spPr/>
        <p:txBody>
          <a:bodyPr/>
          <a:lstStyle/>
          <a:p>
            <a:r>
              <a:rPr lang="en-US" dirty="0"/>
              <a:t>A Christadelphian statement of </a:t>
            </a:r>
            <a:r>
              <a:rPr lang="en-US" i="1" dirty="0"/>
              <a:t>sola scriptura</a:t>
            </a:r>
          </a:p>
        </p:txBody>
      </p:sp>
      <p:sp>
        <p:nvSpPr>
          <p:cNvPr id="3" name="Content Placeholder 2">
            <a:extLst>
              <a:ext uri="{FF2B5EF4-FFF2-40B4-BE49-F238E27FC236}">
                <a16:creationId xmlns:a16="http://schemas.microsoft.com/office/drawing/2014/main" xmlns="" id="{9D7FA6E7-39E4-4D32-9D6C-BCE0D0571971}"/>
              </a:ext>
            </a:extLst>
          </p:cNvPr>
          <p:cNvSpPr>
            <a:spLocks noGrp="1"/>
          </p:cNvSpPr>
          <p:nvPr>
            <p:ph idx="1"/>
          </p:nvPr>
        </p:nvSpPr>
        <p:spPr/>
        <p:txBody>
          <a:bodyPr>
            <a:normAutofit/>
          </a:bodyPr>
          <a:lstStyle/>
          <a:p>
            <a:pPr marL="0" indent="0">
              <a:buNone/>
            </a:pPr>
            <a:r>
              <a:rPr lang="en-US" sz="2000" dirty="0"/>
              <a:t>…the reader must, in justice to himself and the truth, study it with the Bible at his right hand, for he will find but few pages in which frequent reference is not made to </a:t>
            </a:r>
            <a:r>
              <a:rPr lang="en-US" sz="2000" b="1" dirty="0"/>
              <a:t>its authority, and without which nothing can or ought to be determined</a:t>
            </a:r>
            <a:r>
              <a:rPr lang="en-US" sz="2000" dirty="0"/>
              <a:t>.</a:t>
            </a:r>
          </a:p>
          <a:p>
            <a:pPr marL="0" indent="0">
              <a:buNone/>
            </a:pPr>
            <a:r>
              <a:rPr lang="en-US" sz="2000" dirty="0"/>
              <a:t>	Author’s Preface to the first edition</a:t>
            </a:r>
          </a:p>
          <a:p>
            <a:pPr marL="0" indent="0">
              <a:buNone/>
            </a:pPr>
            <a:r>
              <a:rPr lang="en-US" sz="2000" dirty="0"/>
              <a:t>	Elpis Israel, p. xx </a:t>
            </a:r>
          </a:p>
        </p:txBody>
      </p:sp>
      <p:sp>
        <p:nvSpPr>
          <p:cNvPr id="4" name="Slide Number Placeholder 3">
            <a:extLst>
              <a:ext uri="{FF2B5EF4-FFF2-40B4-BE49-F238E27FC236}">
                <a16:creationId xmlns:a16="http://schemas.microsoft.com/office/drawing/2014/main" xmlns="" id="{7EAAC4AF-32DB-41D9-9FC0-D773CABD7F98}"/>
              </a:ext>
            </a:extLst>
          </p:cNvPr>
          <p:cNvSpPr>
            <a:spLocks noGrp="1"/>
          </p:cNvSpPr>
          <p:nvPr>
            <p:ph type="sldNum" sz="quarter" idx="4"/>
          </p:nvPr>
        </p:nvSpPr>
        <p:spPr/>
        <p:txBody>
          <a:bodyPr/>
          <a:lstStyle/>
          <a:p>
            <a:fld id="{D57F1E4F-1CFF-5643-939E-217C01CDF565}" type="slidenum">
              <a:rPr lang="en-US" smtClean="0"/>
              <a:pPr/>
              <a:t>24</a:t>
            </a:fld>
            <a:endParaRPr lang="en-US" dirty="0"/>
          </a:p>
        </p:txBody>
      </p:sp>
      <p:sp>
        <p:nvSpPr>
          <p:cNvPr id="5" name="TextBox 4">
            <a:extLst>
              <a:ext uri="{FF2B5EF4-FFF2-40B4-BE49-F238E27FC236}">
                <a16:creationId xmlns:a16="http://schemas.microsoft.com/office/drawing/2014/main" xmlns="" id="{E119C738-452E-4659-8A18-3309F0907E78}"/>
              </a:ext>
            </a:extLst>
          </p:cNvPr>
          <p:cNvSpPr txBox="1"/>
          <p:nvPr/>
        </p:nvSpPr>
        <p:spPr>
          <a:xfrm>
            <a:off x="717047" y="5295626"/>
            <a:ext cx="7752877" cy="707886"/>
          </a:xfrm>
          <a:prstGeom prst="rect">
            <a:avLst/>
          </a:prstGeom>
          <a:solidFill>
            <a:schemeClr val="accent1"/>
          </a:solidFill>
        </p:spPr>
        <p:txBody>
          <a:bodyPr wrap="square" rtlCol="0">
            <a:spAutoFit/>
          </a:bodyPr>
          <a:lstStyle/>
          <a:p>
            <a:r>
              <a:rPr lang="en-US" sz="2000" b="1" dirty="0">
                <a:solidFill>
                  <a:schemeClr val="tx2">
                    <a:lumMod val="75000"/>
                  </a:schemeClr>
                </a:solidFill>
              </a:rPr>
              <a:t>“It is written” occurs 80 times in Scriptures, 63 times in the New Testament.</a:t>
            </a:r>
          </a:p>
        </p:txBody>
      </p:sp>
    </p:spTree>
    <p:extLst>
      <p:ext uri="{BB962C8B-B14F-4D97-AF65-F5344CB8AC3E}">
        <p14:creationId xmlns:p14="http://schemas.microsoft.com/office/powerpoint/2010/main" xmlns="" val="230050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6837A27-7B3F-4B3D-B295-B4F86C592F12}"/>
              </a:ext>
            </a:extLst>
          </p:cNvPr>
          <p:cNvSpPr>
            <a:spLocks noGrp="1"/>
          </p:cNvSpPr>
          <p:nvPr>
            <p:ph type="title"/>
          </p:nvPr>
        </p:nvSpPr>
        <p:spPr>
          <a:xfrm>
            <a:off x="618893" y="2257588"/>
            <a:ext cx="1778619" cy="3020343"/>
          </a:xfrm>
        </p:spPr>
        <p:txBody>
          <a:bodyPr/>
          <a:lstStyle/>
          <a:p>
            <a:r>
              <a:rPr lang="en-US" sz="2000" dirty="0"/>
              <a:t>Thirteen Lectures on the Apocalypse p. 12</a:t>
            </a:r>
          </a:p>
        </p:txBody>
      </p:sp>
      <p:sp>
        <p:nvSpPr>
          <p:cNvPr id="4" name="Slide Number Placeholder 3">
            <a:extLst>
              <a:ext uri="{FF2B5EF4-FFF2-40B4-BE49-F238E27FC236}">
                <a16:creationId xmlns:a16="http://schemas.microsoft.com/office/drawing/2014/main" xmlns="" id="{8AE27296-74BE-4E08-B13C-373BAF607BBD}"/>
              </a:ext>
            </a:extLst>
          </p:cNvPr>
          <p:cNvSpPr>
            <a:spLocks noGrp="1"/>
          </p:cNvSpPr>
          <p:nvPr>
            <p:ph type="sldNum" sz="quarter" idx="4"/>
          </p:nvPr>
        </p:nvSpPr>
        <p:spPr/>
        <p:txBody>
          <a:bodyPr/>
          <a:lstStyle/>
          <a:p>
            <a:fld id="{D57F1E4F-1CFF-5643-939E-217C01CDF565}" type="slidenum">
              <a:rPr lang="en-US" smtClean="0"/>
              <a:pPr/>
              <a:t>25</a:t>
            </a:fld>
            <a:endParaRPr lang="en-US" dirty="0"/>
          </a:p>
        </p:txBody>
      </p:sp>
      <p:pic>
        <p:nvPicPr>
          <p:cNvPr id="5" name="Picture 4">
            <a:extLst>
              <a:ext uri="{FF2B5EF4-FFF2-40B4-BE49-F238E27FC236}">
                <a16:creationId xmlns:a16="http://schemas.microsoft.com/office/drawing/2014/main" xmlns="" id="{601997C7-53A3-4D49-B0C2-3CA6207F7504}"/>
              </a:ext>
            </a:extLst>
          </p:cNvPr>
          <p:cNvPicPr>
            <a:picLocks noChangeAspect="1"/>
          </p:cNvPicPr>
          <p:nvPr/>
        </p:nvPicPr>
        <p:blipFill>
          <a:blip r:embed="rId2"/>
          <a:stretch>
            <a:fillRect/>
          </a:stretch>
        </p:blipFill>
        <p:spPr>
          <a:xfrm>
            <a:off x="2497233" y="48237"/>
            <a:ext cx="5382647" cy="6809763"/>
          </a:xfrm>
          <a:prstGeom prst="rect">
            <a:avLst/>
          </a:prstGeom>
        </p:spPr>
      </p:pic>
    </p:spTree>
    <p:extLst>
      <p:ext uri="{BB962C8B-B14F-4D97-AF65-F5344CB8AC3E}">
        <p14:creationId xmlns:p14="http://schemas.microsoft.com/office/powerpoint/2010/main" xmlns="" val="15104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F2C49-1DF1-4316-B626-7DA1CE1D7EE6}"/>
              </a:ext>
            </a:extLst>
          </p:cNvPr>
          <p:cNvSpPr>
            <a:spLocks noGrp="1"/>
          </p:cNvSpPr>
          <p:nvPr>
            <p:ph type="title"/>
          </p:nvPr>
        </p:nvSpPr>
        <p:spPr/>
        <p:txBody>
          <a:bodyPr/>
          <a:lstStyle/>
          <a:p>
            <a:r>
              <a:rPr lang="en-US" dirty="0"/>
              <a:t>Other claimed sources of authority</a:t>
            </a:r>
          </a:p>
        </p:txBody>
      </p:sp>
      <p:sp>
        <p:nvSpPr>
          <p:cNvPr id="3" name="Content Placeholder 2">
            <a:extLst>
              <a:ext uri="{FF2B5EF4-FFF2-40B4-BE49-F238E27FC236}">
                <a16:creationId xmlns:a16="http://schemas.microsoft.com/office/drawing/2014/main" xmlns="" id="{12039CCE-F4AD-49FD-A124-020372DE6059}"/>
              </a:ext>
            </a:extLst>
          </p:cNvPr>
          <p:cNvSpPr>
            <a:spLocks noGrp="1"/>
          </p:cNvSpPr>
          <p:nvPr>
            <p:ph idx="1"/>
          </p:nvPr>
        </p:nvSpPr>
        <p:spPr/>
        <p:txBody>
          <a:bodyPr/>
          <a:lstStyle/>
          <a:p>
            <a:pPr>
              <a:buFont typeface="+mj-lt"/>
              <a:buAutoNum type="arabicPeriod"/>
            </a:pPr>
            <a:r>
              <a:rPr lang="en-US" sz="2000" dirty="0"/>
              <a:t>Tradition</a:t>
            </a:r>
          </a:p>
          <a:p>
            <a:pPr>
              <a:buFont typeface="+mj-lt"/>
              <a:buAutoNum type="arabicPeriod"/>
            </a:pPr>
            <a:r>
              <a:rPr lang="en-US" sz="2000" dirty="0"/>
              <a:t>Extra-biblical revelation</a:t>
            </a:r>
          </a:p>
          <a:p>
            <a:pPr>
              <a:buFont typeface="+mj-lt"/>
              <a:buAutoNum type="arabicPeriod"/>
            </a:pPr>
            <a:r>
              <a:rPr lang="en-US" sz="2000" dirty="0"/>
              <a:t>Experience</a:t>
            </a:r>
          </a:p>
          <a:p>
            <a:pPr>
              <a:buFont typeface="+mj-lt"/>
              <a:buAutoNum type="arabicPeriod"/>
            </a:pPr>
            <a:endParaRPr lang="en-US" dirty="0"/>
          </a:p>
        </p:txBody>
      </p:sp>
      <p:sp>
        <p:nvSpPr>
          <p:cNvPr id="4" name="Slide Number Placeholder 3">
            <a:extLst>
              <a:ext uri="{FF2B5EF4-FFF2-40B4-BE49-F238E27FC236}">
                <a16:creationId xmlns:a16="http://schemas.microsoft.com/office/drawing/2014/main" xmlns="" id="{78C956A0-E775-433B-A8B4-CBF559CEAE2A}"/>
              </a:ext>
            </a:extLst>
          </p:cNvPr>
          <p:cNvSpPr>
            <a:spLocks noGrp="1"/>
          </p:cNvSpPr>
          <p:nvPr>
            <p:ph type="sldNum" sz="quarter" idx="4"/>
          </p:nvPr>
        </p:nvSpPr>
        <p:spPr/>
        <p:txBody>
          <a:bodyPr/>
          <a:lstStyle/>
          <a:p>
            <a:fld id="{D57F1E4F-1CFF-5643-939E-217C01CDF565}" type="slidenum">
              <a:rPr lang="en-US" smtClean="0"/>
              <a:pPr/>
              <a:t>26</a:t>
            </a:fld>
            <a:endParaRPr lang="en-US" dirty="0"/>
          </a:p>
        </p:txBody>
      </p:sp>
      <p:sp>
        <p:nvSpPr>
          <p:cNvPr id="5" name="TextBox 4">
            <a:extLst>
              <a:ext uri="{FF2B5EF4-FFF2-40B4-BE49-F238E27FC236}">
                <a16:creationId xmlns:a16="http://schemas.microsoft.com/office/drawing/2014/main" xmlns="" id="{BFD3E7A0-954B-47AD-84C3-A9C19EC17870}"/>
              </a:ext>
            </a:extLst>
          </p:cNvPr>
          <p:cNvSpPr txBox="1"/>
          <p:nvPr/>
        </p:nvSpPr>
        <p:spPr>
          <a:xfrm>
            <a:off x="4789448" y="2489200"/>
            <a:ext cx="3523786" cy="1200329"/>
          </a:xfrm>
          <a:prstGeom prst="rect">
            <a:avLst/>
          </a:prstGeom>
          <a:solidFill>
            <a:schemeClr val="accent1"/>
          </a:solidFill>
        </p:spPr>
        <p:txBody>
          <a:bodyPr wrap="square" rtlCol="0">
            <a:spAutoFit/>
          </a:bodyPr>
          <a:lstStyle/>
          <a:p>
            <a:pPr algn="ctr"/>
            <a:endParaRPr lang="en-US" b="1" dirty="0">
              <a:solidFill>
                <a:schemeClr val="tx2">
                  <a:lumMod val="75000"/>
                </a:schemeClr>
              </a:solidFill>
            </a:endParaRPr>
          </a:p>
          <a:p>
            <a:pPr algn="ctr"/>
            <a:r>
              <a:rPr lang="en-US" b="1" dirty="0">
                <a:solidFill>
                  <a:schemeClr val="tx2">
                    <a:lumMod val="75000"/>
                  </a:schemeClr>
                </a:solidFill>
              </a:rPr>
              <a:t>Church government vested</a:t>
            </a:r>
          </a:p>
          <a:p>
            <a:pPr algn="ctr"/>
            <a:r>
              <a:rPr lang="en-US" b="1" dirty="0">
                <a:solidFill>
                  <a:schemeClr val="tx2">
                    <a:lumMod val="75000"/>
                  </a:schemeClr>
                </a:solidFill>
              </a:rPr>
              <a:t> in human authority</a:t>
            </a:r>
          </a:p>
          <a:p>
            <a:pPr algn="ctr"/>
            <a:endParaRPr lang="en-US" b="1" dirty="0">
              <a:solidFill>
                <a:schemeClr val="tx2">
                  <a:lumMod val="75000"/>
                </a:schemeClr>
              </a:solidFill>
            </a:endParaRPr>
          </a:p>
        </p:txBody>
      </p:sp>
      <p:cxnSp>
        <p:nvCxnSpPr>
          <p:cNvPr id="7" name="Straight Arrow Connector 6">
            <a:extLst>
              <a:ext uri="{FF2B5EF4-FFF2-40B4-BE49-F238E27FC236}">
                <a16:creationId xmlns:a16="http://schemas.microsoft.com/office/drawing/2014/main" xmlns="" id="{0D035A2F-176A-49D7-A0FC-F3FF37864630}"/>
              </a:ext>
            </a:extLst>
          </p:cNvPr>
          <p:cNvCxnSpPr>
            <a:cxnSpLocks/>
            <a:stCxn id="5" idx="2"/>
          </p:cNvCxnSpPr>
          <p:nvPr/>
        </p:nvCxnSpPr>
        <p:spPr>
          <a:xfrm>
            <a:off x="6551341" y="3689529"/>
            <a:ext cx="0" cy="85223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32EEBAB-C904-49AA-AE6F-AA88949CF17C}"/>
              </a:ext>
            </a:extLst>
          </p:cNvPr>
          <p:cNvSpPr txBox="1"/>
          <p:nvPr/>
        </p:nvSpPr>
        <p:spPr>
          <a:xfrm>
            <a:off x="4521820" y="4541765"/>
            <a:ext cx="3948104" cy="1754326"/>
          </a:xfrm>
          <a:prstGeom prst="rect">
            <a:avLst/>
          </a:prstGeom>
          <a:solidFill>
            <a:schemeClr val="accent1"/>
          </a:solidFill>
        </p:spPr>
        <p:txBody>
          <a:bodyPr wrap="square" rtlCol="0">
            <a:spAutoFit/>
          </a:bodyPr>
          <a:lstStyle/>
          <a:p>
            <a:pPr algn="ctr"/>
            <a:endParaRPr lang="en-US" b="1" dirty="0">
              <a:solidFill>
                <a:schemeClr val="tx2">
                  <a:lumMod val="75000"/>
                </a:schemeClr>
              </a:solidFill>
            </a:endParaRPr>
          </a:p>
          <a:p>
            <a:pPr algn="ctr"/>
            <a:r>
              <a:rPr lang="en-US" b="1" dirty="0">
                <a:solidFill>
                  <a:schemeClr val="tx2">
                    <a:lumMod val="75000"/>
                  </a:schemeClr>
                </a:solidFill>
              </a:rPr>
              <a:t>Veneration of men</a:t>
            </a:r>
          </a:p>
          <a:p>
            <a:pPr algn="ctr"/>
            <a:r>
              <a:rPr lang="en-US" b="1" dirty="0">
                <a:solidFill>
                  <a:schemeClr val="tx2">
                    <a:lumMod val="75000"/>
                  </a:schemeClr>
                </a:solidFill>
              </a:rPr>
              <a:t>Worship of relics</a:t>
            </a:r>
          </a:p>
          <a:p>
            <a:pPr algn="ctr"/>
            <a:r>
              <a:rPr lang="en-US" b="1" dirty="0">
                <a:solidFill>
                  <a:schemeClr val="tx2">
                    <a:lumMod val="75000"/>
                  </a:schemeClr>
                </a:solidFill>
              </a:rPr>
              <a:t>Substituting that which is carnal for that which is spiritual</a:t>
            </a:r>
          </a:p>
          <a:p>
            <a:pPr algn="ctr"/>
            <a:endParaRPr lang="en-US" b="1" dirty="0">
              <a:solidFill>
                <a:schemeClr val="tx2">
                  <a:lumMod val="75000"/>
                </a:schemeClr>
              </a:solidFill>
            </a:endParaRPr>
          </a:p>
        </p:txBody>
      </p:sp>
      <p:sp>
        <p:nvSpPr>
          <p:cNvPr id="10" name="Oval 9">
            <a:extLst>
              <a:ext uri="{FF2B5EF4-FFF2-40B4-BE49-F238E27FC236}">
                <a16:creationId xmlns:a16="http://schemas.microsoft.com/office/drawing/2014/main" xmlns="" id="{FAF7A011-F0DF-4D7C-9F3B-FBCF127512B5}"/>
              </a:ext>
            </a:extLst>
          </p:cNvPr>
          <p:cNvSpPr/>
          <p:nvPr/>
        </p:nvSpPr>
        <p:spPr>
          <a:xfrm>
            <a:off x="1276815" y="4031166"/>
            <a:ext cx="2364058" cy="2264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E092238-7048-416F-9984-E28B1FF2E9BC}"/>
              </a:ext>
            </a:extLst>
          </p:cNvPr>
          <p:cNvSpPr txBox="1"/>
          <p:nvPr/>
        </p:nvSpPr>
        <p:spPr>
          <a:xfrm>
            <a:off x="1466385" y="4443761"/>
            <a:ext cx="2018371" cy="1323439"/>
          </a:xfrm>
          <a:prstGeom prst="rect">
            <a:avLst/>
          </a:prstGeom>
          <a:noFill/>
        </p:spPr>
        <p:txBody>
          <a:bodyPr wrap="square" rtlCol="0">
            <a:spAutoFit/>
          </a:bodyPr>
          <a:lstStyle/>
          <a:p>
            <a:pPr algn="ctr"/>
            <a:r>
              <a:rPr lang="en-US" sz="2000" dirty="0"/>
              <a:t>The extent and role of ecclesiastical organization</a:t>
            </a:r>
          </a:p>
        </p:txBody>
      </p:sp>
    </p:spTree>
    <p:extLst>
      <p:ext uri="{BB962C8B-B14F-4D97-AF65-F5344CB8AC3E}">
        <p14:creationId xmlns:p14="http://schemas.microsoft.com/office/powerpoint/2010/main" xmlns="" val="398518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43278-598C-465E-BF78-DA141E186585}"/>
              </a:ext>
            </a:extLst>
          </p:cNvPr>
          <p:cNvSpPr>
            <a:spLocks noGrp="1"/>
          </p:cNvSpPr>
          <p:nvPr>
            <p:ph type="title"/>
          </p:nvPr>
        </p:nvSpPr>
        <p:spPr>
          <a:xfrm>
            <a:off x="866441" y="2257588"/>
            <a:ext cx="2629466" cy="3020343"/>
          </a:xfrm>
        </p:spPr>
        <p:txBody>
          <a:bodyPr/>
          <a:lstStyle/>
          <a:p>
            <a:r>
              <a:rPr lang="en-US" sz="2400" i="1" dirty="0"/>
              <a:t>The Christadelphian Advocate </a:t>
            </a:r>
            <a:r>
              <a:rPr lang="en-US" sz="2400" dirty="0"/>
              <a:t>project</a:t>
            </a:r>
            <a:br>
              <a:rPr lang="en-US" sz="2400" dirty="0"/>
            </a:br>
            <a:r>
              <a:rPr lang="en-US" sz="2400" dirty="0"/>
              <a:t>1885-1913</a:t>
            </a:r>
          </a:p>
        </p:txBody>
      </p:sp>
      <p:sp>
        <p:nvSpPr>
          <p:cNvPr id="4" name="Slide Number Placeholder 3">
            <a:extLst>
              <a:ext uri="{FF2B5EF4-FFF2-40B4-BE49-F238E27FC236}">
                <a16:creationId xmlns:a16="http://schemas.microsoft.com/office/drawing/2014/main" xmlns="" id="{B75D8065-9928-4518-B054-59E70603543E}"/>
              </a:ext>
            </a:extLst>
          </p:cNvPr>
          <p:cNvSpPr>
            <a:spLocks noGrp="1"/>
          </p:cNvSpPr>
          <p:nvPr>
            <p:ph type="sldNum" sz="quarter" idx="4"/>
          </p:nvPr>
        </p:nvSpPr>
        <p:spPr/>
        <p:txBody>
          <a:bodyPr/>
          <a:lstStyle/>
          <a:p>
            <a:fld id="{D57F1E4F-1CFF-5643-939E-217C01CDF565}" type="slidenum">
              <a:rPr lang="en-US" smtClean="0"/>
              <a:pPr/>
              <a:t>27</a:t>
            </a:fld>
            <a:endParaRPr lang="en-US" dirty="0"/>
          </a:p>
        </p:txBody>
      </p:sp>
      <p:pic>
        <p:nvPicPr>
          <p:cNvPr id="8" name="Picture 7" descr="A close up of text on a white background&#10;&#10;Description generated with high confidence">
            <a:extLst>
              <a:ext uri="{FF2B5EF4-FFF2-40B4-BE49-F238E27FC236}">
                <a16:creationId xmlns:a16="http://schemas.microsoft.com/office/drawing/2014/main" xmlns="" id="{DAA03DE9-AF14-43A4-8E7E-4BED5BB88AF7}"/>
              </a:ext>
            </a:extLst>
          </p:cNvPr>
          <p:cNvPicPr>
            <a:picLocks noChangeAspect="1"/>
          </p:cNvPicPr>
          <p:nvPr/>
        </p:nvPicPr>
        <p:blipFill rotWithShape="1">
          <a:blip r:embed="rId2"/>
          <a:srcRect r="10772" b="53893"/>
          <a:stretch/>
        </p:blipFill>
        <p:spPr>
          <a:xfrm rot="5400000">
            <a:off x="4575531" y="1855976"/>
            <a:ext cx="4616309" cy="3928892"/>
          </a:xfrm>
          <a:prstGeom prst="rect">
            <a:avLst/>
          </a:prstGeom>
        </p:spPr>
      </p:pic>
    </p:spTree>
    <p:extLst>
      <p:ext uri="{BB962C8B-B14F-4D97-AF65-F5344CB8AC3E}">
        <p14:creationId xmlns:p14="http://schemas.microsoft.com/office/powerpoint/2010/main" xmlns="" val="359140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07973-9453-4807-B230-0E263E7C8590}"/>
              </a:ext>
            </a:extLst>
          </p:cNvPr>
          <p:cNvSpPr>
            <a:spLocks noGrp="1"/>
          </p:cNvSpPr>
          <p:nvPr>
            <p:ph type="title"/>
          </p:nvPr>
        </p:nvSpPr>
        <p:spPr>
          <a:xfrm>
            <a:off x="821836" y="870415"/>
            <a:ext cx="7352008" cy="709865"/>
          </a:xfrm>
        </p:spPr>
        <p:txBody>
          <a:bodyPr/>
          <a:lstStyle/>
          <a:p>
            <a:r>
              <a:rPr lang="en-US" dirty="0"/>
              <a:t>How </a:t>
            </a:r>
            <a:r>
              <a:rPr lang="en-US" i="1" dirty="0"/>
              <a:t>The Advocate </a:t>
            </a:r>
            <a:r>
              <a:rPr lang="en-US" dirty="0"/>
              <a:t>started – moving from Riverside to Waterloo</a:t>
            </a:r>
          </a:p>
        </p:txBody>
      </p:sp>
      <p:sp>
        <p:nvSpPr>
          <p:cNvPr id="3" name="Content Placeholder 2">
            <a:extLst>
              <a:ext uri="{FF2B5EF4-FFF2-40B4-BE49-F238E27FC236}">
                <a16:creationId xmlns:a16="http://schemas.microsoft.com/office/drawing/2014/main" xmlns="" id="{03BE85CC-84B2-4FD1-9271-551709BB5AC5}"/>
              </a:ext>
            </a:extLst>
          </p:cNvPr>
          <p:cNvSpPr>
            <a:spLocks noGrp="1"/>
          </p:cNvSpPr>
          <p:nvPr>
            <p:ph idx="1"/>
          </p:nvPr>
        </p:nvSpPr>
        <p:spPr>
          <a:xfrm>
            <a:off x="821836" y="2271750"/>
            <a:ext cx="7073227" cy="4296317"/>
          </a:xfrm>
        </p:spPr>
        <p:txBody>
          <a:bodyPr>
            <a:noAutofit/>
          </a:bodyPr>
          <a:lstStyle/>
          <a:p>
            <a:r>
              <a:rPr lang="en-US" sz="2000" dirty="0"/>
              <a:t>Many of our readers will not be aware that the start of THE CHRISTADELPHIAN ADVOCATE was largely due to our deceased brother, Dr. G. G. Bickley. Until 1883 from the year after our arrival in America --1873 – we were engaged in business in the town of Riverside, Iowa. Bro. Bickley was the first to invite us to Waterloo to give a course of lectures, and our visits continued frequently, during which time he continued to urgently request us to remove there in the interests of the truth. No business opening appearing to us, we hesitated till, at last, Brother Bickley found us an opening in which to make a beginning; and therefore he was the cause, humanly speaking, of our removal to Waterloo.</a:t>
            </a:r>
          </a:p>
        </p:txBody>
      </p:sp>
      <p:sp>
        <p:nvSpPr>
          <p:cNvPr id="4" name="Slide Number Placeholder 3">
            <a:extLst>
              <a:ext uri="{FF2B5EF4-FFF2-40B4-BE49-F238E27FC236}">
                <a16:creationId xmlns:a16="http://schemas.microsoft.com/office/drawing/2014/main" xmlns="" id="{90BA6133-95A9-4D13-9756-312FB4ACE440}"/>
              </a:ext>
            </a:extLst>
          </p:cNvPr>
          <p:cNvSpPr>
            <a:spLocks noGrp="1"/>
          </p:cNvSpPr>
          <p:nvPr>
            <p:ph type="sldNum" sz="quarter" idx="4"/>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xmlns="" val="2840151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18996-F4F0-47B3-B598-97F52CC35FB2}"/>
              </a:ext>
            </a:extLst>
          </p:cNvPr>
          <p:cNvSpPr>
            <a:spLocks noGrp="1"/>
          </p:cNvSpPr>
          <p:nvPr>
            <p:ph type="title"/>
          </p:nvPr>
        </p:nvSpPr>
        <p:spPr/>
        <p:txBody>
          <a:bodyPr/>
          <a:lstStyle/>
          <a:p>
            <a:r>
              <a:rPr lang="en-US" dirty="0"/>
              <a:t>How </a:t>
            </a:r>
            <a:r>
              <a:rPr lang="en-US" i="1" dirty="0"/>
              <a:t>The Advocate </a:t>
            </a:r>
            <a:r>
              <a:rPr lang="en-US" dirty="0"/>
              <a:t>started – a lecture tour to take counsel with the brethren</a:t>
            </a:r>
          </a:p>
        </p:txBody>
      </p:sp>
      <p:sp>
        <p:nvSpPr>
          <p:cNvPr id="3" name="Content Placeholder 2">
            <a:extLst>
              <a:ext uri="{FF2B5EF4-FFF2-40B4-BE49-F238E27FC236}">
                <a16:creationId xmlns:a16="http://schemas.microsoft.com/office/drawing/2014/main" xmlns="" id="{2E1C4A65-C6B5-4569-8E97-7519642FB890}"/>
              </a:ext>
            </a:extLst>
          </p:cNvPr>
          <p:cNvSpPr>
            <a:spLocks noGrp="1"/>
          </p:cNvSpPr>
          <p:nvPr>
            <p:ph idx="1"/>
          </p:nvPr>
        </p:nvSpPr>
        <p:spPr>
          <a:xfrm>
            <a:off x="866441" y="2204844"/>
            <a:ext cx="7391037" cy="4569522"/>
          </a:xfrm>
        </p:spPr>
        <p:txBody>
          <a:bodyPr>
            <a:normAutofit/>
          </a:bodyPr>
          <a:lstStyle/>
          <a:p>
            <a:r>
              <a:rPr lang="en-US" sz="2000" dirty="0"/>
              <a:t>Soon it developed that our brother had solicited the assistance of Brother G. T. </a:t>
            </a:r>
            <a:r>
              <a:rPr lang="en-US" sz="2000" dirty="0" err="1"/>
              <a:t>Washburne</a:t>
            </a:r>
            <a:r>
              <a:rPr lang="en-US" sz="2000" dirty="0"/>
              <a:t>, then of Jersey City, N. J., to arrange for us a lengthy lecturing tour, during which we were to decide whether we thought it feasible to start an American periodical. Our tour lasted four months, and during the time Brother Bickley was writing here and there on the project of a periodical. Thus he started the idea, and he was also prepared to help financially carry the idea into effect. So far as the editor of the Advocate can see, there never would have been a Christadelphian ADVOCATE had it not been for our beloved brother, Dr. G. G. Bickley, who has now been laid to rest to await his reward.</a:t>
            </a:r>
          </a:p>
        </p:txBody>
      </p:sp>
      <p:sp>
        <p:nvSpPr>
          <p:cNvPr id="4" name="Slide Number Placeholder 3">
            <a:extLst>
              <a:ext uri="{FF2B5EF4-FFF2-40B4-BE49-F238E27FC236}">
                <a16:creationId xmlns:a16="http://schemas.microsoft.com/office/drawing/2014/main" xmlns="" id="{9E82B591-AC0D-457F-8167-40A64D86DEF3}"/>
              </a:ext>
            </a:extLst>
          </p:cNvPr>
          <p:cNvSpPr>
            <a:spLocks noGrp="1"/>
          </p:cNvSpPr>
          <p:nvPr>
            <p:ph type="sldNum" sz="quarter" idx="4"/>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xmlns="" val="112442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Five day lesson plan</a:t>
            </a:r>
          </a:p>
        </p:txBody>
      </p:sp>
      <p:sp>
        <p:nvSpPr>
          <p:cNvPr id="7" name="Content Placeholder 6"/>
          <p:cNvSpPr>
            <a:spLocks noGrp="1"/>
          </p:cNvSpPr>
          <p:nvPr>
            <p:ph idx="1"/>
          </p:nvPr>
        </p:nvSpPr>
        <p:spPr>
          <a:xfrm>
            <a:off x="866441" y="2489200"/>
            <a:ext cx="7067652" cy="3530600"/>
          </a:xfrm>
        </p:spPr>
        <p:txBody>
          <a:bodyPr/>
          <a:lstStyle/>
          <a:p>
            <a:pPr>
              <a:buFont typeface="+mj-lt"/>
              <a:buAutoNum type="arabicPeriod"/>
            </a:pPr>
            <a:r>
              <a:rPr lang="en-US" sz="2400" dirty="0"/>
              <a:t>We also believe and therefore speak</a:t>
            </a:r>
          </a:p>
          <a:p>
            <a:pPr>
              <a:buFont typeface="+mj-lt"/>
              <a:buAutoNum type="arabicPeriod"/>
            </a:pPr>
            <a:r>
              <a:rPr lang="en-US" sz="2400" dirty="0"/>
              <a:t>The work of an evangelist</a:t>
            </a:r>
          </a:p>
          <a:p>
            <a:pPr>
              <a:buFont typeface="+mj-lt"/>
              <a:buAutoNum type="arabicPeriod"/>
            </a:pPr>
            <a:r>
              <a:rPr lang="en-US" sz="2400" dirty="0"/>
              <a:t>The care of all the </a:t>
            </a:r>
            <a:r>
              <a:rPr lang="en-US" sz="2400" dirty="0" err="1"/>
              <a:t>ecclesias</a:t>
            </a:r>
            <a:endParaRPr lang="en-US" sz="2400" dirty="0"/>
          </a:p>
          <a:p>
            <a:pPr>
              <a:buFont typeface="+mj-lt"/>
              <a:buAutoNum type="arabicPeriod"/>
            </a:pPr>
            <a:r>
              <a:rPr lang="en-US" sz="2400" dirty="0"/>
              <a:t>Let your moderation be known unto all men</a:t>
            </a:r>
          </a:p>
          <a:p>
            <a:pPr>
              <a:buFont typeface="+mj-lt"/>
              <a:buAutoNum type="arabicPeriod"/>
            </a:pPr>
            <a:r>
              <a:rPr lang="en-US" sz="2400" dirty="0"/>
              <a:t>Prove all things; hold fast that which is good</a:t>
            </a:r>
          </a:p>
          <a:p>
            <a:pPr>
              <a:buFont typeface="+mj-lt"/>
              <a:buAutoNum type="arabicPeriod"/>
            </a:pPr>
            <a:endParaRPr lang="en-US" dirty="0"/>
          </a:p>
        </p:txBody>
      </p:sp>
      <p:sp>
        <p:nvSpPr>
          <p:cNvPr id="5" name="Slide Number Placeholder 4"/>
          <p:cNvSpPr>
            <a:spLocks noGrp="1"/>
          </p:cNvSpPr>
          <p:nvPr>
            <p:ph type="sldNum" sz="quarter" idx="4"/>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2222794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7B51F-B481-4CF6-BF2B-154143E80CA2}"/>
              </a:ext>
            </a:extLst>
          </p:cNvPr>
          <p:cNvSpPr>
            <a:spLocks noGrp="1"/>
          </p:cNvSpPr>
          <p:nvPr>
            <p:ph type="title"/>
          </p:nvPr>
        </p:nvSpPr>
        <p:spPr>
          <a:xfrm>
            <a:off x="866441" y="754256"/>
            <a:ext cx="6343202" cy="709865"/>
          </a:xfrm>
        </p:spPr>
        <p:txBody>
          <a:bodyPr/>
          <a:lstStyle/>
          <a:p>
            <a:r>
              <a:rPr lang="en-US" dirty="0"/>
              <a:t>“We are not very far from the brink of the grave”</a:t>
            </a:r>
          </a:p>
        </p:txBody>
      </p:sp>
      <p:sp>
        <p:nvSpPr>
          <p:cNvPr id="3" name="Content Placeholder 2">
            <a:extLst>
              <a:ext uri="{FF2B5EF4-FFF2-40B4-BE49-F238E27FC236}">
                <a16:creationId xmlns:a16="http://schemas.microsoft.com/office/drawing/2014/main" xmlns="" id="{B2F6CDCE-A3A0-420D-87F1-301D6F2932C8}"/>
              </a:ext>
            </a:extLst>
          </p:cNvPr>
          <p:cNvSpPr>
            <a:spLocks noGrp="1"/>
          </p:cNvSpPr>
          <p:nvPr>
            <p:ph idx="1"/>
          </p:nvPr>
        </p:nvSpPr>
        <p:spPr>
          <a:xfrm>
            <a:off x="866441" y="2294053"/>
            <a:ext cx="7011896" cy="3530600"/>
          </a:xfrm>
        </p:spPr>
        <p:txBody>
          <a:bodyPr>
            <a:noAutofit/>
          </a:bodyPr>
          <a:lstStyle/>
          <a:p>
            <a:pPr marL="0" indent="0">
              <a:buNone/>
            </a:pPr>
            <a:r>
              <a:rPr lang="en-US" sz="2000" dirty="0"/>
              <a:t>Though our dear brother was seven years older than we, his death makes us feel that we are not very far from the brink of the grave. If we are permitted to live to his age – 72 – how quickly the seven years will pass away! Brother Bickley loved life, as a precious gift of God; but he had to die, and we must face the same end. It is useless for tears to flow, and for the heart to ache, we must keep face to the sun, else the shadows will overwhelm.</a:t>
            </a:r>
          </a:p>
          <a:p>
            <a:pPr marL="0" indent="0">
              <a:buNone/>
            </a:pPr>
            <a:r>
              <a:rPr lang="en-US" sz="2000" b="1" dirty="0"/>
              <a:t>The Christadelphian Advocate</a:t>
            </a:r>
            <a:r>
              <a:rPr lang="en-US" sz="2000" dirty="0"/>
              <a:t>, November, 1912, p. 285-286</a:t>
            </a:r>
          </a:p>
        </p:txBody>
      </p:sp>
      <p:sp>
        <p:nvSpPr>
          <p:cNvPr id="4" name="Slide Number Placeholder 3">
            <a:extLst>
              <a:ext uri="{FF2B5EF4-FFF2-40B4-BE49-F238E27FC236}">
                <a16:creationId xmlns:a16="http://schemas.microsoft.com/office/drawing/2014/main" xmlns="" id="{16980563-B058-4D86-927B-D113B55047A5}"/>
              </a:ext>
            </a:extLst>
          </p:cNvPr>
          <p:cNvSpPr>
            <a:spLocks noGrp="1"/>
          </p:cNvSpPr>
          <p:nvPr>
            <p:ph type="sldNum" sz="quarter" idx="4"/>
          </p:nvPr>
        </p:nvSpPr>
        <p:spPr/>
        <p:txBody>
          <a:bodyPr/>
          <a:lstStyle/>
          <a:p>
            <a:fld id="{D57F1E4F-1CFF-5643-939E-217C01CDF565}" type="slidenum">
              <a:rPr lang="en-US" smtClean="0"/>
              <a:pPr/>
              <a:t>30</a:t>
            </a:fld>
            <a:endParaRPr lang="en-US" dirty="0"/>
          </a:p>
        </p:txBody>
      </p:sp>
      <p:sp>
        <p:nvSpPr>
          <p:cNvPr id="5" name="TextBox 4">
            <a:extLst>
              <a:ext uri="{FF2B5EF4-FFF2-40B4-BE49-F238E27FC236}">
                <a16:creationId xmlns:a16="http://schemas.microsoft.com/office/drawing/2014/main" xmlns="" id="{2C6046AA-8D4D-47C2-A1F2-B588828B9A0F}"/>
              </a:ext>
            </a:extLst>
          </p:cNvPr>
          <p:cNvSpPr txBox="1"/>
          <p:nvPr/>
        </p:nvSpPr>
        <p:spPr>
          <a:xfrm>
            <a:off x="947854" y="6019800"/>
            <a:ext cx="6813395" cy="707886"/>
          </a:xfrm>
          <a:prstGeom prst="rect">
            <a:avLst/>
          </a:prstGeom>
          <a:solidFill>
            <a:srgbClr val="92D050"/>
          </a:solidFill>
        </p:spPr>
        <p:txBody>
          <a:bodyPr wrap="square" rtlCol="0">
            <a:spAutoFit/>
          </a:bodyPr>
          <a:lstStyle/>
          <a:p>
            <a:r>
              <a:rPr lang="en-US" sz="2000" dirty="0"/>
              <a:t>Brother Williams fell asleep in Christ 13 months later in December 1913 at age 66</a:t>
            </a:r>
          </a:p>
        </p:txBody>
      </p:sp>
    </p:spTree>
    <p:extLst>
      <p:ext uri="{BB962C8B-B14F-4D97-AF65-F5344CB8AC3E}">
        <p14:creationId xmlns:p14="http://schemas.microsoft.com/office/powerpoint/2010/main" xmlns="" val="52355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2F608-5432-4480-B205-E7E613520E5C}"/>
              </a:ext>
            </a:extLst>
          </p:cNvPr>
          <p:cNvSpPr>
            <a:spLocks noGrp="1"/>
          </p:cNvSpPr>
          <p:nvPr>
            <p:ph type="title"/>
          </p:nvPr>
        </p:nvSpPr>
        <p:spPr/>
        <p:txBody>
          <a:bodyPr/>
          <a:lstStyle/>
          <a:p>
            <a:r>
              <a:rPr lang="en-US" dirty="0"/>
              <a:t>“What we are most concerned about”	</a:t>
            </a:r>
          </a:p>
        </p:txBody>
      </p:sp>
      <p:sp>
        <p:nvSpPr>
          <p:cNvPr id="3" name="Content Placeholder 2">
            <a:extLst>
              <a:ext uri="{FF2B5EF4-FFF2-40B4-BE49-F238E27FC236}">
                <a16:creationId xmlns:a16="http://schemas.microsoft.com/office/drawing/2014/main" xmlns="" id="{BE0CBBBF-46FC-4964-9131-2DB730993960}"/>
              </a:ext>
            </a:extLst>
          </p:cNvPr>
          <p:cNvSpPr>
            <a:spLocks noGrp="1"/>
          </p:cNvSpPr>
          <p:nvPr>
            <p:ph idx="1"/>
          </p:nvPr>
        </p:nvSpPr>
        <p:spPr>
          <a:xfrm>
            <a:off x="866441" y="2489199"/>
            <a:ext cx="6343201" cy="4302489"/>
          </a:xfrm>
        </p:spPr>
        <p:txBody>
          <a:bodyPr>
            <a:normAutofit/>
          </a:bodyPr>
          <a:lstStyle/>
          <a:p>
            <a:r>
              <a:rPr lang="en-US" sz="2000" dirty="0"/>
              <a:t>That we may so write so as to be understood by the “partially educated” and the poor of this world; and with the approval of Him whose “eyes behold, his eyelids try, the children of men.” (Psalm 11:4), is what we are most concerned about. We know from experience and observation, that it is among the impossibilities for anyone to conduct a periodical in such a manner as to please every one.</a:t>
            </a:r>
          </a:p>
          <a:p>
            <a:pPr marL="0" indent="0">
              <a:buNone/>
            </a:pPr>
            <a:r>
              <a:rPr lang="en-US" sz="2000" b="1" dirty="0"/>
              <a:t>The Christadelphian Advocate</a:t>
            </a:r>
            <a:r>
              <a:rPr lang="en-US" sz="2000" dirty="0"/>
              <a:t>, Volume 1, Number 1, March, 1885, p. 2</a:t>
            </a:r>
          </a:p>
        </p:txBody>
      </p:sp>
      <p:sp>
        <p:nvSpPr>
          <p:cNvPr id="4" name="Slide Number Placeholder 3">
            <a:extLst>
              <a:ext uri="{FF2B5EF4-FFF2-40B4-BE49-F238E27FC236}">
                <a16:creationId xmlns:a16="http://schemas.microsoft.com/office/drawing/2014/main" xmlns="" id="{4CB37153-B20F-4424-AA49-6DEFDBD4E2CD}"/>
              </a:ext>
            </a:extLst>
          </p:cNvPr>
          <p:cNvSpPr>
            <a:spLocks noGrp="1"/>
          </p:cNvSpPr>
          <p:nvPr>
            <p:ph type="sldNum" sz="quarter" idx="4"/>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xmlns="" val="354945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5B9E4-BDFE-42EF-87C9-E2FFDB642C0B}"/>
              </a:ext>
            </a:extLst>
          </p:cNvPr>
          <p:cNvSpPr>
            <a:spLocks noGrp="1"/>
          </p:cNvSpPr>
          <p:nvPr>
            <p:ph type="title"/>
          </p:nvPr>
        </p:nvSpPr>
        <p:spPr/>
        <p:txBody>
          <a:bodyPr/>
          <a:lstStyle/>
          <a:p>
            <a:r>
              <a:rPr lang="en-US" dirty="0"/>
              <a:t>“Counsel is what we shall at all times crave”</a:t>
            </a:r>
          </a:p>
        </p:txBody>
      </p:sp>
      <p:sp>
        <p:nvSpPr>
          <p:cNvPr id="3" name="Content Placeholder 2">
            <a:extLst>
              <a:ext uri="{FF2B5EF4-FFF2-40B4-BE49-F238E27FC236}">
                <a16:creationId xmlns:a16="http://schemas.microsoft.com/office/drawing/2014/main" xmlns="" id="{2EC65122-2DFD-42DD-BBC4-A51CBBCAF981}"/>
              </a:ext>
            </a:extLst>
          </p:cNvPr>
          <p:cNvSpPr>
            <a:spLocks noGrp="1"/>
          </p:cNvSpPr>
          <p:nvPr>
            <p:ph idx="1"/>
          </p:nvPr>
        </p:nvSpPr>
        <p:spPr>
          <a:xfrm>
            <a:off x="866441" y="2489200"/>
            <a:ext cx="7328258" cy="4288528"/>
          </a:xfrm>
        </p:spPr>
        <p:txBody>
          <a:bodyPr>
            <a:normAutofit/>
          </a:bodyPr>
          <a:lstStyle/>
          <a:p>
            <a:r>
              <a:rPr lang="en-US" sz="2000" dirty="0"/>
              <a:t>…inasmuch as someone must hold the rein, we must ask to be allowed to do so in the guiding of THE CHRISTADELPHIAN ADVOCATE – in deciding what shall go into its columns, and what shall go into the waste basket…In laying down this rule by which we intend to be governed, it must not be understood that we by any means, ignore the fact that “where no counsel is the people fall, but in the multitude of counsellors there is safety.” Counsel is what we shall at times crave, from those who have proven themselves, and who shall prove themselves “workmen that </a:t>
            </a:r>
            <a:r>
              <a:rPr lang="en-US" sz="2000" dirty="0" err="1"/>
              <a:t>needeth</a:t>
            </a:r>
            <a:r>
              <a:rPr lang="en-US" sz="2000" dirty="0"/>
              <a:t> not to be ashamed, rightly dividing the word of truth.”</a:t>
            </a:r>
          </a:p>
          <a:p>
            <a:pPr marL="0" indent="0">
              <a:buNone/>
            </a:pPr>
            <a:r>
              <a:rPr lang="en-US" sz="2000" i="1" dirty="0"/>
              <a:t>Our Name and Object, </a:t>
            </a:r>
            <a:r>
              <a:rPr lang="en-US" sz="2000" dirty="0"/>
              <a:t>p. 3</a:t>
            </a:r>
          </a:p>
        </p:txBody>
      </p:sp>
      <p:sp>
        <p:nvSpPr>
          <p:cNvPr id="4" name="Slide Number Placeholder 3">
            <a:extLst>
              <a:ext uri="{FF2B5EF4-FFF2-40B4-BE49-F238E27FC236}">
                <a16:creationId xmlns:a16="http://schemas.microsoft.com/office/drawing/2014/main" xmlns="" id="{202078AB-E240-4320-986A-AAF7B34EA0A2}"/>
              </a:ext>
            </a:extLst>
          </p:cNvPr>
          <p:cNvSpPr>
            <a:spLocks noGrp="1"/>
          </p:cNvSpPr>
          <p:nvPr>
            <p:ph type="sldNum" sz="quarter" idx="4"/>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xmlns="" val="1154245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9A3BF-309E-4F26-AF7F-9B5F8117ADB5}"/>
              </a:ext>
            </a:extLst>
          </p:cNvPr>
          <p:cNvSpPr>
            <a:spLocks noGrp="1"/>
          </p:cNvSpPr>
          <p:nvPr>
            <p:ph type="title"/>
          </p:nvPr>
        </p:nvSpPr>
        <p:spPr/>
        <p:txBody>
          <a:bodyPr/>
          <a:lstStyle/>
          <a:p>
            <a:r>
              <a:rPr lang="en-US" dirty="0"/>
              <a:t>The 1884 lecture tour – Canadian portion</a:t>
            </a:r>
          </a:p>
        </p:txBody>
      </p:sp>
      <p:sp>
        <p:nvSpPr>
          <p:cNvPr id="3" name="Content Placeholder 2">
            <a:extLst>
              <a:ext uri="{FF2B5EF4-FFF2-40B4-BE49-F238E27FC236}">
                <a16:creationId xmlns:a16="http://schemas.microsoft.com/office/drawing/2014/main" xmlns="" id="{13C01E1E-5AE9-4A1A-8C9A-FAC9EAEB8A32}"/>
              </a:ext>
            </a:extLst>
          </p:cNvPr>
          <p:cNvSpPr>
            <a:spLocks noGrp="1"/>
          </p:cNvSpPr>
          <p:nvPr>
            <p:ph idx="1"/>
          </p:nvPr>
        </p:nvSpPr>
        <p:spPr>
          <a:xfrm>
            <a:off x="866441" y="2133211"/>
            <a:ext cx="7603483" cy="4724789"/>
          </a:xfrm>
        </p:spPr>
        <p:txBody>
          <a:bodyPr>
            <a:normAutofit/>
          </a:bodyPr>
          <a:lstStyle/>
          <a:p>
            <a:pPr>
              <a:lnSpc>
                <a:spcPct val="110000"/>
              </a:lnSpc>
            </a:pPr>
            <a:r>
              <a:rPr lang="en-US" dirty="0"/>
              <a:t>Leave </a:t>
            </a:r>
            <a:r>
              <a:rPr lang="en-US" b="1" dirty="0"/>
              <a:t>Waterloo</a:t>
            </a:r>
            <a:r>
              <a:rPr lang="en-US" dirty="0"/>
              <a:t> </a:t>
            </a:r>
            <a:r>
              <a:rPr lang="en-US" b="1" dirty="0"/>
              <a:t>(Iowa) </a:t>
            </a:r>
            <a:r>
              <a:rPr lang="en-US" dirty="0"/>
              <a:t>for </a:t>
            </a:r>
            <a:r>
              <a:rPr lang="en-US" b="1" dirty="0"/>
              <a:t>Chicago</a:t>
            </a:r>
            <a:r>
              <a:rPr lang="en-US" dirty="0"/>
              <a:t> June 23; transfer to the train to Guelph after a short visit with brethren in Chicago</a:t>
            </a:r>
          </a:p>
          <a:p>
            <a:pPr>
              <a:lnSpc>
                <a:spcPct val="110000"/>
              </a:lnSpc>
            </a:pPr>
            <a:r>
              <a:rPr lang="en-US" dirty="0"/>
              <a:t>Ten days at </a:t>
            </a:r>
            <a:r>
              <a:rPr lang="en-US" b="1" dirty="0"/>
              <a:t>Guelph,</a:t>
            </a:r>
            <a:r>
              <a:rPr lang="en-US" dirty="0"/>
              <a:t> six lectures given</a:t>
            </a:r>
          </a:p>
          <a:p>
            <a:pPr>
              <a:lnSpc>
                <a:spcPct val="110000"/>
              </a:lnSpc>
            </a:pPr>
            <a:r>
              <a:rPr lang="en-US" dirty="0"/>
              <a:t>Four days at </a:t>
            </a:r>
            <a:r>
              <a:rPr lang="en-US" b="1" dirty="0" err="1"/>
              <a:t>Doon</a:t>
            </a:r>
            <a:r>
              <a:rPr lang="en-US" b="1" dirty="0"/>
              <a:t> </a:t>
            </a:r>
            <a:r>
              <a:rPr lang="en-US" dirty="0"/>
              <a:t>--  four lectures given (</a:t>
            </a:r>
            <a:r>
              <a:rPr lang="en-US" dirty="0" err="1"/>
              <a:t>Doon</a:t>
            </a:r>
            <a:r>
              <a:rPr lang="en-US" dirty="0"/>
              <a:t> and </a:t>
            </a:r>
            <a:r>
              <a:rPr lang="en-US" b="1" dirty="0"/>
              <a:t>Blair</a:t>
            </a:r>
            <a:r>
              <a:rPr lang="en-US" dirty="0"/>
              <a:t>)</a:t>
            </a:r>
          </a:p>
          <a:p>
            <a:pPr>
              <a:lnSpc>
                <a:spcPct val="110000"/>
              </a:lnSpc>
            </a:pPr>
            <a:r>
              <a:rPr lang="en-US" dirty="0"/>
              <a:t>Four lectures at </a:t>
            </a:r>
            <a:r>
              <a:rPr lang="en-US" b="1" dirty="0"/>
              <a:t>Galt</a:t>
            </a:r>
          </a:p>
          <a:p>
            <a:pPr>
              <a:lnSpc>
                <a:spcPct val="110000"/>
              </a:lnSpc>
            </a:pPr>
            <a:r>
              <a:rPr lang="en-US" dirty="0"/>
              <a:t>Two lectures at </a:t>
            </a:r>
            <a:r>
              <a:rPr lang="en-US" b="1" dirty="0"/>
              <a:t>Preston</a:t>
            </a:r>
            <a:endParaRPr lang="en-US" dirty="0"/>
          </a:p>
          <a:p>
            <a:pPr>
              <a:lnSpc>
                <a:spcPct val="110000"/>
              </a:lnSpc>
            </a:pPr>
            <a:r>
              <a:rPr lang="en-US" dirty="0"/>
              <a:t>One lecture at </a:t>
            </a:r>
            <a:r>
              <a:rPr lang="en-US" b="1" dirty="0"/>
              <a:t>Waterloo (Ontario)</a:t>
            </a:r>
            <a:r>
              <a:rPr lang="en-US" dirty="0"/>
              <a:t>, return to </a:t>
            </a:r>
            <a:r>
              <a:rPr lang="en-US" b="1" dirty="0"/>
              <a:t>Galt</a:t>
            </a:r>
            <a:r>
              <a:rPr lang="en-US" dirty="0"/>
              <a:t> to take a sister’s funeral, back to </a:t>
            </a:r>
            <a:r>
              <a:rPr lang="en-US" b="1" dirty="0"/>
              <a:t>Waterloo (Ontario) </a:t>
            </a:r>
            <a:r>
              <a:rPr lang="en-US" dirty="0"/>
              <a:t>for the lecture</a:t>
            </a:r>
          </a:p>
          <a:p>
            <a:pPr>
              <a:lnSpc>
                <a:spcPct val="110000"/>
              </a:lnSpc>
            </a:pPr>
            <a:r>
              <a:rPr lang="en-US" dirty="0"/>
              <a:t>Three lectures on one Sunday in </a:t>
            </a:r>
            <a:r>
              <a:rPr lang="en-US" b="1" dirty="0"/>
              <a:t>Hamilton</a:t>
            </a:r>
            <a:r>
              <a:rPr lang="en-US" dirty="0"/>
              <a:t>, acceded to the request to take the funeral of young brother John Dixon, short steamship excursion to </a:t>
            </a:r>
            <a:r>
              <a:rPr lang="en-US" b="1" dirty="0"/>
              <a:t>Toronto </a:t>
            </a:r>
            <a:r>
              <a:rPr lang="en-US" dirty="0"/>
              <a:t>to get acquainted with the Toronto brethren, then back to Hamilton</a:t>
            </a:r>
          </a:p>
          <a:p>
            <a:endParaRPr lang="en-US" dirty="0"/>
          </a:p>
        </p:txBody>
      </p:sp>
      <p:sp>
        <p:nvSpPr>
          <p:cNvPr id="4" name="Slide Number Placeholder 3">
            <a:extLst>
              <a:ext uri="{FF2B5EF4-FFF2-40B4-BE49-F238E27FC236}">
                <a16:creationId xmlns:a16="http://schemas.microsoft.com/office/drawing/2014/main" xmlns="" id="{DFB54418-EDF3-403A-B539-DCC5FE34B0F3}"/>
              </a:ext>
            </a:extLst>
          </p:cNvPr>
          <p:cNvSpPr>
            <a:spLocks noGrp="1"/>
          </p:cNvSpPr>
          <p:nvPr>
            <p:ph type="sldNum" sz="quarter" idx="4"/>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xmlns="" val="196017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116EB-CC9C-4A80-A781-C3597F846F29}"/>
              </a:ext>
            </a:extLst>
          </p:cNvPr>
          <p:cNvSpPr>
            <a:spLocks noGrp="1"/>
          </p:cNvSpPr>
          <p:nvPr>
            <p:ph type="title"/>
          </p:nvPr>
        </p:nvSpPr>
        <p:spPr/>
        <p:txBody>
          <a:bodyPr/>
          <a:lstStyle/>
          <a:p>
            <a:r>
              <a:rPr lang="en-US" dirty="0"/>
              <a:t>The great responsibility that rests on us</a:t>
            </a:r>
          </a:p>
        </p:txBody>
      </p:sp>
      <p:sp>
        <p:nvSpPr>
          <p:cNvPr id="3" name="Content Placeholder 2">
            <a:extLst>
              <a:ext uri="{FF2B5EF4-FFF2-40B4-BE49-F238E27FC236}">
                <a16:creationId xmlns:a16="http://schemas.microsoft.com/office/drawing/2014/main" xmlns="" id="{E865998D-E6E0-4C3D-8B7E-BAEBC3C398FE}"/>
              </a:ext>
            </a:extLst>
          </p:cNvPr>
          <p:cNvSpPr>
            <a:spLocks noGrp="1"/>
          </p:cNvSpPr>
          <p:nvPr>
            <p:ph idx="1"/>
          </p:nvPr>
        </p:nvSpPr>
        <p:spPr>
          <a:xfrm>
            <a:off x="866441" y="2489199"/>
            <a:ext cx="7664242" cy="4234985"/>
          </a:xfrm>
        </p:spPr>
        <p:txBody>
          <a:bodyPr>
            <a:normAutofit/>
          </a:bodyPr>
          <a:lstStyle/>
          <a:p>
            <a:r>
              <a:rPr lang="en-US" sz="2000" dirty="0"/>
              <a:t>Several years have elapsed since any intelligence has appeared in </a:t>
            </a:r>
            <a:r>
              <a:rPr lang="en-US" sz="2000" cap="small" dirty="0"/>
              <a:t>the advocate </a:t>
            </a:r>
            <a:r>
              <a:rPr lang="en-US" sz="2000" dirty="0"/>
              <a:t>from here. Bro. and Sister Renshaw and myself have been connected with the </a:t>
            </a:r>
            <a:r>
              <a:rPr lang="en-US" sz="2000" dirty="0" err="1"/>
              <a:t>Doon</a:t>
            </a:r>
            <a:r>
              <a:rPr lang="en-US" sz="2000" dirty="0"/>
              <a:t> Ecclesia, but becoming alive to the great responsibility that rests upon us in proclaiming that everlasting gospel to the dying sons of Adam, and which is our only balm in this day of universal darkness, we have formed an ecclesia to be known as the Berlin and Waterloo ecclesia, meeting every Sunday morning at 10:30 A. M. on the corner of King and Queen Streets, Berlin.</a:t>
            </a:r>
          </a:p>
          <a:p>
            <a:pPr marL="0" indent="0">
              <a:buNone/>
            </a:pPr>
            <a:r>
              <a:rPr lang="en-US" sz="2000" dirty="0"/>
              <a:t>					E. H. E. CHART, Secretary-Treasurer</a:t>
            </a:r>
          </a:p>
        </p:txBody>
      </p:sp>
      <p:sp>
        <p:nvSpPr>
          <p:cNvPr id="4" name="Slide Number Placeholder 3">
            <a:extLst>
              <a:ext uri="{FF2B5EF4-FFF2-40B4-BE49-F238E27FC236}">
                <a16:creationId xmlns:a16="http://schemas.microsoft.com/office/drawing/2014/main" xmlns="" id="{F4493AB9-89C3-4A98-8B39-6BBD30D21104}"/>
              </a:ext>
            </a:extLst>
          </p:cNvPr>
          <p:cNvSpPr>
            <a:spLocks noGrp="1"/>
          </p:cNvSpPr>
          <p:nvPr>
            <p:ph type="sldNum" sz="quarter" idx="4"/>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xmlns="" val="378070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42A60-CBCB-4B91-A258-6F1D988B277F}"/>
              </a:ext>
            </a:extLst>
          </p:cNvPr>
          <p:cNvSpPr>
            <a:spLocks noGrp="1"/>
          </p:cNvSpPr>
          <p:nvPr>
            <p:ph type="title"/>
          </p:nvPr>
        </p:nvSpPr>
        <p:spPr/>
        <p:txBody>
          <a:bodyPr/>
          <a:lstStyle/>
          <a:p>
            <a:r>
              <a:rPr lang="en-US" dirty="0"/>
              <a:t>The problem with attention to ourselves</a:t>
            </a:r>
          </a:p>
        </p:txBody>
      </p:sp>
      <p:sp>
        <p:nvSpPr>
          <p:cNvPr id="3" name="Content Placeholder 2">
            <a:extLst>
              <a:ext uri="{FF2B5EF4-FFF2-40B4-BE49-F238E27FC236}">
                <a16:creationId xmlns:a16="http://schemas.microsoft.com/office/drawing/2014/main" xmlns="" id="{70FD5932-9771-4AF5-B620-4F06EFE363EA}"/>
              </a:ext>
            </a:extLst>
          </p:cNvPr>
          <p:cNvSpPr>
            <a:spLocks noGrp="1"/>
          </p:cNvSpPr>
          <p:nvPr>
            <p:ph idx="1"/>
          </p:nvPr>
        </p:nvSpPr>
        <p:spPr>
          <a:xfrm>
            <a:off x="866441" y="2489200"/>
            <a:ext cx="7409208" cy="4368800"/>
          </a:xfrm>
        </p:spPr>
        <p:txBody>
          <a:bodyPr/>
          <a:lstStyle/>
          <a:p>
            <a:pPr marL="0" indent="0">
              <a:buNone/>
            </a:pPr>
            <a:r>
              <a:rPr lang="en-US" sz="2000" dirty="0"/>
              <a:t>The older ones, who had hold of the helm when I used to visit Hamilton, seem now to stand back, possessed of a feeling that it is no use trying to get the people to listen, and seeming to be saying to themselves, “We will give our attention to ourselves.” This is a mistake. We have always found it so.</a:t>
            </a:r>
          </a:p>
          <a:p>
            <a:pPr marL="0" indent="0">
              <a:buNone/>
            </a:pPr>
            <a:r>
              <a:rPr lang="en-US" sz="2000" dirty="0"/>
              <a:t>Long after some have concluded that “it is no use”, many have come out of darkness into light. It is ours to go on with the work, regardless of present visible results; and generally speaking, attention to ourselves at the expense of the alien breeds crotchets, discontent and, at last, serious trouble.</a:t>
            </a:r>
          </a:p>
          <a:p>
            <a:pPr marL="0" indent="0">
              <a:buNone/>
            </a:pPr>
            <a:r>
              <a:rPr lang="en-US" sz="2000" dirty="0"/>
              <a:t>The Christadelphian Advocate, July 1898, p. 203</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xmlns="" id="{3A47A01B-9F41-438A-BBFA-D456AC36DC94}"/>
              </a:ext>
            </a:extLst>
          </p:cNvPr>
          <p:cNvSpPr>
            <a:spLocks noGrp="1"/>
          </p:cNvSpPr>
          <p:nvPr>
            <p:ph type="sldNum" sz="quarter" idx="4"/>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xmlns="" val="560419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4B3E8944-9867-4C42-9191-471D8F361AD7}"/>
              </a:ext>
            </a:extLst>
          </p:cNvPr>
          <p:cNvSpPr>
            <a:spLocks noGrp="1"/>
          </p:cNvSpPr>
          <p:nvPr>
            <p:ph type="title"/>
          </p:nvPr>
        </p:nvSpPr>
        <p:spPr/>
        <p:txBody>
          <a:bodyPr/>
          <a:lstStyle/>
          <a:p>
            <a:r>
              <a:rPr lang="en-US" dirty="0"/>
              <a:t>Question to think about	</a:t>
            </a:r>
          </a:p>
        </p:txBody>
      </p:sp>
      <p:sp>
        <p:nvSpPr>
          <p:cNvPr id="10" name="Text Placeholder 9">
            <a:extLst>
              <a:ext uri="{FF2B5EF4-FFF2-40B4-BE49-F238E27FC236}">
                <a16:creationId xmlns:a16="http://schemas.microsoft.com/office/drawing/2014/main" xmlns="" id="{F54597DF-371F-4318-9000-C4385E8E292F}"/>
              </a:ext>
            </a:extLst>
          </p:cNvPr>
          <p:cNvSpPr>
            <a:spLocks noGrp="1"/>
          </p:cNvSpPr>
          <p:nvPr>
            <p:ph type="body" idx="1"/>
          </p:nvPr>
        </p:nvSpPr>
        <p:spPr>
          <a:xfrm>
            <a:off x="5119260" y="2257587"/>
            <a:ext cx="3049007" cy="3020343"/>
          </a:xfrm>
          <a:solidFill>
            <a:schemeClr val="bg1"/>
          </a:solidFill>
        </p:spPr>
        <p:txBody>
          <a:bodyPr>
            <a:noAutofit/>
          </a:bodyPr>
          <a:lstStyle/>
          <a:p>
            <a:pPr>
              <a:lnSpc>
                <a:spcPct val="110000"/>
              </a:lnSpc>
            </a:pPr>
            <a:r>
              <a:rPr lang="en-US" sz="2400" dirty="0">
                <a:solidFill>
                  <a:schemeClr val="tx1"/>
                </a:solidFill>
              </a:rPr>
              <a:t>WHY DID OUR ECCLESIAS LOSE THEIR COLLECTIVE ZEAL TO PREACH THE GOSPEL AND HOW CAN IT BE REGAINED? </a:t>
            </a:r>
          </a:p>
        </p:txBody>
      </p:sp>
      <p:sp>
        <p:nvSpPr>
          <p:cNvPr id="5" name="Slide Number Placeholder 4">
            <a:extLst>
              <a:ext uri="{FF2B5EF4-FFF2-40B4-BE49-F238E27FC236}">
                <a16:creationId xmlns:a16="http://schemas.microsoft.com/office/drawing/2014/main" xmlns="" id="{B95F1C5D-59EA-48A7-BAB5-8F35FAF094C4}"/>
              </a:ext>
            </a:extLst>
          </p:cNvPr>
          <p:cNvSpPr>
            <a:spLocks noGrp="1"/>
          </p:cNvSpPr>
          <p:nvPr>
            <p:ph type="sldNum" sz="quarter" idx="4"/>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xmlns="" val="4100794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AFCED-61EC-41DD-A727-07C59660D328}"/>
              </a:ext>
            </a:extLst>
          </p:cNvPr>
          <p:cNvSpPr>
            <a:spLocks noGrp="1"/>
          </p:cNvSpPr>
          <p:nvPr>
            <p:ph type="title"/>
          </p:nvPr>
        </p:nvSpPr>
        <p:spPr/>
        <p:txBody>
          <a:bodyPr/>
          <a:lstStyle/>
          <a:p>
            <a:r>
              <a:rPr lang="en-US" dirty="0"/>
              <a:t>The 1884 lecture tour – New York State &amp; Pennsylvania</a:t>
            </a:r>
          </a:p>
        </p:txBody>
      </p:sp>
      <p:sp>
        <p:nvSpPr>
          <p:cNvPr id="3" name="Content Placeholder 2">
            <a:extLst>
              <a:ext uri="{FF2B5EF4-FFF2-40B4-BE49-F238E27FC236}">
                <a16:creationId xmlns:a16="http://schemas.microsoft.com/office/drawing/2014/main" xmlns="" id="{85CA105F-2D49-4D4C-8DD1-20DD43BA77B0}"/>
              </a:ext>
            </a:extLst>
          </p:cNvPr>
          <p:cNvSpPr>
            <a:spLocks noGrp="1"/>
          </p:cNvSpPr>
          <p:nvPr>
            <p:ph idx="1"/>
          </p:nvPr>
        </p:nvSpPr>
        <p:spPr/>
        <p:txBody>
          <a:bodyPr/>
          <a:lstStyle/>
          <a:p>
            <a:r>
              <a:rPr lang="en-US" dirty="0"/>
              <a:t>Three lectures in </a:t>
            </a:r>
            <a:r>
              <a:rPr lang="en-US" b="1" dirty="0"/>
              <a:t>Buffalo</a:t>
            </a:r>
            <a:r>
              <a:rPr lang="en-US" dirty="0"/>
              <a:t> on one Sunday with two hour stop on the journey from Hamilton to Buffalo at Niagara Falls to view the falls</a:t>
            </a:r>
          </a:p>
          <a:p>
            <a:r>
              <a:rPr lang="en-US" dirty="0"/>
              <a:t>Three lectures in </a:t>
            </a:r>
            <a:r>
              <a:rPr lang="en-US" b="1" dirty="0"/>
              <a:t>Elmira</a:t>
            </a:r>
            <a:r>
              <a:rPr lang="en-US" dirty="0"/>
              <a:t> on one Sunday</a:t>
            </a:r>
          </a:p>
          <a:p>
            <a:r>
              <a:rPr lang="en-US" dirty="0"/>
              <a:t>Called on new brother in </a:t>
            </a:r>
            <a:r>
              <a:rPr lang="en-US" b="1" dirty="0"/>
              <a:t>Corning</a:t>
            </a:r>
          </a:p>
          <a:p>
            <a:r>
              <a:rPr lang="en-US" dirty="0"/>
              <a:t>Two lectures given in </a:t>
            </a:r>
            <a:r>
              <a:rPr lang="en-US" b="1" dirty="0"/>
              <a:t>Rochester</a:t>
            </a:r>
          </a:p>
          <a:p>
            <a:r>
              <a:rPr lang="en-US" b="1" dirty="0"/>
              <a:t>Mahanoy City</a:t>
            </a:r>
            <a:r>
              <a:rPr lang="en-US" dirty="0"/>
              <a:t>, Pennsylvania – chartered train to Sunday School picnic</a:t>
            </a:r>
          </a:p>
          <a:p>
            <a:endParaRPr lang="en-US" dirty="0"/>
          </a:p>
        </p:txBody>
      </p:sp>
      <p:sp>
        <p:nvSpPr>
          <p:cNvPr id="4" name="Slide Number Placeholder 3">
            <a:extLst>
              <a:ext uri="{FF2B5EF4-FFF2-40B4-BE49-F238E27FC236}">
                <a16:creationId xmlns:a16="http://schemas.microsoft.com/office/drawing/2014/main" xmlns="" id="{64F23D8B-D59C-4C67-B0B8-19F743BF19F9}"/>
              </a:ext>
            </a:extLst>
          </p:cNvPr>
          <p:cNvSpPr>
            <a:spLocks noGrp="1"/>
          </p:cNvSpPr>
          <p:nvPr>
            <p:ph type="sldNum" sz="quarter" idx="4"/>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xmlns="" val="296501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89A25-3F47-48E0-86D1-E124CFBAC683}"/>
              </a:ext>
            </a:extLst>
          </p:cNvPr>
          <p:cNvSpPr>
            <a:spLocks noGrp="1"/>
          </p:cNvSpPr>
          <p:nvPr>
            <p:ph type="title"/>
          </p:nvPr>
        </p:nvSpPr>
        <p:spPr/>
        <p:txBody>
          <a:bodyPr/>
          <a:lstStyle/>
          <a:p>
            <a:r>
              <a:rPr lang="en-US" dirty="0"/>
              <a:t>The 1884 lecture tour – New England and mid-Atlantic</a:t>
            </a:r>
          </a:p>
        </p:txBody>
      </p:sp>
      <p:sp>
        <p:nvSpPr>
          <p:cNvPr id="3" name="Content Placeholder 2">
            <a:extLst>
              <a:ext uri="{FF2B5EF4-FFF2-40B4-BE49-F238E27FC236}">
                <a16:creationId xmlns:a16="http://schemas.microsoft.com/office/drawing/2014/main" xmlns="" id="{FCFA8CE3-2463-44DA-9C3F-0A369A76377B}"/>
              </a:ext>
            </a:extLst>
          </p:cNvPr>
          <p:cNvSpPr>
            <a:spLocks noGrp="1"/>
          </p:cNvSpPr>
          <p:nvPr>
            <p:ph idx="1"/>
          </p:nvPr>
        </p:nvSpPr>
        <p:spPr>
          <a:xfrm>
            <a:off x="866441" y="2489199"/>
            <a:ext cx="6343201" cy="4296317"/>
          </a:xfrm>
        </p:spPr>
        <p:txBody>
          <a:bodyPr>
            <a:normAutofit/>
          </a:bodyPr>
          <a:lstStyle/>
          <a:p>
            <a:r>
              <a:rPr lang="en-US" dirty="0"/>
              <a:t>At </a:t>
            </a:r>
            <a:r>
              <a:rPr lang="en-US" b="1" dirty="0"/>
              <a:t>Jersey City </a:t>
            </a:r>
            <a:r>
              <a:rPr lang="en-US" dirty="0"/>
              <a:t>he gave two lectures, visited the grave of John Thomas with his daughter, Sister </a:t>
            </a:r>
            <a:r>
              <a:rPr lang="en-US" dirty="0" err="1"/>
              <a:t>Lasius</a:t>
            </a:r>
            <a:endParaRPr lang="en-US" dirty="0"/>
          </a:p>
          <a:p>
            <a:r>
              <a:rPr lang="en-US" dirty="0"/>
              <a:t>Took the steamer from New York to Fall River, MA and then the train to </a:t>
            </a:r>
            <a:r>
              <a:rPr lang="en-US" b="1" dirty="0"/>
              <a:t>Fitchburg, MA </a:t>
            </a:r>
            <a:r>
              <a:rPr lang="en-US" dirty="0"/>
              <a:t>– lectures given</a:t>
            </a:r>
          </a:p>
          <a:p>
            <a:r>
              <a:rPr lang="en-US" b="1" dirty="0"/>
              <a:t>Worcester, MA </a:t>
            </a:r>
            <a:r>
              <a:rPr lang="en-US" dirty="0"/>
              <a:t>– two lectures given</a:t>
            </a:r>
          </a:p>
          <a:p>
            <a:r>
              <a:rPr lang="en-US" dirty="0"/>
              <a:t>Visited the believers in </a:t>
            </a:r>
            <a:r>
              <a:rPr lang="en-US" b="1" dirty="0"/>
              <a:t>Lowell, MA </a:t>
            </a:r>
            <a:r>
              <a:rPr lang="en-US" dirty="0"/>
              <a:t>for two days</a:t>
            </a:r>
          </a:p>
          <a:p>
            <a:r>
              <a:rPr lang="en-US" dirty="0"/>
              <a:t>Two lectures given in </a:t>
            </a:r>
            <a:r>
              <a:rPr lang="en-US" b="1" dirty="0"/>
              <a:t>Boston</a:t>
            </a:r>
          </a:p>
          <a:p>
            <a:r>
              <a:rPr lang="en-US" dirty="0"/>
              <a:t>Returned to </a:t>
            </a:r>
            <a:r>
              <a:rPr lang="en-US" b="1" dirty="0"/>
              <a:t>Jersey City </a:t>
            </a:r>
            <a:r>
              <a:rPr lang="en-US" dirty="0"/>
              <a:t>where two lectures were given in a different part of the city </a:t>
            </a:r>
          </a:p>
          <a:p>
            <a:r>
              <a:rPr lang="en-US" dirty="0"/>
              <a:t>Two lectures given in </a:t>
            </a:r>
            <a:r>
              <a:rPr lang="en-US" b="1" dirty="0"/>
              <a:t>Baltimore</a:t>
            </a:r>
            <a:r>
              <a:rPr lang="en-US" dirty="0"/>
              <a:t>, MD</a:t>
            </a:r>
          </a:p>
          <a:p>
            <a:r>
              <a:rPr lang="en-US" dirty="0"/>
              <a:t>Six lectures given in </a:t>
            </a:r>
            <a:r>
              <a:rPr lang="en-US" b="1" dirty="0"/>
              <a:t>Washington</a:t>
            </a:r>
            <a:r>
              <a:rPr lang="en-US" dirty="0"/>
              <a:t>, DC</a:t>
            </a:r>
          </a:p>
        </p:txBody>
      </p:sp>
      <p:sp>
        <p:nvSpPr>
          <p:cNvPr id="4" name="Slide Number Placeholder 3">
            <a:extLst>
              <a:ext uri="{FF2B5EF4-FFF2-40B4-BE49-F238E27FC236}">
                <a16:creationId xmlns:a16="http://schemas.microsoft.com/office/drawing/2014/main" xmlns="" id="{B65ADA76-8727-452B-A76A-0696D0C0B36A}"/>
              </a:ext>
            </a:extLst>
          </p:cNvPr>
          <p:cNvSpPr>
            <a:spLocks noGrp="1"/>
          </p:cNvSpPr>
          <p:nvPr>
            <p:ph type="sldNum" sz="quarter" idx="4"/>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xmlns="" val="3926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F11C5-D4EA-4AE4-85DC-74B41B11AC43}"/>
              </a:ext>
            </a:extLst>
          </p:cNvPr>
          <p:cNvSpPr>
            <a:spLocks noGrp="1"/>
          </p:cNvSpPr>
          <p:nvPr>
            <p:ph type="title"/>
          </p:nvPr>
        </p:nvSpPr>
        <p:spPr>
          <a:xfrm>
            <a:off x="832986" y="854616"/>
            <a:ext cx="6343202" cy="709865"/>
          </a:xfrm>
        </p:spPr>
        <p:txBody>
          <a:bodyPr/>
          <a:lstStyle/>
          <a:p>
            <a:r>
              <a:rPr lang="en-US" dirty="0"/>
              <a:t>The 1884 lecture tour – Virginia, Pittsburgh, Michigan and Chicago</a:t>
            </a:r>
          </a:p>
        </p:txBody>
      </p:sp>
      <p:sp>
        <p:nvSpPr>
          <p:cNvPr id="3" name="Content Placeholder 2">
            <a:extLst>
              <a:ext uri="{FF2B5EF4-FFF2-40B4-BE49-F238E27FC236}">
                <a16:creationId xmlns:a16="http://schemas.microsoft.com/office/drawing/2014/main" xmlns="" id="{8BE2A678-7302-4F5A-9C89-742F763DC151}"/>
              </a:ext>
            </a:extLst>
          </p:cNvPr>
          <p:cNvSpPr>
            <a:spLocks noGrp="1"/>
          </p:cNvSpPr>
          <p:nvPr>
            <p:ph idx="1"/>
          </p:nvPr>
        </p:nvSpPr>
        <p:spPr>
          <a:xfrm>
            <a:off x="535260" y="2274850"/>
            <a:ext cx="7644160" cy="3573966"/>
          </a:xfrm>
        </p:spPr>
        <p:txBody>
          <a:bodyPr>
            <a:normAutofit/>
          </a:bodyPr>
          <a:lstStyle/>
          <a:p>
            <a:r>
              <a:rPr lang="en-US" sz="2000" b="1" dirty="0"/>
              <a:t>Lanesville,</a:t>
            </a:r>
            <a:r>
              <a:rPr lang="en-US" sz="2000" dirty="0"/>
              <a:t> VA to attend gathering of the brethren and then a stopover in Richmond to visit brethren there</a:t>
            </a:r>
          </a:p>
          <a:p>
            <a:r>
              <a:rPr lang="en-US" sz="2000" dirty="0"/>
              <a:t>Returned to </a:t>
            </a:r>
            <a:r>
              <a:rPr lang="en-US" sz="2000" b="1" dirty="0"/>
              <a:t>Washington</a:t>
            </a:r>
            <a:r>
              <a:rPr lang="en-US" sz="2000" dirty="0"/>
              <a:t>, thence to </a:t>
            </a:r>
            <a:r>
              <a:rPr lang="en-US" sz="2000" b="1" dirty="0"/>
              <a:t>Pittsburgh</a:t>
            </a:r>
            <a:r>
              <a:rPr lang="en-US" sz="2000" dirty="0"/>
              <a:t> to visit brethren there</a:t>
            </a:r>
          </a:p>
          <a:p>
            <a:r>
              <a:rPr lang="en-US" sz="2000" dirty="0"/>
              <a:t>Stopped  in </a:t>
            </a:r>
            <a:r>
              <a:rPr lang="en-US" sz="2000" b="1" dirty="0"/>
              <a:t>Grand Rapids</a:t>
            </a:r>
            <a:r>
              <a:rPr lang="en-US" sz="2000" dirty="0"/>
              <a:t>, MI for one week to visit the believers there and lecture</a:t>
            </a:r>
          </a:p>
          <a:p>
            <a:r>
              <a:rPr lang="en-US" sz="2000" dirty="0"/>
              <a:t>Two lectures given in </a:t>
            </a:r>
            <a:r>
              <a:rPr lang="en-US" sz="2000" b="1" dirty="0"/>
              <a:t>Chicago</a:t>
            </a:r>
          </a:p>
          <a:p>
            <a:r>
              <a:rPr lang="en-US" sz="2000" dirty="0"/>
              <a:t>Arrived home in </a:t>
            </a:r>
            <a:r>
              <a:rPr lang="en-US" sz="2000" b="1" dirty="0"/>
              <a:t>Waterloo</a:t>
            </a:r>
            <a:r>
              <a:rPr lang="en-US" sz="2000" dirty="0"/>
              <a:t> on October 19</a:t>
            </a:r>
            <a:r>
              <a:rPr lang="en-US" sz="2000" baseline="30000" dirty="0"/>
              <a:t>th</a:t>
            </a:r>
            <a:endParaRPr lang="en-US" sz="2000" dirty="0"/>
          </a:p>
          <a:p>
            <a:endParaRPr lang="en-US" dirty="0"/>
          </a:p>
        </p:txBody>
      </p:sp>
      <p:sp>
        <p:nvSpPr>
          <p:cNvPr id="4" name="Slide Number Placeholder 3">
            <a:extLst>
              <a:ext uri="{FF2B5EF4-FFF2-40B4-BE49-F238E27FC236}">
                <a16:creationId xmlns:a16="http://schemas.microsoft.com/office/drawing/2014/main" xmlns="" id="{80F2297A-2458-4B41-966A-8A907D960754}"/>
              </a:ext>
            </a:extLst>
          </p:cNvPr>
          <p:cNvSpPr>
            <a:spLocks noGrp="1"/>
          </p:cNvSpPr>
          <p:nvPr>
            <p:ph type="sldNum" sz="quarter" idx="4"/>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xmlns="" val="347277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39" y="927099"/>
            <a:ext cx="6900385" cy="709865"/>
          </a:xfrm>
        </p:spPr>
        <p:txBody>
          <a:bodyPr/>
          <a:lstStyle/>
          <a:p>
            <a:r>
              <a:rPr lang="en-US" dirty="0"/>
              <a:t>Do you understand what you are reading?</a:t>
            </a:r>
          </a:p>
        </p:txBody>
      </p:sp>
      <p:sp>
        <p:nvSpPr>
          <p:cNvPr id="3" name="Content Placeholder 2"/>
          <p:cNvSpPr>
            <a:spLocks noGrp="1"/>
          </p:cNvSpPr>
          <p:nvPr>
            <p:ph idx="1"/>
          </p:nvPr>
        </p:nvSpPr>
        <p:spPr>
          <a:xfrm>
            <a:off x="866441" y="2489200"/>
            <a:ext cx="7168013" cy="4145776"/>
          </a:xfrm>
        </p:spPr>
        <p:txBody>
          <a:bodyPr>
            <a:noAutofit/>
          </a:bodyPr>
          <a:lstStyle/>
          <a:p>
            <a:r>
              <a:rPr lang="en-US" sz="2000" dirty="0"/>
              <a:t>And there was an Ethiopian, a eunuch, a court official of Candace, queen of the Ethiopians, who was in charge of all her treasure. He had come to Jerusalem to worship and was returning, seated in his chariot, and he was reading the prophet Isaiah. </a:t>
            </a:r>
            <a:r>
              <a:rPr lang="en-US" sz="2000" baseline="30000" dirty="0"/>
              <a:t> </a:t>
            </a:r>
            <a:r>
              <a:rPr lang="en-US" sz="2000" dirty="0"/>
              <a:t>And the Spirit said to Philip, “Go over and join this chariot.” </a:t>
            </a:r>
            <a:r>
              <a:rPr lang="en-US" sz="2000" baseline="30000" dirty="0"/>
              <a:t> </a:t>
            </a:r>
            <a:r>
              <a:rPr lang="en-US" sz="2000" dirty="0"/>
              <a:t>So Philip ran to him and heard him reading Isaiah the prophet and asked, “Do you understand what you are reading?” </a:t>
            </a:r>
            <a:r>
              <a:rPr lang="en-US" sz="2000" baseline="30000" dirty="0"/>
              <a:t> </a:t>
            </a:r>
            <a:r>
              <a:rPr lang="en-US" sz="2000" dirty="0"/>
              <a:t>And he said, “How can I, unless someone guides me?” And he invited Philip to come up and sit with him. </a:t>
            </a:r>
            <a:r>
              <a:rPr lang="en-US" sz="2000" baseline="30000" dirty="0"/>
              <a:t> </a:t>
            </a:r>
            <a:r>
              <a:rPr lang="en-US" sz="2000" dirty="0"/>
              <a:t>Now the passage of the Scripture that he was reading was this:</a:t>
            </a:r>
          </a:p>
        </p:txBody>
      </p:sp>
      <p:sp>
        <p:nvSpPr>
          <p:cNvPr id="4" name="Slide Number Placeholder 3"/>
          <p:cNvSpPr>
            <a:spLocks noGrp="1"/>
          </p:cNvSpPr>
          <p:nvPr>
            <p:ph type="sldNum" sz="quarter" idx="4"/>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3391991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1ABC8-0055-4125-B115-A9EC0E8FF29C}"/>
              </a:ext>
            </a:extLst>
          </p:cNvPr>
          <p:cNvSpPr>
            <a:spLocks noGrp="1"/>
          </p:cNvSpPr>
          <p:nvPr>
            <p:ph type="title"/>
          </p:nvPr>
        </p:nvSpPr>
        <p:spPr/>
        <p:txBody>
          <a:bodyPr/>
          <a:lstStyle/>
          <a:p>
            <a:r>
              <a:rPr lang="en-US" dirty="0"/>
              <a:t>The 1884 lecture tour extension</a:t>
            </a:r>
          </a:p>
        </p:txBody>
      </p:sp>
      <p:sp>
        <p:nvSpPr>
          <p:cNvPr id="3" name="Content Placeholder 2">
            <a:extLst>
              <a:ext uri="{FF2B5EF4-FFF2-40B4-BE49-F238E27FC236}">
                <a16:creationId xmlns:a16="http://schemas.microsoft.com/office/drawing/2014/main" xmlns="" id="{FA56A99F-E0AD-4028-9945-0415A5903ED2}"/>
              </a:ext>
            </a:extLst>
          </p:cNvPr>
          <p:cNvSpPr>
            <a:spLocks noGrp="1"/>
          </p:cNvSpPr>
          <p:nvPr>
            <p:ph idx="1"/>
          </p:nvPr>
        </p:nvSpPr>
        <p:spPr/>
        <p:txBody>
          <a:bodyPr/>
          <a:lstStyle/>
          <a:p>
            <a:r>
              <a:rPr lang="en-US" dirty="0"/>
              <a:t>Left on November 15</a:t>
            </a:r>
            <a:r>
              <a:rPr lang="en-US" baseline="30000" dirty="0"/>
              <a:t>th</a:t>
            </a:r>
            <a:r>
              <a:rPr lang="en-US" dirty="0"/>
              <a:t> on request to take the funeral of sister Thompson in </a:t>
            </a:r>
            <a:r>
              <a:rPr lang="en-US" b="1" dirty="0"/>
              <a:t>Mahanoy City, PA</a:t>
            </a:r>
          </a:p>
          <a:p>
            <a:r>
              <a:rPr lang="en-US" dirty="0"/>
              <a:t>Returned through </a:t>
            </a:r>
            <a:r>
              <a:rPr lang="en-US" b="1" dirty="0"/>
              <a:t>Spottsville</a:t>
            </a:r>
            <a:r>
              <a:rPr lang="en-US" dirty="0"/>
              <a:t>, KY where five lectures were given in the public school house and then to </a:t>
            </a:r>
            <a:r>
              <a:rPr lang="en-US" b="1" dirty="0"/>
              <a:t>the </a:t>
            </a:r>
            <a:r>
              <a:rPr lang="en-US" b="1" dirty="0" err="1"/>
              <a:t>Barrans</a:t>
            </a:r>
            <a:r>
              <a:rPr lang="en-US" b="1" dirty="0"/>
              <a:t> </a:t>
            </a:r>
            <a:r>
              <a:rPr lang="en-US" dirty="0"/>
              <a:t>where five more lectures were given, one to an audience of 400, his second visit there</a:t>
            </a:r>
          </a:p>
          <a:p>
            <a:r>
              <a:rPr lang="en-US" dirty="0"/>
              <a:t>Seven days spent in southern Illinois at </a:t>
            </a:r>
            <a:r>
              <a:rPr lang="en-US" b="1" dirty="0"/>
              <a:t>Ward’s Mills</a:t>
            </a:r>
          </a:p>
          <a:p>
            <a:r>
              <a:rPr lang="en-US" dirty="0"/>
              <a:t>Arrived back in </a:t>
            </a:r>
            <a:r>
              <a:rPr lang="en-US" b="1" dirty="0"/>
              <a:t>Waterloo</a:t>
            </a:r>
            <a:r>
              <a:rPr lang="en-US" dirty="0"/>
              <a:t> on December 17</a:t>
            </a:r>
            <a:r>
              <a:rPr lang="en-US" baseline="30000" dirty="0"/>
              <a:t>th</a:t>
            </a:r>
            <a:r>
              <a:rPr lang="en-US" dirty="0"/>
              <a:t>, 1884</a:t>
            </a:r>
          </a:p>
          <a:p>
            <a:endParaRPr lang="en-US" dirty="0"/>
          </a:p>
        </p:txBody>
      </p:sp>
      <p:sp>
        <p:nvSpPr>
          <p:cNvPr id="4" name="Slide Number Placeholder 3">
            <a:extLst>
              <a:ext uri="{FF2B5EF4-FFF2-40B4-BE49-F238E27FC236}">
                <a16:creationId xmlns:a16="http://schemas.microsoft.com/office/drawing/2014/main" xmlns="" id="{F6DDDE0C-A907-4CC2-8265-5CDB09D1BC09}"/>
              </a:ext>
            </a:extLst>
          </p:cNvPr>
          <p:cNvSpPr>
            <a:spLocks noGrp="1"/>
          </p:cNvSpPr>
          <p:nvPr>
            <p:ph type="sldNum" sz="quarter" idx="4"/>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xmlns="" val="3467466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17AF7-915C-4B87-A148-D49ABF90972C}"/>
              </a:ext>
            </a:extLst>
          </p:cNvPr>
          <p:cNvSpPr>
            <a:spLocks noGrp="1"/>
          </p:cNvSpPr>
          <p:nvPr>
            <p:ph type="title"/>
          </p:nvPr>
        </p:nvSpPr>
        <p:spPr/>
        <p:txBody>
          <a:bodyPr/>
          <a:lstStyle/>
          <a:p>
            <a:r>
              <a:rPr lang="en-US" dirty="0"/>
              <a:t>Who did the physical work of publishing The Advocate?</a:t>
            </a:r>
          </a:p>
        </p:txBody>
      </p:sp>
      <p:sp>
        <p:nvSpPr>
          <p:cNvPr id="3" name="Content Placeholder 2">
            <a:extLst>
              <a:ext uri="{FF2B5EF4-FFF2-40B4-BE49-F238E27FC236}">
                <a16:creationId xmlns:a16="http://schemas.microsoft.com/office/drawing/2014/main" xmlns="" id="{05036E8D-E169-4682-9893-C844B83FB0A1}"/>
              </a:ext>
            </a:extLst>
          </p:cNvPr>
          <p:cNvSpPr>
            <a:spLocks noGrp="1"/>
          </p:cNvSpPr>
          <p:nvPr>
            <p:ph idx="1"/>
          </p:nvPr>
        </p:nvSpPr>
        <p:spPr>
          <a:xfrm>
            <a:off x="866439" y="2238297"/>
            <a:ext cx="7123409" cy="4619703"/>
          </a:xfrm>
        </p:spPr>
        <p:txBody>
          <a:bodyPr>
            <a:normAutofit fontScale="92500" lnSpcReduction="10000"/>
          </a:bodyPr>
          <a:lstStyle/>
          <a:p>
            <a:pPr>
              <a:lnSpc>
                <a:spcPct val="110000"/>
              </a:lnSpc>
            </a:pPr>
            <a:r>
              <a:rPr lang="en-US" sz="2000" dirty="0"/>
              <a:t>…but the one on whom the principal part of the work depended (our eldest daughter) was compelled, from impaired health, to give up, and a compositor whom we had hired left, to engage in business on his own account, and this almost completely stopped the machinery of the office until our return home. [1891, p. 235]</a:t>
            </a:r>
          </a:p>
          <a:p>
            <a:pPr>
              <a:lnSpc>
                <a:spcPct val="110000"/>
              </a:lnSpc>
            </a:pPr>
            <a:r>
              <a:rPr lang="en-US" sz="2000" dirty="0"/>
              <a:t>Mary Melvina, the editor’s daughter, had worked in the office for a number of years, and was well in line with the run of things as well as being an index to every detail, having an excellent memory. The first of January, 1896 ended her help in the office and took her to a farm in Iowa as help-meet to one who has promised to love and keep her in sickness and in health as long as they both shall live [1896, p. 147]</a:t>
            </a:r>
          </a:p>
          <a:p>
            <a:endParaRPr lang="en-US" dirty="0"/>
          </a:p>
        </p:txBody>
      </p:sp>
      <p:sp>
        <p:nvSpPr>
          <p:cNvPr id="4" name="Slide Number Placeholder 3">
            <a:extLst>
              <a:ext uri="{FF2B5EF4-FFF2-40B4-BE49-F238E27FC236}">
                <a16:creationId xmlns:a16="http://schemas.microsoft.com/office/drawing/2014/main" xmlns="" id="{1B3C254E-CCA3-49C2-8B63-B47C48F873CD}"/>
              </a:ext>
            </a:extLst>
          </p:cNvPr>
          <p:cNvSpPr>
            <a:spLocks noGrp="1"/>
          </p:cNvSpPr>
          <p:nvPr>
            <p:ph type="sldNum" sz="quarter" idx="4"/>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xmlns="" val="266003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78F21-1932-4D31-BD7B-1DD42BC42298}"/>
              </a:ext>
            </a:extLst>
          </p:cNvPr>
          <p:cNvSpPr>
            <a:spLocks noGrp="1"/>
          </p:cNvSpPr>
          <p:nvPr>
            <p:ph type="title"/>
          </p:nvPr>
        </p:nvSpPr>
        <p:spPr/>
        <p:txBody>
          <a:bodyPr/>
          <a:lstStyle/>
          <a:p>
            <a:r>
              <a:rPr lang="en-US" dirty="0"/>
              <a:t>The Chicago World’s Fair 1893</a:t>
            </a:r>
          </a:p>
        </p:txBody>
      </p:sp>
      <p:sp>
        <p:nvSpPr>
          <p:cNvPr id="3" name="Content Placeholder 2">
            <a:extLst>
              <a:ext uri="{FF2B5EF4-FFF2-40B4-BE49-F238E27FC236}">
                <a16:creationId xmlns:a16="http://schemas.microsoft.com/office/drawing/2014/main" xmlns="" id="{F6496E7B-A5C1-4DF8-A1D8-2588403EF14F}"/>
              </a:ext>
            </a:extLst>
          </p:cNvPr>
          <p:cNvSpPr>
            <a:spLocks noGrp="1"/>
          </p:cNvSpPr>
          <p:nvPr>
            <p:ph idx="1"/>
          </p:nvPr>
        </p:nvSpPr>
        <p:spPr>
          <a:xfrm>
            <a:off x="5451499" y="2489200"/>
            <a:ext cx="3434235" cy="4274568"/>
          </a:xfrm>
        </p:spPr>
        <p:txBody>
          <a:bodyPr>
            <a:normAutofit/>
          </a:bodyPr>
          <a:lstStyle/>
          <a:p>
            <a:pPr marL="0" indent="0">
              <a:buNone/>
            </a:pPr>
            <a:r>
              <a:rPr lang="en-US" sz="2000" b="1" i="1" dirty="0"/>
              <a:t>The Great Salvation </a:t>
            </a:r>
            <a:r>
              <a:rPr lang="en-US" sz="2000" dirty="0"/>
              <a:t>was produced as a response to an opportunity identified by brethren to witness to the truth at the  1893 Chicago World’s Fair.</a:t>
            </a:r>
          </a:p>
          <a:p>
            <a:pPr marL="0" indent="0">
              <a:buNone/>
            </a:pPr>
            <a:r>
              <a:rPr lang="en-US" sz="2000" dirty="0"/>
              <a:t>14,000 copies were printed for that purpose and more were needed.</a:t>
            </a:r>
          </a:p>
        </p:txBody>
      </p:sp>
      <p:sp>
        <p:nvSpPr>
          <p:cNvPr id="4" name="Slide Number Placeholder 3">
            <a:extLst>
              <a:ext uri="{FF2B5EF4-FFF2-40B4-BE49-F238E27FC236}">
                <a16:creationId xmlns:a16="http://schemas.microsoft.com/office/drawing/2014/main" xmlns="" id="{C2367040-BAF7-462E-987E-940A26389BC4}"/>
              </a:ext>
            </a:extLst>
          </p:cNvPr>
          <p:cNvSpPr>
            <a:spLocks noGrp="1"/>
          </p:cNvSpPr>
          <p:nvPr>
            <p:ph type="sldNum" sz="quarter" idx="4"/>
          </p:nvPr>
        </p:nvSpPr>
        <p:spPr/>
        <p:txBody>
          <a:bodyPr/>
          <a:lstStyle/>
          <a:p>
            <a:fld id="{D57F1E4F-1CFF-5643-939E-217C01CDF565}" type="slidenum">
              <a:rPr lang="en-US" smtClean="0"/>
              <a:pPr/>
              <a:t>42</a:t>
            </a:fld>
            <a:endParaRPr lang="en-US" dirty="0"/>
          </a:p>
        </p:txBody>
      </p:sp>
      <p:pic>
        <p:nvPicPr>
          <p:cNvPr id="6146" name="Picture 2" descr="http://www.inquiriesjournal.com/article-images/uid-3418-1457860795/de803f.jpg">
            <a:extLst>
              <a:ext uri="{FF2B5EF4-FFF2-40B4-BE49-F238E27FC236}">
                <a16:creationId xmlns:a16="http://schemas.microsoft.com/office/drawing/2014/main" xmlns="" id="{4FD74940-9875-42AF-B053-9D844BE7EE1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9377" y="2489200"/>
            <a:ext cx="4350019" cy="3219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05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78F21-1932-4D31-BD7B-1DD42BC42298}"/>
              </a:ext>
            </a:extLst>
          </p:cNvPr>
          <p:cNvSpPr>
            <a:spLocks noGrp="1"/>
          </p:cNvSpPr>
          <p:nvPr>
            <p:ph type="title"/>
          </p:nvPr>
        </p:nvSpPr>
        <p:spPr/>
        <p:txBody>
          <a:bodyPr/>
          <a:lstStyle/>
          <a:p>
            <a:r>
              <a:rPr lang="en-US" dirty="0"/>
              <a:t>The Chicago World’s Fair 1893</a:t>
            </a:r>
          </a:p>
        </p:txBody>
      </p:sp>
      <p:sp>
        <p:nvSpPr>
          <p:cNvPr id="3" name="Content Placeholder 2">
            <a:extLst>
              <a:ext uri="{FF2B5EF4-FFF2-40B4-BE49-F238E27FC236}">
                <a16:creationId xmlns:a16="http://schemas.microsoft.com/office/drawing/2014/main" xmlns="" id="{F6496E7B-A5C1-4DF8-A1D8-2588403EF14F}"/>
              </a:ext>
            </a:extLst>
          </p:cNvPr>
          <p:cNvSpPr>
            <a:spLocks noGrp="1"/>
          </p:cNvSpPr>
          <p:nvPr>
            <p:ph idx="1"/>
          </p:nvPr>
        </p:nvSpPr>
        <p:spPr>
          <a:xfrm>
            <a:off x="5451499" y="2489200"/>
            <a:ext cx="3434235" cy="4274568"/>
          </a:xfrm>
        </p:spPr>
        <p:txBody>
          <a:bodyPr>
            <a:normAutofit/>
          </a:bodyPr>
          <a:lstStyle/>
          <a:p>
            <a:pPr marL="0" indent="0">
              <a:buNone/>
            </a:pPr>
            <a:r>
              <a:rPr lang="en-US" sz="2000" b="1" i="1" dirty="0"/>
              <a:t>The Great Salvation </a:t>
            </a:r>
            <a:r>
              <a:rPr lang="en-US" sz="2000" dirty="0"/>
              <a:t>was produced as a response to an opportunity identified by brethren to witness to the truth at the  1893 Chicago World’s Fair.</a:t>
            </a:r>
          </a:p>
          <a:p>
            <a:pPr marL="0" indent="0">
              <a:buNone/>
            </a:pPr>
            <a:r>
              <a:rPr lang="en-US" sz="2000" dirty="0"/>
              <a:t>14,000 copies were printed for that purpose and more were needed.</a:t>
            </a:r>
          </a:p>
        </p:txBody>
      </p:sp>
      <p:sp>
        <p:nvSpPr>
          <p:cNvPr id="4" name="Slide Number Placeholder 3">
            <a:extLst>
              <a:ext uri="{FF2B5EF4-FFF2-40B4-BE49-F238E27FC236}">
                <a16:creationId xmlns:a16="http://schemas.microsoft.com/office/drawing/2014/main" xmlns="" id="{C2367040-BAF7-462E-987E-940A26389BC4}"/>
              </a:ext>
            </a:extLst>
          </p:cNvPr>
          <p:cNvSpPr>
            <a:spLocks noGrp="1"/>
          </p:cNvSpPr>
          <p:nvPr>
            <p:ph type="sldNum" sz="quarter" idx="4"/>
          </p:nvPr>
        </p:nvSpPr>
        <p:spPr/>
        <p:txBody>
          <a:bodyPr/>
          <a:lstStyle/>
          <a:p>
            <a:fld id="{D57F1E4F-1CFF-5643-939E-217C01CDF565}" type="slidenum">
              <a:rPr lang="en-US" smtClean="0"/>
              <a:pPr/>
              <a:t>43</a:t>
            </a:fld>
            <a:endParaRPr lang="en-US" dirty="0"/>
          </a:p>
        </p:txBody>
      </p:sp>
      <p:pic>
        <p:nvPicPr>
          <p:cNvPr id="6148" name="Picture 4" descr="https://www.lib.uchicago.edu/projects/centcat/city/images/city_img56_lrg.jpg">
            <a:extLst>
              <a:ext uri="{FF2B5EF4-FFF2-40B4-BE49-F238E27FC236}">
                <a16:creationId xmlns:a16="http://schemas.microsoft.com/office/drawing/2014/main" xmlns="" id="{F7DAB0FC-05E7-4289-8CAC-1CC113184F4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62747"/>
            <a:ext cx="5524500" cy="2333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52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EEAF0-0C7D-4EF3-89EE-2FFC95F2A95B}"/>
              </a:ext>
            </a:extLst>
          </p:cNvPr>
          <p:cNvSpPr>
            <a:spLocks noGrp="1"/>
          </p:cNvSpPr>
          <p:nvPr>
            <p:ph type="title"/>
          </p:nvPr>
        </p:nvSpPr>
        <p:spPr/>
        <p:txBody>
          <a:bodyPr/>
          <a:lstStyle/>
          <a:p>
            <a:r>
              <a:rPr lang="en-US" dirty="0"/>
              <a:t>The original initiative</a:t>
            </a:r>
          </a:p>
        </p:txBody>
      </p:sp>
      <p:sp>
        <p:nvSpPr>
          <p:cNvPr id="3" name="Content Placeholder 2">
            <a:extLst>
              <a:ext uri="{FF2B5EF4-FFF2-40B4-BE49-F238E27FC236}">
                <a16:creationId xmlns:a16="http://schemas.microsoft.com/office/drawing/2014/main" xmlns="" id="{9B508969-42F1-49AF-A1D0-0320781C4A65}"/>
              </a:ext>
            </a:extLst>
          </p:cNvPr>
          <p:cNvSpPr>
            <a:spLocks noGrp="1"/>
          </p:cNvSpPr>
          <p:nvPr>
            <p:ph idx="1"/>
          </p:nvPr>
        </p:nvSpPr>
        <p:spPr>
          <a:xfrm>
            <a:off x="349009" y="2216973"/>
            <a:ext cx="8459944" cy="4225707"/>
          </a:xfrm>
        </p:spPr>
        <p:txBody>
          <a:bodyPr>
            <a:noAutofit/>
          </a:bodyPr>
          <a:lstStyle/>
          <a:p>
            <a:r>
              <a:rPr lang="en-US" sz="2000" dirty="0"/>
              <a:t>Through the suggestion and instrumentality of our esteemed Brother </a:t>
            </a:r>
            <a:r>
              <a:rPr lang="en-US" sz="2000" dirty="0" err="1"/>
              <a:t>Tichenor</a:t>
            </a:r>
            <a:r>
              <a:rPr lang="en-US" sz="2000" dirty="0"/>
              <a:t>, a stand was secured in “The American Institute Fair” (held each year in N. Y. City for two months) and supplied with Christadelphian literature, Sister </a:t>
            </a:r>
            <a:r>
              <a:rPr lang="en-US" sz="2000" dirty="0" err="1"/>
              <a:t>Tichenor</a:t>
            </a:r>
            <a:r>
              <a:rPr lang="en-US" sz="2000" dirty="0"/>
              <a:t> attending it, assisted by one or more brethren and sisters each day, as it was convenient to them. It was made especially attractive by having for a background an enlarged </a:t>
            </a:r>
            <a:r>
              <a:rPr lang="en-US" sz="2000" dirty="0" err="1"/>
              <a:t>coloured</a:t>
            </a:r>
            <a:r>
              <a:rPr lang="en-US" sz="2000" dirty="0"/>
              <a:t> “God Manifestation Chart” (12 feet square) property of Bro. Coddington.</a:t>
            </a:r>
          </a:p>
          <a:p>
            <a:r>
              <a:rPr lang="en-US" sz="2000" dirty="0"/>
              <a:t>…a greater work of like nature presents itself…having a similar stand in “The World’s Fair” in Chicago.</a:t>
            </a:r>
          </a:p>
          <a:p>
            <a:pPr marL="0" indent="0">
              <a:buNone/>
            </a:pPr>
            <a:r>
              <a:rPr lang="en-US" sz="2000" dirty="0"/>
              <a:t>The Christadelphian Advocate, December 1891, p. 303</a:t>
            </a:r>
          </a:p>
          <a:p>
            <a:pPr marL="0" indent="0">
              <a:buNone/>
            </a:pPr>
            <a:r>
              <a:rPr lang="en-US" sz="2000" dirty="0"/>
              <a:t>Letter to the Brotherhood from Brother Walter Andrew, Brooklyn, NY</a:t>
            </a:r>
          </a:p>
        </p:txBody>
      </p:sp>
      <p:sp>
        <p:nvSpPr>
          <p:cNvPr id="4" name="Slide Number Placeholder 3">
            <a:extLst>
              <a:ext uri="{FF2B5EF4-FFF2-40B4-BE49-F238E27FC236}">
                <a16:creationId xmlns:a16="http://schemas.microsoft.com/office/drawing/2014/main" xmlns="" id="{53DD00C8-D66B-4716-9C3D-B8017263AE0B}"/>
              </a:ext>
            </a:extLst>
          </p:cNvPr>
          <p:cNvSpPr>
            <a:spLocks noGrp="1"/>
          </p:cNvSpPr>
          <p:nvPr>
            <p:ph type="sldNum" sz="quarter" idx="4"/>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xmlns="" val="204140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213D9-22E2-4CDB-AEA4-6BF9CB3882FA}"/>
              </a:ext>
            </a:extLst>
          </p:cNvPr>
          <p:cNvSpPr>
            <a:spLocks noGrp="1"/>
          </p:cNvSpPr>
          <p:nvPr>
            <p:ph type="title"/>
          </p:nvPr>
        </p:nvSpPr>
        <p:spPr/>
        <p:txBody>
          <a:bodyPr/>
          <a:lstStyle/>
          <a:p>
            <a:r>
              <a:rPr lang="en-US" dirty="0"/>
              <a:t>The second page of the cover</a:t>
            </a:r>
          </a:p>
        </p:txBody>
      </p:sp>
      <p:sp>
        <p:nvSpPr>
          <p:cNvPr id="3" name="Content Placeholder 2">
            <a:extLst>
              <a:ext uri="{FF2B5EF4-FFF2-40B4-BE49-F238E27FC236}">
                <a16:creationId xmlns:a16="http://schemas.microsoft.com/office/drawing/2014/main" xmlns="" id="{A25DEBB5-C4DF-42A2-BE87-27859B532D49}"/>
              </a:ext>
            </a:extLst>
          </p:cNvPr>
          <p:cNvSpPr>
            <a:spLocks noGrp="1"/>
          </p:cNvSpPr>
          <p:nvPr>
            <p:ph idx="1"/>
          </p:nvPr>
        </p:nvSpPr>
        <p:spPr>
          <a:xfrm>
            <a:off x="866442" y="2489200"/>
            <a:ext cx="5149642" cy="3530600"/>
          </a:xfrm>
        </p:spPr>
        <p:txBody>
          <a:bodyPr>
            <a:normAutofit/>
          </a:bodyPr>
          <a:lstStyle/>
          <a:p>
            <a:pPr marL="0" indent="0">
              <a:buNone/>
            </a:pPr>
            <a:r>
              <a:rPr lang="en-US" sz="2000" b="1" dirty="0"/>
              <a:t>To World’s Fair Visitors: </a:t>
            </a:r>
            <a:r>
              <a:rPr lang="en-US" sz="2000" dirty="0"/>
              <a:t>This edition of “The Great Salvation” is issued specially for you.</a:t>
            </a:r>
          </a:p>
          <a:p>
            <a:pPr marL="0" indent="0">
              <a:buNone/>
            </a:pPr>
            <a:r>
              <a:rPr lang="en-US" sz="2000" dirty="0"/>
              <a:t>You may feel that you have not time to read it while you are visiting the Fair.</a:t>
            </a:r>
          </a:p>
          <a:p>
            <a:pPr marL="0" indent="0">
              <a:buNone/>
            </a:pPr>
            <a:r>
              <a:rPr lang="en-US" sz="2000" dirty="0"/>
              <a:t>If so, please do us the kindness and yourselves the justice of taking care of it till you return to your homes; and then lay aside prejudice and read the little book carefully.</a:t>
            </a:r>
          </a:p>
        </p:txBody>
      </p:sp>
      <p:sp>
        <p:nvSpPr>
          <p:cNvPr id="4" name="Slide Number Placeholder 3">
            <a:extLst>
              <a:ext uri="{FF2B5EF4-FFF2-40B4-BE49-F238E27FC236}">
                <a16:creationId xmlns:a16="http://schemas.microsoft.com/office/drawing/2014/main" xmlns="" id="{E65A505D-1BFE-4540-B201-993E60C0B69A}"/>
              </a:ext>
            </a:extLst>
          </p:cNvPr>
          <p:cNvSpPr>
            <a:spLocks noGrp="1"/>
          </p:cNvSpPr>
          <p:nvPr>
            <p:ph type="sldNum" sz="quarter" idx="4"/>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xmlns="" val="3370134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D200E-8BF6-4656-877B-F117E2975105}"/>
              </a:ext>
            </a:extLst>
          </p:cNvPr>
          <p:cNvSpPr>
            <a:spLocks noGrp="1"/>
          </p:cNvSpPr>
          <p:nvPr>
            <p:ph type="title"/>
          </p:nvPr>
        </p:nvSpPr>
        <p:spPr/>
        <p:txBody>
          <a:bodyPr/>
          <a:lstStyle/>
          <a:p>
            <a:r>
              <a:rPr lang="en-US" dirty="0"/>
              <a:t>We answer:</a:t>
            </a:r>
          </a:p>
        </p:txBody>
      </p:sp>
      <p:sp>
        <p:nvSpPr>
          <p:cNvPr id="3" name="Content Placeholder 2">
            <a:extLst>
              <a:ext uri="{FF2B5EF4-FFF2-40B4-BE49-F238E27FC236}">
                <a16:creationId xmlns:a16="http://schemas.microsoft.com/office/drawing/2014/main" xmlns="" id="{7E2B5F3A-B3DC-4C72-867C-2F8BA68AE296}"/>
              </a:ext>
            </a:extLst>
          </p:cNvPr>
          <p:cNvSpPr>
            <a:spLocks noGrp="1"/>
          </p:cNvSpPr>
          <p:nvPr>
            <p:ph idx="1"/>
          </p:nvPr>
        </p:nvSpPr>
        <p:spPr>
          <a:xfrm>
            <a:off x="866441" y="2489200"/>
            <a:ext cx="7211855" cy="3530600"/>
          </a:xfrm>
        </p:spPr>
        <p:txBody>
          <a:bodyPr>
            <a:noAutofit/>
          </a:bodyPr>
          <a:lstStyle/>
          <a:p>
            <a:pPr marL="0" indent="0">
              <a:buNone/>
            </a:pPr>
            <a:r>
              <a:rPr lang="en-US" sz="2000" b="1" dirty="0"/>
              <a:t>Do you ask, Whence its source? We answer:</a:t>
            </a:r>
          </a:p>
          <a:p>
            <a:pPr marL="0" indent="0">
              <a:buNone/>
            </a:pPr>
            <a:r>
              <a:rPr lang="en-US" sz="2000" dirty="0"/>
              <a:t>The Christadelphians of the American continent, believing that the way outlined herein is the only way of salvation, and moved by a sense of their duty to God and their fellow-men, extend this little work to you as an olive branch of love, in the hope that it may help you to obtain the blessings of the great salvation.</a:t>
            </a:r>
          </a:p>
          <a:p>
            <a:pPr marL="0" indent="0">
              <a:buNone/>
            </a:pPr>
            <a:r>
              <a:rPr lang="en-US" sz="2000" b="1" dirty="0"/>
              <a:t>Do you ask, Who are the Christadelphians? We answer;</a:t>
            </a:r>
          </a:p>
          <a:p>
            <a:pPr marL="0" indent="0">
              <a:buNone/>
            </a:pPr>
            <a:r>
              <a:rPr lang="en-US" sz="2000" dirty="0"/>
              <a:t>They are a people who believe the things set forth herein and try to faithfully practice the precepts of Christ, in the hope of realizing the great salvation.</a:t>
            </a:r>
          </a:p>
        </p:txBody>
      </p:sp>
      <p:sp>
        <p:nvSpPr>
          <p:cNvPr id="4" name="Slide Number Placeholder 3">
            <a:extLst>
              <a:ext uri="{FF2B5EF4-FFF2-40B4-BE49-F238E27FC236}">
                <a16:creationId xmlns:a16="http://schemas.microsoft.com/office/drawing/2014/main" xmlns="" id="{A8427AB3-E790-4872-98F4-22EDADA9CFC6}"/>
              </a:ext>
            </a:extLst>
          </p:cNvPr>
          <p:cNvSpPr>
            <a:spLocks noGrp="1"/>
          </p:cNvSpPr>
          <p:nvPr>
            <p:ph type="sldNum" sz="quarter" idx="4"/>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xmlns="" val="2805200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09FFF-28FB-4EDC-8564-66E82998DA67}"/>
              </a:ext>
            </a:extLst>
          </p:cNvPr>
          <p:cNvSpPr>
            <a:spLocks noGrp="1"/>
          </p:cNvSpPr>
          <p:nvPr>
            <p:ph type="title"/>
          </p:nvPr>
        </p:nvSpPr>
        <p:spPr>
          <a:xfrm>
            <a:off x="866441" y="708484"/>
            <a:ext cx="6343202" cy="709865"/>
          </a:xfrm>
        </p:spPr>
        <p:txBody>
          <a:bodyPr/>
          <a:lstStyle/>
          <a:p>
            <a:r>
              <a:rPr lang="en-US" dirty="0"/>
              <a:t>The </a:t>
            </a:r>
            <a:r>
              <a:rPr lang="en-US" dirty="0" err="1"/>
              <a:t>labourers</a:t>
            </a:r>
            <a:r>
              <a:rPr lang="en-US" dirty="0"/>
              <a:t> are few</a:t>
            </a:r>
          </a:p>
        </p:txBody>
      </p:sp>
      <p:sp>
        <p:nvSpPr>
          <p:cNvPr id="3" name="Content Placeholder 2">
            <a:extLst>
              <a:ext uri="{FF2B5EF4-FFF2-40B4-BE49-F238E27FC236}">
                <a16:creationId xmlns:a16="http://schemas.microsoft.com/office/drawing/2014/main" xmlns="" id="{FFC27F60-0F40-434E-8B2E-51DEF92BEA3E}"/>
              </a:ext>
            </a:extLst>
          </p:cNvPr>
          <p:cNvSpPr>
            <a:spLocks noGrp="1"/>
          </p:cNvSpPr>
          <p:nvPr>
            <p:ph idx="1"/>
          </p:nvPr>
        </p:nvSpPr>
        <p:spPr>
          <a:xfrm>
            <a:off x="805110" y="2121210"/>
            <a:ext cx="7809208" cy="4285166"/>
          </a:xfrm>
        </p:spPr>
        <p:txBody>
          <a:bodyPr>
            <a:noAutofit/>
          </a:bodyPr>
          <a:lstStyle/>
          <a:p>
            <a:r>
              <a:rPr lang="en-US" sz="2000" dirty="0"/>
              <a:t>The work of printing, folding, making up and binding these has taxed out little office to its full capacity. Such an amount of work would have been impossible a few years ago, before we were so freely helped to add new machinery and type. Nearly a ton and a half of paper has been used in this edition…</a:t>
            </a:r>
          </a:p>
          <a:p>
            <a:r>
              <a:rPr lang="en-US" sz="2000" dirty="0"/>
              <a:t>This stand (at the Art Institute where the Congress of Religions was meeting adjacent to the Fair) was placed in charge of the editor, who was to be there himself or keep someone else there during the day time, and for night meetings other brethren took turns. We gave as much personal attention as we could, and sent Brother </a:t>
            </a:r>
            <a:r>
              <a:rPr lang="en-US" sz="2000" dirty="0" err="1"/>
              <a:t>Nungasser</a:t>
            </a:r>
            <a:r>
              <a:rPr lang="en-US" sz="2000" dirty="0"/>
              <a:t> when we could not be there, Sister Williams also taking charge a good share of the time. [1893, p. 243-245]</a:t>
            </a:r>
          </a:p>
        </p:txBody>
      </p:sp>
      <p:sp>
        <p:nvSpPr>
          <p:cNvPr id="4" name="Slide Number Placeholder 3">
            <a:extLst>
              <a:ext uri="{FF2B5EF4-FFF2-40B4-BE49-F238E27FC236}">
                <a16:creationId xmlns:a16="http://schemas.microsoft.com/office/drawing/2014/main" xmlns="" id="{173EEFE9-315E-4BC0-B708-81A51B9CA64E}"/>
              </a:ext>
            </a:extLst>
          </p:cNvPr>
          <p:cNvSpPr>
            <a:spLocks noGrp="1"/>
          </p:cNvSpPr>
          <p:nvPr>
            <p:ph type="sldNum" sz="quarter" idx="4"/>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xmlns="" val="645555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0DF2AB9-86FC-4110-AC20-3ADF8D0DA3D8}"/>
              </a:ext>
            </a:extLst>
          </p:cNvPr>
          <p:cNvSpPr>
            <a:spLocks noGrp="1"/>
          </p:cNvSpPr>
          <p:nvPr>
            <p:ph type="title"/>
          </p:nvPr>
        </p:nvSpPr>
        <p:spPr>
          <a:xfrm>
            <a:off x="803619" y="643067"/>
            <a:ext cx="6343202" cy="709865"/>
          </a:xfrm>
        </p:spPr>
        <p:txBody>
          <a:bodyPr/>
          <a:lstStyle/>
          <a:p>
            <a:r>
              <a:rPr lang="en-US" dirty="0"/>
              <a:t>My condition was a trial</a:t>
            </a:r>
          </a:p>
        </p:txBody>
      </p:sp>
      <p:sp>
        <p:nvSpPr>
          <p:cNvPr id="8" name="Content Placeholder 7">
            <a:extLst>
              <a:ext uri="{FF2B5EF4-FFF2-40B4-BE49-F238E27FC236}">
                <a16:creationId xmlns:a16="http://schemas.microsoft.com/office/drawing/2014/main" xmlns="" id="{FBB1D505-73F7-416C-AD21-7F38B163CE04}"/>
              </a:ext>
            </a:extLst>
          </p:cNvPr>
          <p:cNvSpPr>
            <a:spLocks noGrp="1"/>
          </p:cNvSpPr>
          <p:nvPr>
            <p:ph idx="1"/>
          </p:nvPr>
        </p:nvSpPr>
        <p:spPr>
          <a:xfrm>
            <a:off x="866441" y="2489200"/>
            <a:ext cx="6343201" cy="4368800"/>
          </a:xfrm>
        </p:spPr>
        <p:txBody>
          <a:bodyPr>
            <a:normAutofit/>
          </a:bodyPr>
          <a:lstStyle/>
          <a:p>
            <a:r>
              <a:rPr lang="en-US" sz="2000" dirty="0"/>
              <a:t>Brothers, I entreat you, become as I am, for I also have become as you are. You did me no wrong. </a:t>
            </a:r>
            <a:r>
              <a:rPr lang="en-US" sz="2000" baseline="30000" dirty="0"/>
              <a:t> </a:t>
            </a:r>
            <a:r>
              <a:rPr lang="en-US" sz="2000" dirty="0"/>
              <a:t>You know it was because of a bodily ailment that I preached the gospel to you at first, </a:t>
            </a:r>
            <a:r>
              <a:rPr lang="en-US" sz="2000" baseline="30000" dirty="0"/>
              <a:t> </a:t>
            </a:r>
            <a:r>
              <a:rPr lang="en-US" sz="2000" dirty="0"/>
              <a:t>and though my condition was a trial to you, you did not scorn or despise me, but received me as an angel of God, as Christ Jesus. </a:t>
            </a:r>
            <a:r>
              <a:rPr lang="en-US" sz="2000" baseline="30000" dirty="0"/>
              <a:t> </a:t>
            </a:r>
            <a:r>
              <a:rPr lang="en-US" sz="2000" dirty="0"/>
              <a:t>What then has become of your blessedness? For I testify to you that, if possible, you would have gouged out your eyes and given them to me.</a:t>
            </a:r>
          </a:p>
          <a:p>
            <a:pPr marL="0" indent="0">
              <a:buNone/>
            </a:pPr>
            <a:r>
              <a:rPr lang="en-US" sz="2000" dirty="0"/>
              <a:t>Galatians 4:12-15</a:t>
            </a:r>
          </a:p>
        </p:txBody>
      </p:sp>
      <p:sp>
        <p:nvSpPr>
          <p:cNvPr id="4" name="Slide Number Placeholder 3">
            <a:extLst>
              <a:ext uri="{FF2B5EF4-FFF2-40B4-BE49-F238E27FC236}">
                <a16:creationId xmlns:a16="http://schemas.microsoft.com/office/drawing/2014/main" xmlns="" id="{28F5A053-E15E-4A0B-97BD-11978792048D}"/>
              </a:ext>
            </a:extLst>
          </p:cNvPr>
          <p:cNvSpPr>
            <a:spLocks noGrp="1"/>
          </p:cNvSpPr>
          <p:nvPr>
            <p:ph type="sldNum" sz="quarter" idx="4"/>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xmlns="" val="2205107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98063-B6A2-4F53-B1D3-B4D52ED04F40}"/>
              </a:ext>
            </a:extLst>
          </p:cNvPr>
          <p:cNvSpPr>
            <a:spLocks noGrp="1"/>
          </p:cNvSpPr>
          <p:nvPr>
            <p:ph type="title"/>
          </p:nvPr>
        </p:nvSpPr>
        <p:spPr>
          <a:xfrm>
            <a:off x="650055" y="679573"/>
            <a:ext cx="6958311" cy="978483"/>
          </a:xfrm>
        </p:spPr>
        <p:txBody>
          <a:bodyPr vert="horz" lIns="91440" tIns="45720" rIns="91440" bIns="45720" rtlCol="0" anchor="ctr">
            <a:normAutofit/>
          </a:bodyPr>
          <a:lstStyle/>
          <a:p>
            <a:pPr>
              <a:lnSpc>
                <a:spcPct val="90000"/>
              </a:lnSpc>
            </a:pPr>
            <a:r>
              <a:rPr lang="en-US" dirty="0"/>
              <a:t>“Our hearing had become so impaired”</a:t>
            </a:r>
          </a:p>
        </p:txBody>
      </p:sp>
      <p:sp>
        <p:nvSpPr>
          <p:cNvPr id="6" name="Content Placeholder 5">
            <a:extLst>
              <a:ext uri="{FF2B5EF4-FFF2-40B4-BE49-F238E27FC236}">
                <a16:creationId xmlns:a16="http://schemas.microsoft.com/office/drawing/2014/main" xmlns="" id="{D65B3BE5-8023-4899-B2CA-A2B135F1936A}"/>
              </a:ext>
            </a:extLst>
          </p:cNvPr>
          <p:cNvSpPr>
            <a:spLocks noGrp="1"/>
          </p:cNvSpPr>
          <p:nvPr>
            <p:ph idx="1"/>
          </p:nvPr>
        </p:nvSpPr>
        <p:spPr>
          <a:xfrm>
            <a:off x="866441" y="2177808"/>
            <a:ext cx="7603483" cy="4680191"/>
          </a:xfrm>
        </p:spPr>
        <p:txBody>
          <a:bodyPr>
            <a:normAutofit/>
          </a:bodyPr>
          <a:lstStyle/>
          <a:p>
            <a:pPr marL="0" indent="0">
              <a:buNone/>
            </a:pPr>
            <a:r>
              <a:rPr lang="en-US" sz="2000" dirty="0"/>
              <a:t>Having had to work hard before leaving home in order to be able to leave, and then to continue to fill platform appointments…we were worked down until our stock of vitality was at quite a low ebb…Our hearing had become so impaired that we felt somewhat alarmed…the thought of cancelling these (planned appointments in the lecture field) would be a source of mental harassing that would be harder to bear than the work itself – “the cure would be worse than the disease.” So, after reflection, we concluded to lay aside all literary work, and confine our </a:t>
            </a:r>
            <a:r>
              <a:rPr lang="en-US" sz="2000" dirty="0" err="1"/>
              <a:t>labour</a:t>
            </a:r>
            <a:r>
              <a:rPr lang="en-US" sz="2000" dirty="0"/>
              <a:t> to that which seemed the more pressing. We commenced to improve, and continued, until, when we reached home we were like a new creature.</a:t>
            </a:r>
          </a:p>
          <a:p>
            <a:pPr marL="0" indent="0">
              <a:buNone/>
            </a:pPr>
            <a:r>
              <a:rPr lang="en-US" sz="2000" dirty="0"/>
              <a:t>The Christadelphian Advocate, June-July 1888, p. 150</a:t>
            </a:r>
          </a:p>
        </p:txBody>
      </p:sp>
      <p:sp>
        <p:nvSpPr>
          <p:cNvPr id="5" name="Slide Number Placeholder 4">
            <a:extLst>
              <a:ext uri="{FF2B5EF4-FFF2-40B4-BE49-F238E27FC236}">
                <a16:creationId xmlns:a16="http://schemas.microsoft.com/office/drawing/2014/main" xmlns="" id="{4BEFF21A-090C-4F83-8624-CDAD67B6F93D}"/>
              </a:ext>
            </a:extLst>
          </p:cNvPr>
          <p:cNvSpPr>
            <a:spLocks noGrp="1"/>
          </p:cNvSpPr>
          <p:nvPr>
            <p:ph type="sldNum" sz="quarter" idx="4"/>
          </p:nvPr>
        </p:nvSpPr>
        <p:spPr/>
        <p:txBody>
          <a:bodyPr vert="horz" lIns="91440" tIns="45720" rIns="91440" bIns="45720" rtlCol="0" anchor="b">
            <a:normAutofit/>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xmlns="" val="150640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unless someone guides me?”</a:t>
            </a:r>
          </a:p>
        </p:txBody>
      </p:sp>
      <p:sp>
        <p:nvSpPr>
          <p:cNvPr id="3" name="Content Placeholder 2"/>
          <p:cNvSpPr>
            <a:spLocks noGrp="1"/>
          </p:cNvSpPr>
          <p:nvPr>
            <p:ph idx="1"/>
          </p:nvPr>
        </p:nvSpPr>
        <p:spPr>
          <a:xfrm>
            <a:off x="866441" y="2489199"/>
            <a:ext cx="6343201" cy="4039839"/>
          </a:xfrm>
        </p:spPr>
        <p:txBody>
          <a:bodyPr>
            <a:normAutofit/>
          </a:bodyPr>
          <a:lstStyle/>
          <a:p>
            <a:pPr marL="0" indent="0">
              <a:buNone/>
            </a:pPr>
            <a:r>
              <a:rPr lang="en-US" sz="2000" dirty="0"/>
              <a:t>“  Like a sheep he was led to the slaughter</a:t>
            </a:r>
            <a:br>
              <a:rPr lang="en-US" sz="2000" dirty="0"/>
            </a:br>
            <a:r>
              <a:rPr lang="en-US" sz="2000" dirty="0"/>
              <a:t>    and like a lamb before its shearer is silent,</a:t>
            </a:r>
            <a:br>
              <a:rPr lang="en-US" sz="2000" dirty="0"/>
            </a:br>
            <a:r>
              <a:rPr lang="en-US" sz="2000" dirty="0"/>
              <a:t>    so he opens not his mouth.</a:t>
            </a:r>
            <a:br>
              <a:rPr lang="en-US" sz="2000" dirty="0"/>
            </a:br>
            <a:r>
              <a:rPr lang="en-US" sz="2000" dirty="0"/>
              <a:t>    In his humiliation justice was denied him.</a:t>
            </a:r>
            <a:br>
              <a:rPr lang="en-US" sz="2000" dirty="0"/>
            </a:br>
            <a:r>
              <a:rPr lang="en-US" sz="2000" dirty="0"/>
              <a:t>    Who can describe his generation?</a:t>
            </a:r>
            <a:br>
              <a:rPr lang="en-US" sz="2000" dirty="0"/>
            </a:br>
            <a:r>
              <a:rPr lang="en-US" sz="2000" dirty="0"/>
              <a:t>    For his life is taken away from the earth.”</a:t>
            </a:r>
          </a:p>
          <a:p>
            <a:pPr marL="0" indent="0">
              <a:buNone/>
            </a:pPr>
            <a:r>
              <a:rPr lang="en-US" sz="2000" dirty="0"/>
              <a:t>And the eunuch said to Philip, “About whom, I ask you, does the prophet say this, about himself or about someone else?” Then Philip opened his mouth, and beginning with this Scripture he told him the </a:t>
            </a:r>
            <a:r>
              <a:rPr lang="en-US" sz="2000" b="1" dirty="0"/>
              <a:t>good news </a:t>
            </a:r>
            <a:r>
              <a:rPr lang="en-US" sz="2000" dirty="0"/>
              <a:t>about Jesus.</a:t>
            </a:r>
          </a:p>
          <a:p>
            <a:pPr marL="0" indent="0">
              <a:buNone/>
            </a:pPr>
            <a:r>
              <a:rPr lang="en-US" sz="2000" dirty="0"/>
              <a:t>							Acts 8:27-35 ESV</a:t>
            </a:r>
          </a:p>
          <a:p>
            <a:endParaRPr lang="en-US"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2455907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8AB4F-DD2D-4FA7-A957-2732DE1C5955}"/>
              </a:ext>
            </a:extLst>
          </p:cNvPr>
          <p:cNvSpPr>
            <a:spLocks noGrp="1"/>
          </p:cNvSpPr>
          <p:nvPr>
            <p:ph type="title"/>
          </p:nvPr>
        </p:nvSpPr>
        <p:spPr/>
        <p:txBody>
          <a:bodyPr/>
          <a:lstStyle/>
          <a:p>
            <a:r>
              <a:rPr lang="en-US" dirty="0"/>
              <a:t>“It is better to wear out than to rust out”</a:t>
            </a:r>
          </a:p>
        </p:txBody>
      </p:sp>
      <p:sp>
        <p:nvSpPr>
          <p:cNvPr id="3" name="Content Placeholder 2">
            <a:extLst>
              <a:ext uri="{FF2B5EF4-FFF2-40B4-BE49-F238E27FC236}">
                <a16:creationId xmlns:a16="http://schemas.microsoft.com/office/drawing/2014/main" xmlns="" id="{B07CB744-45B1-4ECC-B0EF-D9CE298049AB}"/>
              </a:ext>
            </a:extLst>
          </p:cNvPr>
          <p:cNvSpPr>
            <a:spLocks noGrp="1"/>
          </p:cNvSpPr>
          <p:nvPr>
            <p:ph idx="1"/>
          </p:nvPr>
        </p:nvSpPr>
        <p:spPr/>
        <p:txBody>
          <a:bodyPr>
            <a:normAutofit/>
          </a:bodyPr>
          <a:lstStyle/>
          <a:p>
            <a:r>
              <a:rPr lang="en-US" sz="2000" dirty="0"/>
              <a:t>We feel that we have, during our work in the Truth for the last ten years, overtaxed our strength, and that to it is to be attributed the inconvenience we now experience from impaired hearing. However the work comes; we cannot stand still, and it is better to wear out than to rust out. We are not without hope, either, of regaining what we have lost in the life that now is as well as in that which is to come.</a:t>
            </a:r>
          </a:p>
          <a:p>
            <a:pPr marL="0" indent="0">
              <a:buNone/>
            </a:pPr>
            <a:r>
              <a:rPr lang="en-US" sz="2000" dirty="0"/>
              <a:t>The Christadelphian Advocate, July 1893, p. 151</a:t>
            </a:r>
          </a:p>
        </p:txBody>
      </p:sp>
      <p:sp>
        <p:nvSpPr>
          <p:cNvPr id="4" name="Slide Number Placeholder 3">
            <a:extLst>
              <a:ext uri="{FF2B5EF4-FFF2-40B4-BE49-F238E27FC236}">
                <a16:creationId xmlns:a16="http://schemas.microsoft.com/office/drawing/2014/main" xmlns="" id="{92177A06-FE57-4741-9F2F-7E28F3593ABF}"/>
              </a:ext>
            </a:extLst>
          </p:cNvPr>
          <p:cNvSpPr>
            <a:spLocks noGrp="1"/>
          </p:cNvSpPr>
          <p:nvPr>
            <p:ph type="sldNum" sz="quarter" idx="4"/>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xmlns="" val="4062723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754C3-0CED-4D2F-AF7F-E9C36CD840FA}"/>
              </a:ext>
            </a:extLst>
          </p:cNvPr>
          <p:cNvSpPr>
            <a:spLocks noGrp="1"/>
          </p:cNvSpPr>
          <p:nvPr>
            <p:ph type="title"/>
          </p:nvPr>
        </p:nvSpPr>
        <p:spPr/>
        <p:txBody>
          <a:bodyPr/>
          <a:lstStyle/>
          <a:p>
            <a:r>
              <a:rPr lang="en-US" dirty="0"/>
              <a:t>“Our thorn in the flesh”</a:t>
            </a:r>
          </a:p>
        </p:txBody>
      </p:sp>
      <p:sp>
        <p:nvSpPr>
          <p:cNvPr id="3" name="Content Placeholder 2">
            <a:extLst>
              <a:ext uri="{FF2B5EF4-FFF2-40B4-BE49-F238E27FC236}">
                <a16:creationId xmlns:a16="http://schemas.microsoft.com/office/drawing/2014/main" xmlns="" id="{47EB0F78-D848-4E37-BAFC-52540AB5544B}"/>
              </a:ext>
            </a:extLst>
          </p:cNvPr>
          <p:cNvSpPr>
            <a:spLocks noGrp="1"/>
          </p:cNvSpPr>
          <p:nvPr>
            <p:ph idx="1"/>
          </p:nvPr>
        </p:nvSpPr>
        <p:spPr>
          <a:xfrm>
            <a:off x="866440" y="2186107"/>
            <a:ext cx="7145711" cy="4722073"/>
          </a:xfrm>
        </p:spPr>
        <p:txBody>
          <a:bodyPr>
            <a:normAutofit/>
          </a:bodyPr>
          <a:lstStyle/>
          <a:p>
            <a:pPr marL="0" indent="0">
              <a:buNone/>
            </a:pPr>
            <a:r>
              <a:rPr lang="en-US" sz="2000" dirty="0"/>
              <a:t>“The old doctor” came close up by our side and whispered in our ear something we felt sure was confidential and esteemed important; but a whisper was of no use to us; for of late years our “thorn in the flesh” has been </a:t>
            </a:r>
            <a:r>
              <a:rPr lang="en-US" sz="2000" b="1" dirty="0"/>
              <a:t>an impaired hearing</a:t>
            </a:r>
            <a:r>
              <a:rPr lang="en-US" sz="2000" dirty="0"/>
              <a:t>, a fact which the doctor for the moment forgot.</a:t>
            </a:r>
          </a:p>
          <a:p>
            <a:pPr marL="0" indent="0">
              <a:buNone/>
            </a:pPr>
            <a:r>
              <a:rPr lang="en-US" sz="2000" dirty="0"/>
              <a:t>“The old doctor” is a reference to aged Brother Dr. L. Edwards. Brother Edwards presided at all four lectures Brother Williams gave in the Lanesville Christadelphian meeting house, one Wednesday night, one Thursday night, and two on Friday when an ‘all day meeting’ was held.</a:t>
            </a:r>
          </a:p>
          <a:p>
            <a:pPr marL="0" indent="0">
              <a:buNone/>
            </a:pPr>
            <a:r>
              <a:rPr lang="en-US" sz="2000" dirty="0"/>
              <a:t>The Christadelphian Advocate, October 1897, p. 295</a:t>
            </a:r>
          </a:p>
        </p:txBody>
      </p:sp>
      <p:sp>
        <p:nvSpPr>
          <p:cNvPr id="4" name="Slide Number Placeholder 3">
            <a:extLst>
              <a:ext uri="{FF2B5EF4-FFF2-40B4-BE49-F238E27FC236}">
                <a16:creationId xmlns:a16="http://schemas.microsoft.com/office/drawing/2014/main" xmlns="" id="{80997123-609F-4796-A555-01D28E1D83F4}"/>
              </a:ext>
            </a:extLst>
          </p:cNvPr>
          <p:cNvSpPr>
            <a:spLocks noGrp="1"/>
          </p:cNvSpPr>
          <p:nvPr>
            <p:ph type="sldNum" sz="quarter" idx="4"/>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xmlns="" val="8509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754C3-0CED-4D2F-AF7F-E9C36CD840FA}"/>
              </a:ext>
            </a:extLst>
          </p:cNvPr>
          <p:cNvSpPr>
            <a:spLocks noGrp="1"/>
          </p:cNvSpPr>
          <p:nvPr>
            <p:ph type="title"/>
          </p:nvPr>
        </p:nvSpPr>
        <p:spPr/>
        <p:txBody>
          <a:bodyPr/>
          <a:lstStyle/>
          <a:p>
            <a:r>
              <a:rPr lang="en-US" dirty="0"/>
              <a:t>“Our thorn in the flesh”</a:t>
            </a:r>
          </a:p>
        </p:txBody>
      </p:sp>
      <p:sp>
        <p:nvSpPr>
          <p:cNvPr id="4" name="Slide Number Placeholder 3">
            <a:extLst>
              <a:ext uri="{FF2B5EF4-FFF2-40B4-BE49-F238E27FC236}">
                <a16:creationId xmlns:a16="http://schemas.microsoft.com/office/drawing/2014/main" xmlns="" id="{80997123-609F-4796-A555-01D28E1D83F4}"/>
              </a:ext>
            </a:extLst>
          </p:cNvPr>
          <p:cNvSpPr>
            <a:spLocks noGrp="1"/>
          </p:cNvSpPr>
          <p:nvPr>
            <p:ph type="sldNum" sz="quarter" idx="4"/>
          </p:nvPr>
        </p:nvSpPr>
        <p:spPr/>
        <p:txBody>
          <a:bodyPr/>
          <a:lstStyle/>
          <a:p>
            <a:fld id="{D57F1E4F-1CFF-5643-939E-217C01CDF565}" type="slidenum">
              <a:rPr lang="en-US" smtClean="0"/>
              <a:pPr/>
              <a:t>52</a:t>
            </a:fld>
            <a:endParaRPr lang="en-US" dirty="0"/>
          </a:p>
        </p:txBody>
      </p:sp>
      <p:pic>
        <p:nvPicPr>
          <p:cNvPr id="6" name="Picture 2" descr="http://antiquescientifica.com/hearing_aid_German_silver_ear_trumpet_Tiemann.jpg">
            <a:extLst>
              <a:ext uri="{FF2B5EF4-FFF2-40B4-BE49-F238E27FC236}">
                <a16:creationId xmlns:a16="http://schemas.microsoft.com/office/drawing/2014/main" xmlns="" id="{EFAEAA0B-61AE-427A-927B-86D674ECD63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850" y="3198359"/>
            <a:ext cx="4282324" cy="1789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15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754C3-0CED-4D2F-AF7F-E9C36CD840FA}"/>
              </a:ext>
            </a:extLst>
          </p:cNvPr>
          <p:cNvSpPr>
            <a:spLocks noGrp="1"/>
          </p:cNvSpPr>
          <p:nvPr>
            <p:ph type="title"/>
          </p:nvPr>
        </p:nvSpPr>
        <p:spPr/>
        <p:txBody>
          <a:bodyPr/>
          <a:lstStyle/>
          <a:p>
            <a:r>
              <a:rPr lang="en-US" dirty="0"/>
              <a:t>“Our thorn in the flesh”</a:t>
            </a:r>
          </a:p>
        </p:txBody>
      </p:sp>
      <p:sp>
        <p:nvSpPr>
          <p:cNvPr id="4" name="Slide Number Placeholder 3">
            <a:extLst>
              <a:ext uri="{FF2B5EF4-FFF2-40B4-BE49-F238E27FC236}">
                <a16:creationId xmlns:a16="http://schemas.microsoft.com/office/drawing/2014/main" xmlns="" id="{80997123-609F-4796-A555-01D28E1D83F4}"/>
              </a:ext>
            </a:extLst>
          </p:cNvPr>
          <p:cNvSpPr>
            <a:spLocks noGrp="1"/>
          </p:cNvSpPr>
          <p:nvPr>
            <p:ph type="sldNum" sz="quarter" idx="4"/>
          </p:nvPr>
        </p:nvSpPr>
        <p:spPr/>
        <p:txBody>
          <a:bodyPr/>
          <a:lstStyle/>
          <a:p>
            <a:fld id="{D57F1E4F-1CFF-5643-939E-217C01CDF565}" type="slidenum">
              <a:rPr lang="en-US" smtClean="0"/>
              <a:pPr/>
              <a:t>53</a:t>
            </a:fld>
            <a:endParaRPr lang="en-US" dirty="0"/>
          </a:p>
        </p:txBody>
      </p:sp>
      <p:pic>
        <p:nvPicPr>
          <p:cNvPr id="5122" name="Picture 2" descr="https://cache-graphicslib.viator.com/graphicslib/thumbs360x240/37672/SITours/private-tour-of-niagara-falls-with-hornblower-cruise-journey-behind-in-niagara-falls-354567.jpg">
            <a:extLst>
              <a:ext uri="{FF2B5EF4-FFF2-40B4-BE49-F238E27FC236}">
                <a16:creationId xmlns:a16="http://schemas.microsoft.com/office/drawing/2014/main" xmlns="" id="{CEEBB994-2153-4E3F-9B07-8874A1E7273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1496" y="2882591"/>
            <a:ext cx="3429000"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4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5122"/>
                                        </p:tgtEl>
                                      </p:cBhvr>
                                    </p:animEffect>
                                    <p:set>
                                      <p:cBhvr>
                                        <p:cTn id="11"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580A4CF-F2FD-469D-A073-D6EC50172BC5}"/>
              </a:ext>
            </a:extLst>
          </p:cNvPr>
          <p:cNvSpPr>
            <a:spLocks noGrp="1"/>
          </p:cNvSpPr>
          <p:nvPr>
            <p:ph type="title"/>
          </p:nvPr>
        </p:nvSpPr>
        <p:spPr/>
        <p:txBody>
          <a:bodyPr/>
          <a:lstStyle/>
          <a:p>
            <a:r>
              <a:rPr lang="en-US" dirty="0"/>
              <a:t>The care of all the </a:t>
            </a:r>
            <a:r>
              <a:rPr lang="en-US" dirty="0" err="1"/>
              <a:t>ecclesias</a:t>
            </a:r>
            <a:endParaRPr lang="en-US" dirty="0"/>
          </a:p>
        </p:txBody>
      </p:sp>
      <p:sp>
        <p:nvSpPr>
          <p:cNvPr id="7" name="Text Placeholder 6">
            <a:extLst>
              <a:ext uri="{FF2B5EF4-FFF2-40B4-BE49-F238E27FC236}">
                <a16:creationId xmlns:a16="http://schemas.microsoft.com/office/drawing/2014/main" xmlns="" id="{0A568AC7-8213-4176-A330-320485973B08}"/>
              </a:ext>
            </a:extLst>
          </p:cNvPr>
          <p:cNvSpPr>
            <a:spLocks noGrp="1"/>
          </p:cNvSpPr>
          <p:nvPr>
            <p:ph type="body" sz="half" idx="13"/>
          </p:nvPr>
        </p:nvSpPr>
        <p:spPr/>
        <p:txBody>
          <a:bodyPr>
            <a:noAutofit/>
          </a:bodyPr>
          <a:lstStyle/>
          <a:p>
            <a:r>
              <a:rPr lang="en-US" sz="2800" dirty="0"/>
              <a:t>2 CORINTHIANS 11:28</a:t>
            </a:r>
          </a:p>
        </p:txBody>
      </p:sp>
      <p:sp>
        <p:nvSpPr>
          <p:cNvPr id="6" name="Text Placeholder 5">
            <a:extLst>
              <a:ext uri="{FF2B5EF4-FFF2-40B4-BE49-F238E27FC236}">
                <a16:creationId xmlns:a16="http://schemas.microsoft.com/office/drawing/2014/main" xmlns="" id="{A3819D8C-B5C2-4831-80BA-B534E78ED4C4}"/>
              </a:ext>
            </a:extLst>
          </p:cNvPr>
          <p:cNvSpPr>
            <a:spLocks noGrp="1"/>
          </p:cNvSpPr>
          <p:nvPr>
            <p:ph type="body" sz="half" idx="2"/>
          </p:nvPr>
        </p:nvSpPr>
        <p:spPr/>
        <p:txBody>
          <a:bodyPr/>
          <a:lstStyle/>
          <a:p>
            <a:r>
              <a:rPr lang="en-US" dirty="0"/>
              <a:t>WEDNESDAY JULY 5</a:t>
            </a:r>
          </a:p>
        </p:txBody>
      </p:sp>
      <p:sp>
        <p:nvSpPr>
          <p:cNvPr id="4" name="Slide Number Placeholder 3">
            <a:extLst>
              <a:ext uri="{FF2B5EF4-FFF2-40B4-BE49-F238E27FC236}">
                <a16:creationId xmlns:a16="http://schemas.microsoft.com/office/drawing/2014/main" xmlns="" id="{68F1DAFC-572E-4E97-B181-5F3C82E9B5A6}"/>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xmlns="" val="2529301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C1DF83D-25DC-4740-9BD6-4DAB2F7E0770}"/>
              </a:ext>
            </a:extLst>
          </p:cNvPr>
          <p:cNvSpPr>
            <a:spLocks noGrp="1"/>
          </p:cNvSpPr>
          <p:nvPr>
            <p:ph type="title"/>
          </p:nvPr>
        </p:nvSpPr>
        <p:spPr/>
        <p:txBody>
          <a:bodyPr/>
          <a:lstStyle/>
          <a:p>
            <a:r>
              <a:rPr lang="en-US" dirty="0"/>
              <a:t>Today’s content</a:t>
            </a:r>
          </a:p>
        </p:txBody>
      </p:sp>
      <p:sp>
        <p:nvSpPr>
          <p:cNvPr id="7" name="Content Placeholder 6">
            <a:extLst>
              <a:ext uri="{FF2B5EF4-FFF2-40B4-BE49-F238E27FC236}">
                <a16:creationId xmlns:a16="http://schemas.microsoft.com/office/drawing/2014/main" xmlns="" id="{F385890F-C8CB-4194-B02F-1C4ADE8E9993}"/>
              </a:ext>
            </a:extLst>
          </p:cNvPr>
          <p:cNvSpPr>
            <a:spLocks noGrp="1"/>
          </p:cNvSpPr>
          <p:nvPr>
            <p:ph idx="1"/>
          </p:nvPr>
        </p:nvSpPr>
        <p:spPr/>
        <p:txBody>
          <a:bodyPr/>
          <a:lstStyle/>
          <a:p>
            <a:pPr>
              <a:buFont typeface="+mj-lt"/>
              <a:buAutoNum type="arabicPeriod"/>
            </a:pPr>
            <a:r>
              <a:rPr lang="en-US" dirty="0"/>
              <a:t>Learning to get along as a family</a:t>
            </a:r>
          </a:p>
          <a:p>
            <a:pPr>
              <a:buFont typeface="+mj-lt"/>
              <a:buAutoNum type="arabicPeriod"/>
            </a:pPr>
            <a:r>
              <a:rPr lang="en-US" dirty="0"/>
              <a:t>The Inspiration controversy</a:t>
            </a:r>
          </a:p>
          <a:p>
            <a:pPr>
              <a:buFont typeface="+mj-lt"/>
              <a:buAutoNum type="arabicPeriod"/>
            </a:pPr>
            <a:r>
              <a:rPr lang="en-US" dirty="0"/>
              <a:t>The debate as a preaching tool</a:t>
            </a:r>
          </a:p>
          <a:p>
            <a:pPr>
              <a:buFont typeface="+mj-lt"/>
              <a:buAutoNum type="arabicPeriod"/>
            </a:pPr>
            <a:r>
              <a:rPr lang="en-US" dirty="0"/>
              <a:t>The problem of mortality firsthand</a:t>
            </a:r>
          </a:p>
          <a:p>
            <a:pPr>
              <a:buFont typeface="+mj-lt"/>
              <a:buAutoNum type="arabicPeriod"/>
            </a:pPr>
            <a:r>
              <a:rPr lang="en-US" dirty="0"/>
              <a:t>The growth of the community - “Come over and help us”</a:t>
            </a:r>
          </a:p>
        </p:txBody>
      </p:sp>
      <p:sp>
        <p:nvSpPr>
          <p:cNvPr id="5" name="Slide Number Placeholder 4">
            <a:extLst>
              <a:ext uri="{FF2B5EF4-FFF2-40B4-BE49-F238E27FC236}">
                <a16:creationId xmlns:a16="http://schemas.microsoft.com/office/drawing/2014/main" xmlns="" id="{E09088FA-DB42-4A23-B098-BE020BC1272C}"/>
              </a:ext>
            </a:extLst>
          </p:cNvPr>
          <p:cNvSpPr>
            <a:spLocks noGrp="1"/>
          </p:cNvSpPr>
          <p:nvPr>
            <p:ph type="sldNum" sz="quarter" idx="4"/>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xmlns="" val="1278793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D0594-E9C1-4C09-A755-722756BBDA91}"/>
              </a:ext>
            </a:extLst>
          </p:cNvPr>
          <p:cNvSpPr>
            <a:spLocks noGrp="1"/>
          </p:cNvSpPr>
          <p:nvPr>
            <p:ph type="title"/>
          </p:nvPr>
        </p:nvSpPr>
        <p:spPr/>
        <p:txBody>
          <a:bodyPr/>
          <a:lstStyle/>
          <a:p>
            <a:r>
              <a:rPr lang="en-US" dirty="0"/>
              <a:t>The second amendment analogy</a:t>
            </a:r>
          </a:p>
        </p:txBody>
      </p:sp>
      <p:sp>
        <p:nvSpPr>
          <p:cNvPr id="3" name="Content Placeholder 2">
            <a:extLst>
              <a:ext uri="{FF2B5EF4-FFF2-40B4-BE49-F238E27FC236}">
                <a16:creationId xmlns:a16="http://schemas.microsoft.com/office/drawing/2014/main" xmlns="" id="{8A3DBE87-8B07-4A7B-A33E-1D6F108920FD}"/>
              </a:ext>
            </a:extLst>
          </p:cNvPr>
          <p:cNvSpPr>
            <a:spLocks noGrp="1"/>
          </p:cNvSpPr>
          <p:nvPr>
            <p:ph idx="1"/>
          </p:nvPr>
        </p:nvSpPr>
        <p:spPr/>
        <p:txBody>
          <a:bodyPr>
            <a:normAutofit/>
          </a:bodyPr>
          <a:lstStyle/>
          <a:p>
            <a:r>
              <a:rPr lang="en-US" sz="2000" dirty="0"/>
              <a:t>The Second </a:t>
            </a:r>
            <a:r>
              <a:rPr lang="en-US" sz="2000" b="1" dirty="0"/>
              <a:t>Amendment</a:t>
            </a:r>
            <a:r>
              <a:rPr lang="en-US" sz="2000" dirty="0"/>
              <a:t> of the </a:t>
            </a:r>
            <a:r>
              <a:rPr lang="en-US" sz="2000" b="1" dirty="0"/>
              <a:t>United States Constitution</a:t>
            </a:r>
            <a:r>
              <a:rPr lang="en-US" sz="2000" dirty="0"/>
              <a:t> reads: “A well regulated Militia, being necessary to the security of a free State, the </a:t>
            </a:r>
            <a:r>
              <a:rPr lang="en-US" sz="2000" b="1" dirty="0"/>
              <a:t>right</a:t>
            </a:r>
            <a:r>
              <a:rPr lang="en-US" sz="2000" dirty="0"/>
              <a:t> of the people to keep and </a:t>
            </a:r>
            <a:r>
              <a:rPr lang="en-US" sz="2000" b="1" dirty="0"/>
              <a:t>bear Arms</a:t>
            </a:r>
            <a:r>
              <a:rPr lang="en-US" sz="2000" dirty="0"/>
              <a:t>, shall not be infringed.”</a:t>
            </a:r>
          </a:p>
          <a:p>
            <a:r>
              <a:rPr lang="en-US" sz="2000" dirty="0"/>
              <a:t>How can a people that has no ecclesiastical hierarchical body to make policy decisions for it retain its sola scriptura commitment and preserve its understanding of the Bible?</a:t>
            </a:r>
          </a:p>
        </p:txBody>
      </p:sp>
      <p:sp>
        <p:nvSpPr>
          <p:cNvPr id="4" name="Slide Number Placeholder 3">
            <a:extLst>
              <a:ext uri="{FF2B5EF4-FFF2-40B4-BE49-F238E27FC236}">
                <a16:creationId xmlns:a16="http://schemas.microsoft.com/office/drawing/2014/main" xmlns="" id="{FBEDA9DC-7000-4E6E-83C1-7E29FA54DA3A}"/>
              </a:ext>
            </a:extLst>
          </p:cNvPr>
          <p:cNvSpPr>
            <a:spLocks noGrp="1"/>
          </p:cNvSpPr>
          <p:nvPr>
            <p:ph type="sldNum" sz="quarter" idx="4"/>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xmlns="" val="1206477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E7AD9-8C4E-4809-B289-C9462CE4B898}"/>
              </a:ext>
            </a:extLst>
          </p:cNvPr>
          <p:cNvSpPr>
            <a:spLocks noGrp="1"/>
          </p:cNvSpPr>
          <p:nvPr>
            <p:ph type="title"/>
          </p:nvPr>
        </p:nvSpPr>
        <p:spPr/>
        <p:txBody>
          <a:bodyPr/>
          <a:lstStyle/>
          <a:p>
            <a:r>
              <a:rPr lang="en-US" dirty="0"/>
              <a:t>Besides those things that are without</a:t>
            </a:r>
          </a:p>
        </p:txBody>
      </p:sp>
      <p:sp>
        <p:nvSpPr>
          <p:cNvPr id="3" name="Content Placeholder 2">
            <a:extLst>
              <a:ext uri="{FF2B5EF4-FFF2-40B4-BE49-F238E27FC236}">
                <a16:creationId xmlns:a16="http://schemas.microsoft.com/office/drawing/2014/main" xmlns="" id="{3B2F2932-C218-426A-AC91-B7D27943EC4E}"/>
              </a:ext>
            </a:extLst>
          </p:cNvPr>
          <p:cNvSpPr>
            <a:spLocks noGrp="1"/>
          </p:cNvSpPr>
          <p:nvPr>
            <p:ph idx="1"/>
          </p:nvPr>
        </p:nvSpPr>
        <p:spPr>
          <a:xfrm>
            <a:off x="866441" y="2489200"/>
            <a:ext cx="8133180" cy="3530600"/>
          </a:xfrm>
        </p:spPr>
        <p:txBody>
          <a:bodyPr>
            <a:noAutofit/>
          </a:bodyPr>
          <a:lstStyle/>
          <a:p>
            <a:r>
              <a:rPr lang="en-US" sz="2000" dirty="0"/>
              <a:t>In weariness and painfulness, in </a:t>
            </a:r>
            <a:r>
              <a:rPr lang="en-US" sz="2000" dirty="0" err="1"/>
              <a:t>watchings</a:t>
            </a:r>
            <a:r>
              <a:rPr lang="en-US" sz="2000" dirty="0"/>
              <a:t> often, in hunger and thirst, in </a:t>
            </a:r>
            <a:r>
              <a:rPr lang="en-US" sz="2000" dirty="0" err="1"/>
              <a:t>fastings</a:t>
            </a:r>
            <a:r>
              <a:rPr lang="en-US" sz="2000" dirty="0"/>
              <a:t> often, in cold and nakedness. </a:t>
            </a:r>
            <a:r>
              <a:rPr lang="en-US" sz="2000" baseline="30000" dirty="0"/>
              <a:t> </a:t>
            </a:r>
            <a:r>
              <a:rPr lang="en-US" sz="2000" dirty="0"/>
              <a:t>Beside those things that are without, that which cometh upon me daily, the care of all the </a:t>
            </a:r>
            <a:r>
              <a:rPr lang="en-US" sz="2000" dirty="0" err="1"/>
              <a:t>ecclesias</a:t>
            </a:r>
            <a:r>
              <a:rPr lang="en-US" sz="2000" dirty="0"/>
              <a:t>.</a:t>
            </a:r>
          </a:p>
          <a:p>
            <a:pPr marL="402336" lvl="1" indent="0">
              <a:buNone/>
            </a:pPr>
            <a:r>
              <a:rPr lang="en-US" sz="2000" b="1" dirty="0"/>
              <a:t>                                    2 Corinthians 11:27-28</a:t>
            </a:r>
          </a:p>
          <a:p>
            <a:pPr marL="0" indent="0">
              <a:buNone/>
            </a:pPr>
            <a:endParaRPr lang="en-US" sz="2000" dirty="0"/>
          </a:p>
        </p:txBody>
      </p:sp>
      <p:sp>
        <p:nvSpPr>
          <p:cNvPr id="4" name="Slide Number Placeholder 3">
            <a:extLst>
              <a:ext uri="{FF2B5EF4-FFF2-40B4-BE49-F238E27FC236}">
                <a16:creationId xmlns:a16="http://schemas.microsoft.com/office/drawing/2014/main" xmlns="" id="{F596918F-03C9-45CF-A922-30FF21A6E273}"/>
              </a:ext>
            </a:extLst>
          </p:cNvPr>
          <p:cNvSpPr>
            <a:spLocks noGrp="1"/>
          </p:cNvSpPr>
          <p:nvPr>
            <p:ph type="sldNum" sz="quarter" idx="4"/>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xmlns="" val="2871672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2F278-0748-48E1-9CBA-0C0AC89E9ACE}"/>
              </a:ext>
            </a:extLst>
          </p:cNvPr>
          <p:cNvSpPr>
            <a:spLocks noGrp="1"/>
          </p:cNvSpPr>
          <p:nvPr>
            <p:ph type="title"/>
          </p:nvPr>
        </p:nvSpPr>
        <p:spPr/>
        <p:txBody>
          <a:bodyPr/>
          <a:lstStyle/>
          <a:p>
            <a:r>
              <a:rPr lang="en-US" dirty="0"/>
              <a:t>So please pardon us</a:t>
            </a:r>
          </a:p>
        </p:txBody>
      </p:sp>
      <p:sp>
        <p:nvSpPr>
          <p:cNvPr id="3" name="Content Placeholder 2">
            <a:extLst>
              <a:ext uri="{FF2B5EF4-FFF2-40B4-BE49-F238E27FC236}">
                <a16:creationId xmlns:a16="http://schemas.microsoft.com/office/drawing/2014/main" xmlns="" id="{41B5096C-4BB8-4782-8856-7B8EBD33FFA5}"/>
              </a:ext>
            </a:extLst>
          </p:cNvPr>
          <p:cNvSpPr>
            <a:spLocks noGrp="1"/>
          </p:cNvSpPr>
          <p:nvPr>
            <p:ph idx="1"/>
          </p:nvPr>
        </p:nvSpPr>
        <p:spPr>
          <a:xfrm>
            <a:off x="866441" y="2249448"/>
            <a:ext cx="6343201" cy="4552796"/>
          </a:xfrm>
        </p:spPr>
        <p:txBody>
          <a:bodyPr>
            <a:normAutofit/>
          </a:bodyPr>
          <a:lstStyle/>
          <a:p>
            <a:r>
              <a:rPr lang="en-US" dirty="0"/>
              <a:t>[</a:t>
            </a:r>
            <a:r>
              <a:rPr lang="en-US" sz="2000" dirty="0"/>
              <a:t>In looking back over the last two pages of our manuscript, we observe that we have been saying a good deal about our humble self – seems too personal – have a notion to draw the pen through it. But then, we are all one family, and humblest child likes to tell its little troubles to the rest of the family, especially when reminded of that wonderful sympathy that finds expression in rejoicing with those that rejoice and weeping with those that weep. So please pardon us, and we will pass on.]</a:t>
            </a:r>
          </a:p>
          <a:p>
            <a:pPr marL="0" indent="0">
              <a:buNone/>
            </a:pPr>
            <a:r>
              <a:rPr lang="en-US" sz="2000" dirty="0"/>
              <a:t>Parenthetical insertion, The Christadelphian Advocate, June-July 1888, p. 150</a:t>
            </a:r>
          </a:p>
          <a:p>
            <a:pPr marL="0" indent="0">
              <a:buNone/>
            </a:pPr>
            <a:endParaRPr lang="en-US" dirty="0"/>
          </a:p>
        </p:txBody>
      </p:sp>
      <p:sp>
        <p:nvSpPr>
          <p:cNvPr id="4" name="Slide Number Placeholder 3">
            <a:extLst>
              <a:ext uri="{FF2B5EF4-FFF2-40B4-BE49-F238E27FC236}">
                <a16:creationId xmlns:a16="http://schemas.microsoft.com/office/drawing/2014/main" xmlns="" id="{8EC93EA4-9422-4CCC-A136-74DF74EE0B3B}"/>
              </a:ext>
            </a:extLst>
          </p:cNvPr>
          <p:cNvSpPr>
            <a:spLocks noGrp="1"/>
          </p:cNvSpPr>
          <p:nvPr>
            <p:ph type="sldNum" sz="quarter" idx="4"/>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xmlns="" val="3993088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FEE8A-E872-442E-9B65-631EF1EE936E}"/>
              </a:ext>
            </a:extLst>
          </p:cNvPr>
          <p:cNvSpPr>
            <a:spLocks noGrp="1"/>
          </p:cNvSpPr>
          <p:nvPr>
            <p:ph type="title"/>
          </p:nvPr>
        </p:nvSpPr>
        <p:spPr/>
        <p:txBody>
          <a:bodyPr/>
          <a:lstStyle/>
          <a:p>
            <a:r>
              <a:rPr lang="en-US" dirty="0"/>
              <a:t>God arranged the members as He chose</a:t>
            </a:r>
          </a:p>
        </p:txBody>
      </p:sp>
      <p:sp>
        <p:nvSpPr>
          <p:cNvPr id="3" name="Content Placeholder 2">
            <a:extLst>
              <a:ext uri="{FF2B5EF4-FFF2-40B4-BE49-F238E27FC236}">
                <a16:creationId xmlns:a16="http://schemas.microsoft.com/office/drawing/2014/main" xmlns="" id="{F4DB59D9-2099-423E-89B4-98E9184823B8}"/>
              </a:ext>
            </a:extLst>
          </p:cNvPr>
          <p:cNvSpPr>
            <a:spLocks noGrp="1"/>
          </p:cNvSpPr>
          <p:nvPr>
            <p:ph idx="1"/>
          </p:nvPr>
        </p:nvSpPr>
        <p:spPr>
          <a:xfrm>
            <a:off x="866441" y="2489200"/>
            <a:ext cx="7863119" cy="3530600"/>
          </a:xfrm>
        </p:spPr>
        <p:txBody>
          <a:bodyPr>
            <a:normAutofit/>
          </a:bodyPr>
          <a:lstStyle/>
          <a:p>
            <a:pPr marL="0" indent="0">
              <a:buNone/>
            </a:pPr>
            <a:r>
              <a:rPr lang="en-US" sz="2000" baseline="30000" dirty="0"/>
              <a:t> </a:t>
            </a:r>
            <a:r>
              <a:rPr lang="en-US" sz="2000" dirty="0"/>
              <a:t>For the body does not consist of one member but of many. If the foot should say, “Because I am not a hand, I do not belong to the body,” that would not make it any less a part of the body. </a:t>
            </a:r>
            <a:r>
              <a:rPr lang="en-US" sz="2000" baseline="30000" dirty="0"/>
              <a:t> </a:t>
            </a:r>
            <a:r>
              <a:rPr lang="en-US" sz="2000" dirty="0"/>
              <a:t>And if the ear should say, “Because I am not an eye, I do not belong to the body,” that would not make it any less a part of the body. </a:t>
            </a:r>
            <a:r>
              <a:rPr lang="en-US" sz="2000" baseline="30000" dirty="0"/>
              <a:t> </a:t>
            </a:r>
            <a:r>
              <a:rPr lang="en-US" sz="2000" dirty="0"/>
              <a:t>If the whole body were an eye, where would be the sense of hearing? If the whole body were an ear, where would be the sense of smell? </a:t>
            </a:r>
            <a:r>
              <a:rPr lang="en-US" sz="2000" baseline="30000" dirty="0"/>
              <a:t> </a:t>
            </a:r>
            <a:r>
              <a:rPr lang="en-US" sz="2000" dirty="0"/>
              <a:t>But as it is, God arranged the members in the body, each one of them, as he chose. </a:t>
            </a:r>
            <a:r>
              <a:rPr lang="en-US" sz="2000" baseline="30000" dirty="0"/>
              <a:t> </a:t>
            </a:r>
            <a:r>
              <a:rPr lang="en-US" sz="2000" dirty="0"/>
              <a:t>If all were a single member, where would the body be? </a:t>
            </a:r>
            <a:r>
              <a:rPr lang="en-US" sz="2000" baseline="30000" dirty="0"/>
              <a:t> </a:t>
            </a:r>
            <a:r>
              <a:rPr lang="en-US" sz="2000" dirty="0"/>
              <a:t>As it is, there are many parts, yet one body</a:t>
            </a:r>
            <a:r>
              <a:rPr lang="en-US" dirty="0"/>
              <a:t>.</a:t>
            </a:r>
          </a:p>
        </p:txBody>
      </p:sp>
      <p:sp>
        <p:nvSpPr>
          <p:cNvPr id="4" name="Slide Number Placeholder 3">
            <a:extLst>
              <a:ext uri="{FF2B5EF4-FFF2-40B4-BE49-F238E27FC236}">
                <a16:creationId xmlns:a16="http://schemas.microsoft.com/office/drawing/2014/main" xmlns="" id="{FE6BB12F-64E1-4EB5-BB9D-EEFAEE1B91E2}"/>
              </a:ext>
            </a:extLst>
          </p:cNvPr>
          <p:cNvSpPr>
            <a:spLocks noGrp="1"/>
          </p:cNvSpPr>
          <p:nvPr>
            <p:ph type="sldNum" sz="quarter" idx="4"/>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xmlns="" val="35069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this subject chosen?</a:t>
            </a:r>
          </a:p>
        </p:txBody>
      </p:sp>
      <p:sp>
        <p:nvSpPr>
          <p:cNvPr id="3" name="Content Placeholder 2"/>
          <p:cNvSpPr>
            <a:spLocks noGrp="1"/>
          </p:cNvSpPr>
          <p:nvPr>
            <p:ph idx="1"/>
          </p:nvPr>
        </p:nvSpPr>
        <p:spPr>
          <a:xfrm>
            <a:off x="6222380" y="2360960"/>
            <a:ext cx="2687823" cy="4167161"/>
          </a:xfrm>
        </p:spPr>
        <p:txBody>
          <a:bodyPr>
            <a:normAutofit/>
          </a:bodyPr>
          <a:lstStyle/>
          <a:p>
            <a:pPr>
              <a:buFont typeface="+mj-lt"/>
              <a:buAutoNum type="arabicPeriod"/>
            </a:pPr>
            <a:r>
              <a:rPr lang="en-US" b="1" dirty="0"/>
              <a:t>For Unification</a:t>
            </a:r>
          </a:p>
          <a:p>
            <a:pPr marL="0" indent="0">
              <a:buNone/>
            </a:pPr>
            <a:r>
              <a:rPr lang="en-US" dirty="0"/>
              <a:t>To review the work of a man who was used by God as an instrument to establish and nurture many of the </a:t>
            </a:r>
            <a:r>
              <a:rPr lang="en-US" dirty="0" err="1"/>
              <a:t>ecclesias</a:t>
            </a:r>
            <a:r>
              <a:rPr lang="en-US" dirty="0"/>
              <a:t> and families from which brothers, sisters and children at this Bible come – he was an influence for the truth and peace</a:t>
            </a:r>
          </a:p>
        </p:txBody>
      </p:sp>
      <p:sp>
        <p:nvSpPr>
          <p:cNvPr id="4" name="Slide Number Placeholder 3"/>
          <p:cNvSpPr>
            <a:spLocks noGrp="1"/>
          </p:cNvSpPr>
          <p:nvPr>
            <p:ph type="sldNum" sz="quarter" idx="4"/>
          </p:nvPr>
        </p:nvSpPr>
        <p:spPr/>
        <p:txBody>
          <a:bodyPr/>
          <a:lstStyle/>
          <a:p>
            <a:fld id="{D57F1E4F-1CFF-5643-939E-217C01CDF565}" type="slidenum">
              <a:rPr lang="en-US" smtClean="0"/>
              <a:pPr/>
              <a:t>6</a:t>
            </a:fld>
            <a:endParaRPr lang="en-US" dirty="0"/>
          </a:p>
        </p:txBody>
      </p:sp>
      <p:pic>
        <p:nvPicPr>
          <p:cNvPr id="1026" name="Picture 2" descr="https://upload.wikimedia.org/wikipedia/commons/thumb/9/92/Map_of_USA_with_state_names_2.svg/600px-Map_of_USA_with_state_names_2.sv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568" y="2487303"/>
            <a:ext cx="5715000" cy="35337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Explosion: 8 Points 6"/>
          <p:cNvSpPr/>
          <p:nvPr/>
        </p:nvSpPr>
        <p:spPr>
          <a:xfrm>
            <a:off x="3396549" y="3674328"/>
            <a:ext cx="49179" cy="12080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2378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2CDEC-FA6F-472E-A1F2-20ED48D04D39}"/>
              </a:ext>
            </a:extLst>
          </p:cNvPr>
          <p:cNvSpPr>
            <a:spLocks noGrp="1"/>
          </p:cNvSpPr>
          <p:nvPr>
            <p:ph type="title"/>
          </p:nvPr>
        </p:nvSpPr>
        <p:spPr>
          <a:xfrm>
            <a:off x="866439" y="927099"/>
            <a:ext cx="6679005" cy="709865"/>
          </a:xfrm>
        </p:spPr>
        <p:txBody>
          <a:bodyPr/>
          <a:lstStyle/>
          <a:p>
            <a:r>
              <a:rPr lang="en-US" dirty="0"/>
              <a:t>God has so composed the body</a:t>
            </a:r>
          </a:p>
        </p:txBody>
      </p:sp>
      <p:sp>
        <p:nvSpPr>
          <p:cNvPr id="3" name="Content Placeholder 2">
            <a:extLst>
              <a:ext uri="{FF2B5EF4-FFF2-40B4-BE49-F238E27FC236}">
                <a16:creationId xmlns:a16="http://schemas.microsoft.com/office/drawing/2014/main" xmlns="" id="{081C5BA0-EA5D-4ADC-9654-224D0B807489}"/>
              </a:ext>
            </a:extLst>
          </p:cNvPr>
          <p:cNvSpPr>
            <a:spLocks noGrp="1"/>
          </p:cNvSpPr>
          <p:nvPr>
            <p:ph idx="1"/>
          </p:nvPr>
        </p:nvSpPr>
        <p:spPr>
          <a:xfrm>
            <a:off x="866441" y="2489199"/>
            <a:ext cx="7790756" cy="4056325"/>
          </a:xfrm>
        </p:spPr>
        <p:txBody>
          <a:bodyPr>
            <a:normAutofit/>
          </a:bodyPr>
          <a:lstStyle/>
          <a:p>
            <a:pPr marL="0" indent="0">
              <a:buNone/>
            </a:pPr>
            <a:r>
              <a:rPr lang="en-US" sz="2000" dirty="0"/>
              <a:t>The eye cannot say to the hand, “I have no </a:t>
            </a:r>
            <a:r>
              <a:rPr lang="en-US" sz="2000" b="1" dirty="0"/>
              <a:t>need</a:t>
            </a:r>
            <a:r>
              <a:rPr lang="en-US" sz="2000" dirty="0"/>
              <a:t> of you,” nor again the head to the feet, “I have no need of you.” On the contrary, the parts of the body that seem to be weaker are indispensable, and on those parts of the body that we think less honorable we bestow the greater honor, and our unpresentable parts are treated with greater modesty, </a:t>
            </a:r>
            <a:r>
              <a:rPr lang="en-US" sz="2000" baseline="30000" dirty="0"/>
              <a:t> </a:t>
            </a:r>
            <a:r>
              <a:rPr lang="en-US" sz="2000" dirty="0"/>
              <a:t>which our more presentable parts do not require. </a:t>
            </a:r>
            <a:r>
              <a:rPr lang="en-US" sz="2000" b="1" u="sng" dirty="0"/>
              <a:t>But God has so composed the body</a:t>
            </a:r>
            <a:r>
              <a:rPr lang="en-US" sz="2000" dirty="0"/>
              <a:t>, giving greater honor to the part that lacked it, </a:t>
            </a:r>
            <a:r>
              <a:rPr lang="en-US" sz="2000" b="1" dirty="0"/>
              <a:t>that there may be no division in the body</a:t>
            </a:r>
            <a:r>
              <a:rPr lang="en-US" sz="2000" dirty="0"/>
              <a:t>, but that </a:t>
            </a:r>
            <a:r>
              <a:rPr lang="en-US" sz="2000" b="1" dirty="0"/>
              <a:t>the members may have the same care for one another</a:t>
            </a:r>
            <a:r>
              <a:rPr lang="en-US" sz="2000" dirty="0"/>
              <a:t>. If one member suffers, all suffer together; if one member is honored, all rejoice together.  1 Corinthians 12:21-26</a:t>
            </a:r>
          </a:p>
        </p:txBody>
      </p:sp>
      <p:sp>
        <p:nvSpPr>
          <p:cNvPr id="4" name="Slide Number Placeholder 3">
            <a:extLst>
              <a:ext uri="{FF2B5EF4-FFF2-40B4-BE49-F238E27FC236}">
                <a16:creationId xmlns:a16="http://schemas.microsoft.com/office/drawing/2014/main" xmlns="" id="{F33F3ACE-2A82-4C49-855E-87E579CB6FC9}"/>
              </a:ext>
            </a:extLst>
          </p:cNvPr>
          <p:cNvSpPr>
            <a:spLocks noGrp="1"/>
          </p:cNvSpPr>
          <p:nvPr>
            <p:ph type="sldNum" sz="quarter" idx="4"/>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xmlns="" val="3425076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D4234-F8D8-4467-87DE-90B6D7C7CF17}"/>
              </a:ext>
            </a:extLst>
          </p:cNvPr>
          <p:cNvSpPr>
            <a:spLocks noGrp="1"/>
          </p:cNvSpPr>
          <p:nvPr>
            <p:ph type="title"/>
          </p:nvPr>
        </p:nvSpPr>
        <p:spPr/>
        <p:txBody>
          <a:bodyPr/>
          <a:lstStyle/>
          <a:p>
            <a:r>
              <a:rPr lang="en-US" dirty="0"/>
              <a:t>“It will be hard to kill it”</a:t>
            </a:r>
          </a:p>
        </p:txBody>
      </p:sp>
      <p:sp>
        <p:nvSpPr>
          <p:cNvPr id="3" name="Content Placeholder 2">
            <a:extLst>
              <a:ext uri="{FF2B5EF4-FFF2-40B4-BE49-F238E27FC236}">
                <a16:creationId xmlns:a16="http://schemas.microsoft.com/office/drawing/2014/main" xmlns="" id="{C287577B-F1BC-4DEC-887A-F224CB18D923}"/>
              </a:ext>
            </a:extLst>
          </p:cNvPr>
          <p:cNvSpPr>
            <a:spLocks noGrp="1"/>
          </p:cNvSpPr>
          <p:nvPr>
            <p:ph idx="1"/>
          </p:nvPr>
        </p:nvSpPr>
        <p:spPr>
          <a:xfrm>
            <a:off x="866441" y="2269273"/>
            <a:ext cx="6343201" cy="4549698"/>
          </a:xfrm>
        </p:spPr>
        <p:txBody>
          <a:bodyPr>
            <a:normAutofit/>
          </a:bodyPr>
          <a:lstStyle/>
          <a:p>
            <a:r>
              <a:rPr lang="en-US" sz="2000" dirty="0"/>
              <a:t>Others say that if there is any danger of </a:t>
            </a:r>
            <a:r>
              <a:rPr lang="en-US" sz="2000" cap="small" dirty="0"/>
              <a:t>the advocate “</a:t>
            </a:r>
            <a:r>
              <a:rPr lang="en-US" sz="2000" dirty="0"/>
              <a:t>dying of inanition*” in the financial sense, speak out, and many comrades will rally to the standard. The fact is, we have the work of </a:t>
            </a:r>
            <a:r>
              <a:rPr lang="en-US" sz="2000" cap="small" dirty="0"/>
              <a:t>the advocate </a:t>
            </a:r>
            <a:r>
              <a:rPr lang="en-US" sz="2000" dirty="0"/>
              <a:t>done upon such economical principles that it will be hard to kill it. </a:t>
            </a:r>
            <a:r>
              <a:rPr lang="en-US" sz="2000" b="1" dirty="0"/>
              <a:t>Father, mother and children do the work, </a:t>
            </a:r>
            <a:r>
              <a:rPr lang="en-US" sz="2000" dirty="0"/>
              <a:t>and what cannot be done in day time is done at night. Brethren understanding this, and that not one of the family knew anything of the mechanical art of printing three years ago, will forbear sharp criticism, should they see any little defects.</a:t>
            </a:r>
          </a:p>
          <a:p>
            <a:pPr marL="0" indent="0">
              <a:buNone/>
            </a:pPr>
            <a:r>
              <a:rPr lang="en-US" sz="2000" dirty="0"/>
              <a:t>The Christadelphian Advocate, April 1888, p. 93</a:t>
            </a:r>
          </a:p>
        </p:txBody>
      </p:sp>
      <p:sp>
        <p:nvSpPr>
          <p:cNvPr id="4" name="Slide Number Placeholder 3">
            <a:extLst>
              <a:ext uri="{FF2B5EF4-FFF2-40B4-BE49-F238E27FC236}">
                <a16:creationId xmlns:a16="http://schemas.microsoft.com/office/drawing/2014/main" xmlns="" id="{4B7A4413-2D85-4E59-AE87-575934F13223}"/>
              </a:ext>
            </a:extLst>
          </p:cNvPr>
          <p:cNvSpPr>
            <a:spLocks noGrp="1"/>
          </p:cNvSpPr>
          <p:nvPr>
            <p:ph type="sldNum" sz="quarter" idx="4"/>
          </p:nvPr>
        </p:nvSpPr>
        <p:spPr/>
        <p:txBody>
          <a:bodyPr/>
          <a:lstStyle/>
          <a:p>
            <a:fld id="{D57F1E4F-1CFF-5643-939E-217C01CDF565}" type="slidenum">
              <a:rPr lang="en-US" smtClean="0"/>
              <a:pPr/>
              <a:t>61</a:t>
            </a:fld>
            <a:endParaRPr lang="en-US" dirty="0"/>
          </a:p>
        </p:txBody>
      </p:sp>
      <p:sp>
        <p:nvSpPr>
          <p:cNvPr id="5" name="TextBox 4">
            <a:extLst>
              <a:ext uri="{FF2B5EF4-FFF2-40B4-BE49-F238E27FC236}">
                <a16:creationId xmlns:a16="http://schemas.microsoft.com/office/drawing/2014/main" xmlns="" id="{48B47D21-B97A-404A-837D-D1197A563D6E}"/>
              </a:ext>
            </a:extLst>
          </p:cNvPr>
          <p:cNvSpPr txBox="1"/>
          <p:nvPr/>
        </p:nvSpPr>
        <p:spPr>
          <a:xfrm>
            <a:off x="7342700" y="2530069"/>
            <a:ext cx="1601919" cy="1200329"/>
          </a:xfrm>
          <a:prstGeom prst="rect">
            <a:avLst/>
          </a:prstGeom>
          <a:noFill/>
        </p:spPr>
        <p:txBody>
          <a:bodyPr wrap="square" rtlCol="0">
            <a:spAutoFit/>
          </a:bodyPr>
          <a:lstStyle/>
          <a:p>
            <a:r>
              <a:rPr lang="en-US" dirty="0"/>
              <a:t>*Exhaustion caused by lack of nourishment</a:t>
            </a:r>
          </a:p>
        </p:txBody>
      </p:sp>
    </p:spTree>
    <p:extLst>
      <p:ext uri="{BB962C8B-B14F-4D97-AF65-F5344CB8AC3E}">
        <p14:creationId xmlns:p14="http://schemas.microsoft.com/office/powerpoint/2010/main" xmlns="" val="587877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73D5F-8B2C-45CB-8D8C-B11DF169DF7D}"/>
              </a:ext>
            </a:extLst>
          </p:cNvPr>
          <p:cNvSpPr>
            <a:spLocks noGrp="1"/>
          </p:cNvSpPr>
          <p:nvPr>
            <p:ph type="title"/>
          </p:nvPr>
        </p:nvSpPr>
        <p:spPr/>
        <p:txBody>
          <a:bodyPr/>
          <a:lstStyle/>
          <a:p>
            <a:r>
              <a:rPr lang="en-US" dirty="0"/>
              <a:t>We have no right to separate for dislike</a:t>
            </a:r>
          </a:p>
        </p:txBody>
      </p:sp>
      <p:sp>
        <p:nvSpPr>
          <p:cNvPr id="3" name="Content Placeholder 2">
            <a:extLst>
              <a:ext uri="{FF2B5EF4-FFF2-40B4-BE49-F238E27FC236}">
                <a16:creationId xmlns:a16="http://schemas.microsoft.com/office/drawing/2014/main" xmlns="" id="{03B836FF-BCD4-4681-A05E-9FB50AFAFFC7}"/>
              </a:ext>
            </a:extLst>
          </p:cNvPr>
          <p:cNvSpPr>
            <a:spLocks noGrp="1"/>
          </p:cNvSpPr>
          <p:nvPr>
            <p:ph idx="1"/>
          </p:nvPr>
        </p:nvSpPr>
        <p:spPr>
          <a:xfrm>
            <a:off x="267629" y="2076605"/>
            <a:ext cx="8363415" cy="3530600"/>
          </a:xfrm>
        </p:spPr>
        <p:txBody>
          <a:bodyPr>
            <a:noAutofit/>
          </a:bodyPr>
          <a:lstStyle/>
          <a:p>
            <a:r>
              <a:rPr lang="en-US" sz="2000" dirty="0"/>
              <a:t>The Truth brings men together possessed of various characteristics. We must try and understand the different men we are brought in contact with, and adapt ourselves to their, to us, oddities, and they to ours. We have no right to separate from the body, nor to divide an ecclesia because of some natural reasons for dislike of certain personal characteristics.</a:t>
            </a:r>
          </a:p>
          <a:p>
            <a:r>
              <a:rPr lang="en-US" sz="2000" dirty="0"/>
              <a:t>There are some men who are always on “on the off side.” If you say yes they will say no and vice versa. </a:t>
            </a:r>
          </a:p>
          <a:p>
            <a:r>
              <a:rPr lang="en-US" sz="2000" dirty="0"/>
              <a:t>…As long as the fundamental principles of the gospel are not denied nor nullified…we must adapt ourselves to the many and various forms which human nature assumes, remembering that we may appear to others as ugly as they do to us.</a:t>
            </a:r>
          </a:p>
          <a:p>
            <a:pPr marL="0" indent="0">
              <a:buNone/>
            </a:pPr>
            <a:r>
              <a:rPr lang="en-US" sz="2000" dirty="0"/>
              <a:t>                                        July 1898 p. 204 Report on Editor’s Tour</a:t>
            </a:r>
          </a:p>
        </p:txBody>
      </p:sp>
      <p:sp>
        <p:nvSpPr>
          <p:cNvPr id="4" name="Slide Number Placeholder 3">
            <a:extLst>
              <a:ext uri="{FF2B5EF4-FFF2-40B4-BE49-F238E27FC236}">
                <a16:creationId xmlns:a16="http://schemas.microsoft.com/office/drawing/2014/main" xmlns="" id="{61F93661-C0BA-4EEA-8861-59EB7E07127A}"/>
              </a:ext>
            </a:extLst>
          </p:cNvPr>
          <p:cNvSpPr>
            <a:spLocks noGrp="1"/>
          </p:cNvSpPr>
          <p:nvPr>
            <p:ph type="sldNum" sz="quarter" idx="4"/>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xmlns="" val="265772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 of our own faults”</a:t>
            </a:r>
          </a:p>
        </p:txBody>
      </p:sp>
      <p:sp>
        <p:nvSpPr>
          <p:cNvPr id="3" name="Content Placeholder 2"/>
          <p:cNvSpPr>
            <a:spLocks noGrp="1"/>
          </p:cNvSpPr>
          <p:nvPr>
            <p:ph idx="1"/>
          </p:nvPr>
        </p:nvSpPr>
        <p:spPr>
          <a:xfrm>
            <a:off x="922002" y="2137986"/>
            <a:ext cx="7892034" cy="4782670"/>
          </a:xfrm>
        </p:spPr>
        <p:txBody>
          <a:bodyPr>
            <a:normAutofit fontScale="55000" lnSpcReduction="20000"/>
          </a:bodyPr>
          <a:lstStyle/>
          <a:p>
            <a:pPr marL="0" indent="0">
              <a:lnSpc>
                <a:spcPct val="120000"/>
              </a:lnSpc>
              <a:spcBef>
                <a:spcPts val="0"/>
              </a:spcBef>
              <a:spcAft>
                <a:spcPts val="450"/>
              </a:spcAft>
              <a:buNone/>
            </a:pPr>
            <a:r>
              <a:rPr lang="en-US" sz="3600" dirty="0"/>
              <a:t>Trouble we must expect, and our fate depends upon the manner in which we conduct ourselves in encountering it. Every individual will have his trouble to bear; every Ecclesia its internal difficulties to contend with; and the whole body individually and collectively will, if faithful, have to wrestle with principalities and powers in the ecclesiastical </a:t>
            </a:r>
            <a:r>
              <a:rPr lang="en-US" sz="3600" dirty="0" err="1"/>
              <a:t>heavenlies</a:t>
            </a:r>
            <a:r>
              <a:rPr lang="en-US" sz="3600" dirty="0"/>
              <a:t>.</a:t>
            </a:r>
          </a:p>
          <a:p>
            <a:pPr marL="0" indent="0">
              <a:lnSpc>
                <a:spcPct val="120000"/>
              </a:lnSpc>
              <a:spcBef>
                <a:spcPts val="0"/>
              </a:spcBef>
              <a:spcAft>
                <a:spcPts val="450"/>
              </a:spcAft>
              <a:buNone/>
            </a:pPr>
            <a:r>
              <a:rPr lang="en-US" sz="3600" dirty="0"/>
              <a:t>The present is a life of warfare any way we please to view it; hence the necessity of courage, fortitude and patience, so </a:t>
            </a:r>
            <a:r>
              <a:rPr lang="en-US" sz="3600" b="1" dirty="0"/>
              <a:t>that we may not be overcome with evil but that we may overcome evil with good.</a:t>
            </a:r>
          </a:p>
          <a:p>
            <a:pPr marL="0" indent="0">
              <a:lnSpc>
                <a:spcPct val="120000"/>
              </a:lnSpc>
              <a:spcBef>
                <a:spcPts val="0"/>
              </a:spcBef>
              <a:spcAft>
                <a:spcPts val="450"/>
              </a:spcAft>
              <a:buNone/>
            </a:pPr>
            <a:r>
              <a:rPr lang="en-US" sz="3600" dirty="0"/>
              <a:t>Many of our individual and Ecclesial troubles are the result of our own faults, and by a little forethought, and practical management may be obviated. Especially is this the case in many internal </a:t>
            </a:r>
            <a:r>
              <a:rPr lang="en-US" sz="3600" dirty="0" err="1"/>
              <a:t>strifes</a:t>
            </a:r>
            <a:r>
              <a:rPr lang="en-US" sz="3600" dirty="0"/>
              <a:t> in the disciplinary affairs of the Ecclesia.</a:t>
            </a:r>
          </a:p>
          <a:p>
            <a:pPr marL="0" indent="0">
              <a:spcBef>
                <a:spcPts val="0"/>
              </a:spcBef>
              <a:spcAft>
                <a:spcPts val="450"/>
              </a:spcAft>
              <a:buNone/>
            </a:pPr>
            <a:r>
              <a:rPr lang="en-US" dirty="0"/>
              <a:t>													</a:t>
            </a:r>
          </a:p>
        </p:txBody>
      </p:sp>
    </p:spTree>
    <p:extLst>
      <p:ext uri="{BB962C8B-B14F-4D97-AF65-F5344CB8AC3E}">
        <p14:creationId xmlns:p14="http://schemas.microsoft.com/office/powerpoint/2010/main" xmlns="" val="1520286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inspiration controversy 1885</a:t>
            </a:r>
          </a:p>
        </p:txBody>
      </p:sp>
      <p:sp>
        <p:nvSpPr>
          <p:cNvPr id="3" name="Content Placeholder 2"/>
          <p:cNvSpPr>
            <a:spLocks noGrp="1"/>
          </p:cNvSpPr>
          <p:nvPr>
            <p:ph idx="1"/>
          </p:nvPr>
        </p:nvSpPr>
        <p:spPr>
          <a:xfrm>
            <a:off x="704255" y="2102005"/>
            <a:ext cx="7949091" cy="4755995"/>
          </a:xfrm>
        </p:spPr>
        <p:txBody>
          <a:bodyPr>
            <a:normAutofit fontScale="92500" lnSpcReduction="20000"/>
          </a:bodyPr>
          <a:lstStyle/>
          <a:p>
            <a:pPr marL="0" indent="0">
              <a:lnSpc>
                <a:spcPct val="120000"/>
              </a:lnSpc>
              <a:buNone/>
            </a:pPr>
            <a:r>
              <a:rPr lang="en-US" sz="1900" dirty="0"/>
              <a:t>For about nine months our brethren on the British Isles have been engaged in the hottest battle that has ever been fought since ‘the truth’s revival in these last days of Gentile times. In the course of the battle, measures have been resorted to, that, judging from this distance, have in some cases been extreme, and in others of such a character as to bring ‘the truth’ into public disgrace. The brethren have been almost deluged with the flood of literature that has carried far and wide matters purely of a personal and domestic nature, which has only exposed the weakness of the flesh in some instances, and, in others, the hideous deformities of the “Old Man.” </a:t>
            </a:r>
          </a:p>
          <a:p>
            <a:pPr marL="0" indent="0">
              <a:lnSpc>
                <a:spcPct val="120000"/>
              </a:lnSpc>
              <a:buNone/>
            </a:pPr>
            <a:r>
              <a:rPr lang="en-US" sz="1900" dirty="0"/>
              <a:t>…It is in the nature of things utterly impossible to keep from forming opinions under such circumstances. Whatever such opinions may be, however, they are not subjects suitable for publication. It is not necessary to publish opinions of personal matters, and the bridling of that unruly member is specially a good exercise in such cases.</a:t>
            </a:r>
          </a:p>
          <a:p>
            <a:pPr marL="0" indent="0">
              <a:buNone/>
            </a:pPr>
            <a:r>
              <a:rPr lang="en-US" dirty="0"/>
              <a:t>															</a:t>
            </a:r>
          </a:p>
        </p:txBody>
      </p:sp>
    </p:spTree>
    <p:extLst>
      <p:ext uri="{BB962C8B-B14F-4D97-AF65-F5344CB8AC3E}">
        <p14:creationId xmlns:p14="http://schemas.microsoft.com/office/powerpoint/2010/main" xmlns="" val="2662674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inspiration controversy 1885 (2)</a:t>
            </a:r>
          </a:p>
        </p:txBody>
      </p:sp>
      <p:sp>
        <p:nvSpPr>
          <p:cNvPr id="3" name="Content Placeholder 2"/>
          <p:cNvSpPr>
            <a:spLocks noGrp="1"/>
          </p:cNvSpPr>
          <p:nvPr>
            <p:ph idx="1"/>
          </p:nvPr>
        </p:nvSpPr>
        <p:spPr>
          <a:xfrm>
            <a:off x="827484" y="2396939"/>
            <a:ext cx="7625140" cy="4349549"/>
          </a:xfrm>
        </p:spPr>
        <p:txBody>
          <a:bodyPr>
            <a:normAutofit lnSpcReduction="10000"/>
          </a:bodyPr>
          <a:lstStyle/>
          <a:p>
            <a:pPr marL="0" indent="0">
              <a:lnSpc>
                <a:spcPct val="110000"/>
              </a:lnSpc>
              <a:buNone/>
            </a:pPr>
            <a:r>
              <a:rPr lang="en-US" dirty="0"/>
              <a:t>THE ADVOCATE has endeavored to, and we think succeeded in keeping out of its pages everything that would have the appearance of partisanship in this inspiration controversy. It has however expressed itself plainly on the subject itself at such times as it appeared necessary. It has not been, neither is it now, necessary for us to enter into an elaborate discussion of this vexing question, that has been done by those directly engaged in the conflict. The fact we have had so little to say must not be construed to mean that we underestimated the importance of the issue. We have been eagerly watching the battle, and maintaining an attitude that while compromising no principle of the precious truth, would enable us when necessary to take a stand without even the appearance of partisanship.</a:t>
            </a:r>
          </a:p>
          <a:p>
            <a:pPr marL="0" indent="0">
              <a:buNone/>
            </a:pPr>
            <a:r>
              <a:rPr lang="en-US" dirty="0"/>
              <a:t>								Editorial, September 1885, p. 161</a:t>
            </a:r>
          </a:p>
        </p:txBody>
      </p:sp>
    </p:spTree>
    <p:extLst>
      <p:ext uri="{BB962C8B-B14F-4D97-AF65-F5344CB8AC3E}">
        <p14:creationId xmlns:p14="http://schemas.microsoft.com/office/powerpoint/2010/main" xmlns="" val="2757610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A9FBD60-495F-48EC-8E4F-AED3F290C327}"/>
              </a:ext>
            </a:extLst>
          </p:cNvPr>
          <p:cNvSpPr>
            <a:spLocks noGrp="1"/>
          </p:cNvSpPr>
          <p:nvPr>
            <p:ph type="title"/>
          </p:nvPr>
        </p:nvSpPr>
        <p:spPr>
          <a:xfrm>
            <a:off x="537479" y="1010733"/>
            <a:ext cx="7680970" cy="709865"/>
          </a:xfrm>
        </p:spPr>
        <p:txBody>
          <a:bodyPr/>
          <a:lstStyle/>
          <a:p>
            <a:r>
              <a:rPr lang="en-US" dirty="0"/>
              <a:t>Yet do it with gentleness and respect</a:t>
            </a:r>
          </a:p>
        </p:txBody>
      </p:sp>
      <p:sp>
        <p:nvSpPr>
          <p:cNvPr id="7" name="Content Placeholder 6">
            <a:extLst>
              <a:ext uri="{FF2B5EF4-FFF2-40B4-BE49-F238E27FC236}">
                <a16:creationId xmlns:a16="http://schemas.microsoft.com/office/drawing/2014/main" xmlns="" id="{85C6D71E-E44E-4892-A582-F678C4BCC441}"/>
              </a:ext>
            </a:extLst>
          </p:cNvPr>
          <p:cNvSpPr>
            <a:spLocks noGrp="1"/>
          </p:cNvSpPr>
          <p:nvPr>
            <p:ph idx="1"/>
          </p:nvPr>
        </p:nvSpPr>
        <p:spPr/>
        <p:txBody>
          <a:bodyPr/>
          <a:lstStyle/>
          <a:p>
            <a:r>
              <a:rPr lang="en-US" dirty="0"/>
              <a:t>But in your hearts honor Christ the Lord as holy, always being prepared to make a defense to anyone who asks you for a reason for the hope that is in you; yet do it with gentleness and respect</a:t>
            </a:r>
          </a:p>
          <a:p>
            <a:pPr marL="0" indent="0">
              <a:buNone/>
            </a:pPr>
            <a:r>
              <a:rPr lang="en-US" dirty="0"/>
              <a:t>                                  1 Peter 3:15</a:t>
            </a:r>
          </a:p>
        </p:txBody>
      </p:sp>
      <p:sp>
        <p:nvSpPr>
          <p:cNvPr id="5" name="Slide Number Placeholder 4">
            <a:extLst>
              <a:ext uri="{FF2B5EF4-FFF2-40B4-BE49-F238E27FC236}">
                <a16:creationId xmlns:a16="http://schemas.microsoft.com/office/drawing/2014/main" xmlns="" id="{BC791CDD-87A4-4A6E-8C7A-7AABFA374EC3}"/>
              </a:ext>
            </a:extLst>
          </p:cNvPr>
          <p:cNvSpPr>
            <a:spLocks noGrp="1"/>
          </p:cNvSpPr>
          <p:nvPr>
            <p:ph type="sldNum" sz="quarter" idx="4"/>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xmlns="" val="3100183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BA04E3F-82B9-4607-A8DA-0AC169701B9C}"/>
              </a:ext>
            </a:extLst>
          </p:cNvPr>
          <p:cNvSpPr>
            <a:spLocks noGrp="1"/>
          </p:cNvSpPr>
          <p:nvPr>
            <p:ph type="title"/>
          </p:nvPr>
        </p:nvSpPr>
        <p:spPr/>
        <p:txBody>
          <a:bodyPr/>
          <a:lstStyle/>
          <a:p>
            <a:r>
              <a:rPr lang="en-US" dirty="0"/>
              <a:t>A debater for the truth’s sake</a:t>
            </a:r>
          </a:p>
        </p:txBody>
      </p:sp>
      <p:sp>
        <p:nvSpPr>
          <p:cNvPr id="3" name="Slide Number Placeholder 2">
            <a:extLst>
              <a:ext uri="{FF2B5EF4-FFF2-40B4-BE49-F238E27FC236}">
                <a16:creationId xmlns:a16="http://schemas.microsoft.com/office/drawing/2014/main" xmlns="" id="{47D7D85B-9C0C-462A-9243-A539228E3BE2}"/>
              </a:ext>
            </a:extLst>
          </p:cNvPr>
          <p:cNvSpPr>
            <a:spLocks noGrp="1"/>
          </p:cNvSpPr>
          <p:nvPr>
            <p:ph type="sldNum" sz="quarter" idx="4"/>
          </p:nvPr>
        </p:nvSpPr>
        <p:spPr/>
        <p:txBody>
          <a:bodyPr/>
          <a:lstStyle/>
          <a:p>
            <a:fld id="{D57F1E4F-1CFF-5643-939E-217C01CDF565}" type="slidenum">
              <a:rPr lang="en-US" smtClean="0"/>
              <a:pPr/>
              <a:t>67</a:t>
            </a:fld>
            <a:endParaRPr lang="en-US" dirty="0"/>
          </a:p>
        </p:txBody>
      </p:sp>
      <p:graphicFrame>
        <p:nvGraphicFramePr>
          <p:cNvPr id="6" name="Table 5">
            <a:extLst>
              <a:ext uri="{FF2B5EF4-FFF2-40B4-BE49-F238E27FC236}">
                <a16:creationId xmlns:a16="http://schemas.microsoft.com/office/drawing/2014/main" xmlns="" id="{54D8061F-41F9-4006-832A-6B2323C14DD5}"/>
              </a:ext>
            </a:extLst>
          </p:cNvPr>
          <p:cNvGraphicFramePr>
            <a:graphicFrameLocks noGrp="1"/>
          </p:cNvGraphicFramePr>
          <p:nvPr>
            <p:extLst>
              <p:ext uri="{D42A27DB-BD31-4B8C-83A1-F6EECF244321}">
                <p14:modId xmlns:p14="http://schemas.microsoft.com/office/powerpoint/2010/main" xmlns="" val="2175389018"/>
              </p:ext>
            </p:extLst>
          </p:nvPr>
        </p:nvGraphicFramePr>
        <p:xfrm>
          <a:off x="284356" y="2250068"/>
          <a:ext cx="8447049" cy="2966720"/>
        </p:xfrm>
        <a:graphic>
          <a:graphicData uri="http://schemas.openxmlformats.org/drawingml/2006/table">
            <a:tbl>
              <a:tblPr firstRow="1" bandRow="1">
                <a:tableStyleId>{ED083AE6-46FA-4A59-8FB0-9F97EB10719F}</a:tableStyleId>
              </a:tblPr>
              <a:tblGrid>
                <a:gridCol w="1678259">
                  <a:extLst>
                    <a:ext uri="{9D8B030D-6E8A-4147-A177-3AD203B41FA5}">
                      <a16:colId xmlns:a16="http://schemas.microsoft.com/office/drawing/2014/main" xmlns="" val="4128396471"/>
                    </a:ext>
                  </a:extLst>
                </a:gridCol>
                <a:gridCol w="3819292">
                  <a:extLst>
                    <a:ext uri="{9D8B030D-6E8A-4147-A177-3AD203B41FA5}">
                      <a16:colId xmlns:a16="http://schemas.microsoft.com/office/drawing/2014/main" xmlns="" val="3283114980"/>
                    </a:ext>
                  </a:extLst>
                </a:gridCol>
                <a:gridCol w="752708">
                  <a:extLst>
                    <a:ext uri="{9D8B030D-6E8A-4147-A177-3AD203B41FA5}">
                      <a16:colId xmlns:a16="http://schemas.microsoft.com/office/drawing/2014/main" xmlns="" val="3292624641"/>
                    </a:ext>
                  </a:extLst>
                </a:gridCol>
                <a:gridCol w="1689409">
                  <a:extLst>
                    <a:ext uri="{9D8B030D-6E8A-4147-A177-3AD203B41FA5}">
                      <a16:colId xmlns:a16="http://schemas.microsoft.com/office/drawing/2014/main" xmlns="" val="1266190211"/>
                    </a:ext>
                  </a:extLst>
                </a:gridCol>
                <a:gridCol w="507381">
                  <a:extLst>
                    <a:ext uri="{9D8B030D-6E8A-4147-A177-3AD203B41FA5}">
                      <a16:colId xmlns:a16="http://schemas.microsoft.com/office/drawing/2014/main" xmlns="" val="2566970378"/>
                    </a:ext>
                  </a:extLst>
                </a:gridCol>
              </a:tblGrid>
              <a:tr h="370840">
                <a:tc>
                  <a:txBody>
                    <a:bodyPr/>
                    <a:lstStyle/>
                    <a:p>
                      <a:r>
                        <a:rPr lang="en-US" dirty="0"/>
                        <a:t>Opponent</a:t>
                      </a:r>
                    </a:p>
                  </a:txBody>
                  <a:tcPr/>
                </a:tc>
                <a:tc>
                  <a:txBody>
                    <a:bodyPr/>
                    <a:lstStyle/>
                    <a:p>
                      <a:r>
                        <a:rPr lang="en-US" dirty="0"/>
                        <a:t>Topic</a:t>
                      </a:r>
                    </a:p>
                  </a:txBody>
                  <a:tcPr/>
                </a:tc>
                <a:tc>
                  <a:txBody>
                    <a:bodyPr/>
                    <a:lstStyle/>
                    <a:p>
                      <a:r>
                        <a:rPr lang="en-US" dirty="0"/>
                        <a:t>Year</a:t>
                      </a:r>
                    </a:p>
                  </a:txBody>
                  <a:tcPr/>
                </a:tc>
                <a:tc>
                  <a:txBody>
                    <a:bodyPr/>
                    <a:lstStyle/>
                    <a:p>
                      <a:r>
                        <a:rPr lang="en-US" dirty="0"/>
                        <a:t>Place</a:t>
                      </a:r>
                    </a:p>
                  </a:txBody>
                  <a:tcPr/>
                </a:tc>
                <a:tc>
                  <a:txBody>
                    <a:bodyPr/>
                    <a:lstStyle/>
                    <a:p>
                      <a:r>
                        <a:rPr lang="en-US" dirty="0"/>
                        <a:t>##</a:t>
                      </a:r>
                    </a:p>
                  </a:txBody>
                  <a:tcPr/>
                </a:tc>
                <a:extLst>
                  <a:ext uri="{0D108BD9-81ED-4DB2-BD59-A6C34878D82A}">
                    <a16:rowId xmlns:a16="http://schemas.microsoft.com/office/drawing/2014/main" xmlns="" val="1293196198"/>
                  </a:ext>
                </a:extLst>
              </a:tr>
              <a:tr h="370840">
                <a:tc>
                  <a:txBody>
                    <a:bodyPr/>
                    <a:lstStyle/>
                    <a:p>
                      <a:r>
                        <a:rPr lang="en-US" dirty="0"/>
                        <a:t>F. W. Grant</a:t>
                      </a:r>
                    </a:p>
                  </a:txBody>
                  <a:tcPr/>
                </a:tc>
                <a:tc>
                  <a:txBody>
                    <a:bodyPr/>
                    <a:lstStyle/>
                    <a:p>
                      <a:r>
                        <a:rPr lang="en-US" dirty="0"/>
                        <a:t>Orthodox doctrines heaven, hell</a:t>
                      </a:r>
                    </a:p>
                  </a:txBody>
                  <a:tcPr/>
                </a:tc>
                <a:tc>
                  <a:txBody>
                    <a:bodyPr/>
                    <a:lstStyle/>
                    <a:p>
                      <a:r>
                        <a:rPr lang="en-US" dirty="0"/>
                        <a:t>1887</a:t>
                      </a:r>
                    </a:p>
                  </a:txBody>
                  <a:tcPr/>
                </a:tc>
                <a:tc>
                  <a:txBody>
                    <a:bodyPr/>
                    <a:lstStyle/>
                    <a:p>
                      <a:r>
                        <a:rPr lang="en-US" dirty="0"/>
                        <a:t>Guelph</a:t>
                      </a:r>
                    </a:p>
                  </a:txBody>
                  <a:tcPr/>
                </a:tc>
                <a:tc>
                  <a:txBody>
                    <a:bodyPr/>
                    <a:lstStyle/>
                    <a:p>
                      <a:r>
                        <a:rPr lang="en-US" dirty="0"/>
                        <a:t>9</a:t>
                      </a:r>
                    </a:p>
                  </a:txBody>
                  <a:tcPr/>
                </a:tc>
                <a:extLst>
                  <a:ext uri="{0D108BD9-81ED-4DB2-BD59-A6C34878D82A}">
                    <a16:rowId xmlns:a16="http://schemas.microsoft.com/office/drawing/2014/main" xmlns="" val="3400519034"/>
                  </a:ext>
                </a:extLst>
              </a:tr>
              <a:tr h="370840">
                <a:tc>
                  <a:txBody>
                    <a:bodyPr/>
                    <a:lstStyle/>
                    <a:p>
                      <a:r>
                        <a:rPr lang="en-US" dirty="0"/>
                        <a:t>C. Watts</a:t>
                      </a:r>
                    </a:p>
                  </a:txBody>
                  <a:tcPr/>
                </a:tc>
                <a:tc>
                  <a:txBody>
                    <a:bodyPr/>
                    <a:lstStyle/>
                    <a:p>
                      <a:r>
                        <a:rPr lang="en-US" dirty="0"/>
                        <a:t>Secularism vs. the Bible</a:t>
                      </a:r>
                    </a:p>
                  </a:txBody>
                  <a:tcPr/>
                </a:tc>
                <a:tc>
                  <a:txBody>
                    <a:bodyPr/>
                    <a:lstStyle/>
                    <a:p>
                      <a:r>
                        <a:rPr lang="en-US" dirty="0"/>
                        <a:t>1888</a:t>
                      </a:r>
                    </a:p>
                  </a:txBody>
                  <a:tcPr/>
                </a:tc>
                <a:tc>
                  <a:txBody>
                    <a:bodyPr/>
                    <a:lstStyle/>
                    <a:p>
                      <a:r>
                        <a:rPr lang="en-US" dirty="0"/>
                        <a:t>Hamilton</a:t>
                      </a:r>
                    </a:p>
                  </a:txBody>
                  <a:tcPr/>
                </a:tc>
                <a:tc>
                  <a:txBody>
                    <a:bodyPr/>
                    <a:lstStyle/>
                    <a:p>
                      <a:r>
                        <a:rPr lang="en-US" dirty="0"/>
                        <a:t>4</a:t>
                      </a:r>
                    </a:p>
                  </a:txBody>
                  <a:tcPr/>
                </a:tc>
                <a:extLst>
                  <a:ext uri="{0D108BD9-81ED-4DB2-BD59-A6C34878D82A}">
                    <a16:rowId xmlns:a16="http://schemas.microsoft.com/office/drawing/2014/main" xmlns="" val="3988983006"/>
                  </a:ext>
                </a:extLst>
              </a:tr>
              <a:tr h="370840">
                <a:tc>
                  <a:txBody>
                    <a:bodyPr/>
                    <a:lstStyle/>
                    <a:p>
                      <a:r>
                        <a:rPr lang="en-US" dirty="0"/>
                        <a:t>C. Braden</a:t>
                      </a:r>
                    </a:p>
                  </a:txBody>
                  <a:tcPr/>
                </a:tc>
                <a:tc>
                  <a:txBody>
                    <a:bodyPr/>
                    <a:lstStyle/>
                    <a:p>
                      <a:r>
                        <a:rPr lang="en-US" dirty="0"/>
                        <a:t>All prophecies fulfilled already</a:t>
                      </a:r>
                    </a:p>
                  </a:txBody>
                  <a:tcPr/>
                </a:tc>
                <a:tc>
                  <a:txBody>
                    <a:bodyPr/>
                    <a:lstStyle/>
                    <a:p>
                      <a:r>
                        <a:rPr lang="en-US" dirty="0"/>
                        <a:t>1893</a:t>
                      </a:r>
                    </a:p>
                  </a:txBody>
                  <a:tcPr/>
                </a:tc>
                <a:tc>
                  <a:txBody>
                    <a:bodyPr/>
                    <a:lstStyle/>
                    <a:p>
                      <a:r>
                        <a:rPr lang="en-US" dirty="0"/>
                        <a:t>Chicago</a:t>
                      </a:r>
                    </a:p>
                  </a:txBody>
                  <a:tcPr/>
                </a:tc>
                <a:tc>
                  <a:txBody>
                    <a:bodyPr/>
                    <a:lstStyle/>
                    <a:p>
                      <a:r>
                        <a:rPr lang="en-US" dirty="0"/>
                        <a:t>7</a:t>
                      </a:r>
                    </a:p>
                  </a:txBody>
                  <a:tcPr/>
                </a:tc>
                <a:extLst>
                  <a:ext uri="{0D108BD9-81ED-4DB2-BD59-A6C34878D82A}">
                    <a16:rowId xmlns:a16="http://schemas.microsoft.com/office/drawing/2014/main" xmlns="" val="3982153220"/>
                  </a:ext>
                </a:extLst>
              </a:tr>
              <a:tr h="370840">
                <a:tc>
                  <a:txBody>
                    <a:bodyPr/>
                    <a:lstStyle/>
                    <a:p>
                      <a:r>
                        <a:rPr lang="en-US" dirty="0"/>
                        <a:t>J. N. Hall</a:t>
                      </a:r>
                    </a:p>
                  </a:txBody>
                  <a:tcPr/>
                </a:tc>
                <a:tc>
                  <a:txBody>
                    <a:bodyPr/>
                    <a:lstStyle/>
                    <a:p>
                      <a:r>
                        <a:rPr lang="en-US" dirty="0"/>
                        <a:t>Heaven-going</a:t>
                      </a:r>
                    </a:p>
                  </a:txBody>
                  <a:tcPr/>
                </a:tc>
                <a:tc>
                  <a:txBody>
                    <a:bodyPr/>
                    <a:lstStyle/>
                    <a:p>
                      <a:r>
                        <a:rPr lang="en-US" dirty="0"/>
                        <a:t>1898</a:t>
                      </a:r>
                    </a:p>
                  </a:txBody>
                  <a:tcPr/>
                </a:tc>
                <a:tc>
                  <a:txBody>
                    <a:bodyPr/>
                    <a:lstStyle/>
                    <a:p>
                      <a:r>
                        <a:rPr lang="en-US" dirty="0"/>
                        <a:t>Zion, KY</a:t>
                      </a:r>
                    </a:p>
                  </a:txBody>
                  <a:tcPr/>
                </a:tc>
                <a:tc>
                  <a:txBody>
                    <a:bodyPr/>
                    <a:lstStyle/>
                    <a:p>
                      <a:r>
                        <a:rPr lang="en-US" dirty="0"/>
                        <a:t>6</a:t>
                      </a:r>
                    </a:p>
                  </a:txBody>
                  <a:tcPr/>
                </a:tc>
                <a:extLst>
                  <a:ext uri="{0D108BD9-81ED-4DB2-BD59-A6C34878D82A}">
                    <a16:rowId xmlns:a16="http://schemas.microsoft.com/office/drawing/2014/main" xmlns="" val="2895217000"/>
                  </a:ext>
                </a:extLst>
              </a:tr>
              <a:tr h="370840">
                <a:tc>
                  <a:txBody>
                    <a:bodyPr/>
                    <a:lstStyle/>
                    <a:p>
                      <a:r>
                        <a:rPr lang="en-US" dirty="0"/>
                        <a:t>J. N. Hall</a:t>
                      </a:r>
                    </a:p>
                  </a:txBody>
                  <a:tcPr/>
                </a:tc>
                <a:tc>
                  <a:txBody>
                    <a:bodyPr/>
                    <a:lstStyle/>
                    <a:p>
                      <a:r>
                        <a:rPr lang="en-US" dirty="0"/>
                        <a:t>Heaven-going</a:t>
                      </a:r>
                    </a:p>
                  </a:txBody>
                  <a:tcPr/>
                </a:tc>
                <a:tc>
                  <a:txBody>
                    <a:bodyPr/>
                    <a:lstStyle/>
                    <a:p>
                      <a:r>
                        <a:rPr lang="en-US" dirty="0"/>
                        <a:t>1898</a:t>
                      </a:r>
                    </a:p>
                  </a:txBody>
                  <a:tcPr/>
                </a:tc>
                <a:tc>
                  <a:txBody>
                    <a:bodyPr/>
                    <a:lstStyle/>
                    <a:p>
                      <a:r>
                        <a:rPr lang="en-US" dirty="0" err="1"/>
                        <a:t>Creal</a:t>
                      </a:r>
                      <a:r>
                        <a:rPr lang="en-US" dirty="0"/>
                        <a:t> Springs</a:t>
                      </a:r>
                    </a:p>
                  </a:txBody>
                  <a:tcPr/>
                </a:tc>
                <a:tc>
                  <a:txBody>
                    <a:bodyPr/>
                    <a:lstStyle/>
                    <a:p>
                      <a:r>
                        <a:rPr lang="en-US" dirty="0"/>
                        <a:t>10</a:t>
                      </a:r>
                    </a:p>
                  </a:txBody>
                  <a:tcPr/>
                </a:tc>
                <a:extLst>
                  <a:ext uri="{0D108BD9-81ED-4DB2-BD59-A6C34878D82A}">
                    <a16:rowId xmlns:a16="http://schemas.microsoft.com/office/drawing/2014/main" xmlns="" val="489736144"/>
                  </a:ext>
                </a:extLst>
              </a:tr>
              <a:tr h="370840">
                <a:tc>
                  <a:txBody>
                    <a:bodyPr/>
                    <a:lstStyle/>
                    <a:p>
                      <a:r>
                        <a:rPr lang="en-US" dirty="0"/>
                        <a:t>J. Inglis</a:t>
                      </a:r>
                    </a:p>
                  </a:txBody>
                  <a:tcPr/>
                </a:tc>
                <a:tc>
                  <a:txBody>
                    <a:bodyPr/>
                    <a:lstStyle/>
                    <a:p>
                      <a:r>
                        <a:rPr lang="en-US" dirty="0"/>
                        <a:t>Anglo-Israel theory</a:t>
                      </a:r>
                    </a:p>
                  </a:txBody>
                  <a:tcPr/>
                </a:tc>
                <a:tc>
                  <a:txBody>
                    <a:bodyPr/>
                    <a:lstStyle/>
                    <a:p>
                      <a:r>
                        <a:rPr lang="en-US" dirty="0"/>
                        <a:t>1899</a:t>
                      </a:r>
                    </a:p>
                  </a:txBody>
                  <a:tcPr/>
                </a:tc>
                <a:tc>
                  <a:txBody>
                    <a:bodyPr/>
                    <a:lstStyle/>
                    <a:p>
                      <a:r>
                        <a:rPr lang="en-US" dirty="0"/>
                        <a:t>Chicago</a:t>
                      </a:r>
                    </a:p>
                  </a:txBody>
                  <a:tcPr/>
                </a:tc>
                <a:tc>
                  <a:txBody>
                    <a:bodyPr/>
                    <a:lstStyle/>
                    <a:p>
                      <a:r>
                        <a:rPr lang="en-US" dirty="0"/>
                        <a:t>4</a:t>
                      </a:r>
                    </a:p>
                  </a:txBody>
                  <a:tcPr/>
                </a:tc>
                <a:extLst>
                  <a:ext uri="{0D108BD9-81ED-4DB2-BD59-A6C34878D82A}">
                    <a16:rowId xmlns:a16="http://schemas.microsoft.com/office/drawing/2014/main" xmlns="" val="3352670665"/>
                  </a:ext>
                </a:extLst>
              </a:tr>
              <a:tr h="370840">
                <a:tc>
                  <a:txBody>
                    <a:bodyPr/>
                    <a:lstStyle/>
                    <a:p>
                      <a:r>
                        <a:rPr lang="en-US" dirty="0"/>
                        <a:t>Dr.  </a:t>
                      </a:r>
                      <a:r>
                        <a:rPr lang="en-US" dirty="0" err="1"/>
                        <a:t>Snowdon</a:t>
                      </a:r>
                      <a:endParaRPr lang="en-US" dirty="0"/>
                    </a:p>
                  </a:txBody>
                  <a:tcPr/>
                </a:tc>
                <a:tc>
                  <a:txBody>
                    <a:bodyPr/>
                    <a:lstStyle/>
                    <a:p>
                      <a:r>
                        <a:rPr lang="en-US" dirty="0"/>
                        <a:t>Seventh day Adventism</a:t>
                      </a:r>
                    </a:p>
                  </a:txBody>
                  <a:tcPr/>
                </a:tc>
                <a:tc>
                  <a:txBody>
                    <a:bodyPr/>
                    <a:lstStyle/>
                    <a:p>
                      <a:r>
                        <a:rPr lang="en-US" dirty="0"/>
                        <a:t>1899</a:t>
                      </a:r>
                    </a:p>
                  </a:txBody>
                  <a:tcPr/>
                </a:tc>
                <a:tc>
                  <a:txBody>
                    <a:bodyPr/>
                    <a:lstStyle/>
                    <a:p>
                      <a:r>
                        <a:rPr lang="en-US" dirty="0" err="1"/>
                        <a:t>Martinville</a:t>
                      </a:r>
                      <a:endParaRPr lang="en-US" dirty="0"/>
                    </a:p>
                  </a:txBody>
                  <a:tcPr/>
                </a:tc>
                <a:tc>
                  <a:txBody>
                    <a:bodyPr/>
                    <a:lstStyle/>
                    <a:p>
                      <a:r>
                        <a:rPr lang="en-US" dirty="0"/>
                        <a:t>3</a:t>
                      </a:r>
                    </a:p>
                  </a:txBody>
                  <a:tcPr/>
                </a:tc>
                <a:extLst>
                  <a:ext uri="{0D108BD9-81ED-4DB2-BD59-A6C34878D82A}">
                    <a16:rowId xmlns:a16="http://schemas.microsoft.com/office/drawing/2014/main" xmlns="" val="775313024"/>
                  </a:ext>
                </a:extLst>
              </a:tr>
            </a:tbl>
          </a:graphicData>
        </a:graphic>
      </p:graphicFrame>
      <p:sp>
        <p:nvSpPr>
          <p:cNvPr id="7" name="TextBox 6">
            <a:extLst>
              <a:ext uri="{FF2B5EF4-FFF2-40B4-BE49-F238E27FC236}">
                <a16:creationId xmlns:a16="http://schemas.microsoft.com/office/drawing/2014/main" xmlns="" id="{7C7D7903-B290-4B68-8224-EDC59F9DE0C5}"/>
              </a:ext>
            </a:extLst>
          </p:cNvPr>
          <p:cNvSpPr txBox="1"/>
          <p:nvPr/>
        </p:nvSpPr>
        <p:spPr>
          <a:xfrm>
            <a:off x="284356" y="5536580"/>
            <a:ext cx="8447049" cy="646331"/>
          </a:xfrm>
          <a:prstGeom prst="rect">
            <a:avLst/>
          </a:prstGeom>
          <a:noFill/>
        </p:spPr>
        <p:txBody>
          <a:bodyPr wrap="square" rtlCol="0">
            <a:spAutoFit/>
          </a:bodyPr>
          <a:lstStyle/>
          <a:p>
            <a:r>
              <a:rPr lang="en-US" dirty="0"/>
              <a:t>This is only a partial list of debates in which Brother Williams represented the Christadelphian understanding of the Bible.</a:t>
            </a:r>
          </a:p>
        </p:txBody>
      </p:sp>
    </p:spTree>
    <p:extLst>
      <p:ext uri="{BB962C8B-B14F-4D97-AF65-F5344CB8AC3E}">
        <p14:creationId xmlns:p14="http://schemas.microsoft.com/office/powerpoint/2010/main" xmlns="" val="1904942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DE0E51D-035B-4027-9A71-CB2A638E7B18}"/>
              </a:ext>
            </a:extLst>
          </p:cNvPr>
          <p:cNvSpPr>
            <a:spLocks noGrp="1"/>
          </p:cNvSpPr>
          <p:nvPr>
            <p:ph type="title"/>
          </p:nvPr>
        </p:nvSpPr>
        <p:spPr/>
        <p:txBody>
          <a:bodyPr/>
          <a:lstStyle/>
          <a:p>
            <a:r>
              <a:rPr lang="en-US" dirty="0"/>
              <a:t>Death firsthand – sad calamity</a:t>
            </a:r>
          </a:p>
        </p:txBody>
      </p:sp>
      <p:sp>
        <p:nvSpPr>
          <p:cNvPr id="6" name="Content Placeholder 5">
            <a:extLst>
              <a:ext uri="{FF2B5EF4-FFF2-40B4-BE49-F238E27FC236}">
                <a16:creationId xmlns:a16="http://schemas.microsoft.com/office/drawing/2014/main" xmlns="" id="{5AB285EE-2FE6-475A-A060-6FD849F551FB}"/>
              </a:ext>
            </a:extLst>
          </p:cNvPr>
          <p:cNvSpPr>
            <a:spLocks noGrp="1"/>
          </p:cNvSpPr>
          <p:nvPr>
            <p:ph idx="1"/>
          </p:nvPr>
        </p:nvSpPr>
        <p:spPr>
          <a:xfrm>
            <a:off x="866440" y="2249448"/>
            <a:ext cx="7664242" cy="4173654"/>
          </a:xfrm>
        </p:spPr>
        <p:txBody>
          <a:bodyPr>
            <a:noAutofit/>
          </a:bodyPr>
          <a:lstStyle/>
          <a:p>
            <a:r>
              <a:rPr lang="en-US" sz="2000" dirty="0"/>
              <a:t>“I do not know if you have heard of brother and sister Blanton’s sad calamity in the loss of their son, a young man about twenty years of age. He was shot and killed in Texas last month (November). It was a severe shock…as brother Blanton says, that obedience to the truth not having been rendered, no hope can be entertained.” [Brother Boyd, 1886, p. 22]</a:t>
            </a:r>
          </a:p>
          <a:p>
            <a:r>
              <a:rPr lang="en-US" sz="2000" dirty="0"/>
              <a:t>It becomes my painful duty to report the sad news that our respected brother and sister David Cole, of </a:t>
            </a:r>
            <a:r>
              <a:rPr lang="en-US" sz="2000" dirty="0" err="1"/>
              <a:t>Doon</a:t>
            </a:r>
            <a:r>
              <a:rPr lang="en-US" sz="2000" dirty="0"/>
              <a:t>, have been stricken with grief by the death, on Oct. 9</a:t>
            </a:r>
            <a:r>
              <a:rPr lang="en-US" sz="2000" baseline="30000" dirty="0"/>
              <a:t>th</a:t>
            </a:r>
            <a:r>
              <a:rPr lang="en-US" sz="2000" dirty="0"/>
              <a:t>, from an accident, of their second eldest son, brother James E. Cole, age 19 years. He was an exemplary young man, beloved by all who knew him: and died strong in the faith… [Blair, ON, Brother Renshaw, 1886, p. 260]</a:t>
            </a:r>
          </a:p>
        </p:txBody>
      </p:sp>
      <p:sp>
        <p:nvSpPr>
          <p:cNvPr id="4" name="Slide Number Placeholder 3">
            <a:extLst>
              <a:ext uri="{FF2B5EF4-FFF2-40B4-BE49-F238E27FC236}">
                <a16:creationId xmlns:a16="http://schemas.microsoft.com/office/drawing/2014/main" xmlns="" id="{49301C8B-EA15-4925-A49E-12773C07ABC0}"/>
              </a:ext>
            </a:extLst>
          </p:cNvPr>
          <p:cNvSpPr>
            <a:spLocks noGrp="1"/>
          </p:cNvSpPr>
          <p:nvPr>
            <p:ph type="sldNum" sz="quarter" idx="4"/>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xmlns="" val="1728180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C6900-AE30-4A10-A6F7-5CB6F1B345D5}"/>
              </a:ext>
            </a:extLst>
          </p:cNvPr>
          <p:cNvSpPr>
            <a:spLocks noGrp="1"/>
          </p:cNvSpPr>
          <p:nvPr>
            <p:ph type="title"/>
          </p:nvPr>
        </p:nvSpPr>
        <p:spPr/>
        <p:txBody>
          <a:bodyPr/>
          <a:lstStyle/>
          <a:p>
            <a:r>
              <a:rPr lang="en-US" dirty="0"/>
              <a:t>Death firsthand</a:t>
            </a:r>
          </a:p>
        </p:txBody>
      </p:sp>
      <p:sp>
        <p:nvSpPr>
          <p:cNvPr id="3" name="Content Placeholder 2">
            <a:extLst>
              <a:ext uri="{FF2B5EF4-FFF2-40B4-BE49-F238E27FC236}">
                <a16:creationId xmlns:a16="http://schemas.microsoft.com/office/drawing/2014/main" xmlns="" id="{72EC1E43-8A09-4AD6-926A-39D8087FCC54}"/>
              </a:ext>
            </a:extLst>
          </p:cNvPr>
          <p:cNvSpPr>
            <a:spLocks noGrp="1"/>
          </p:cNvSpPr>
          <p:nvPr>
            <p:ph idx="1"/>
          </p:nvPr>
        </p:nvSpPr>
        <p:spPr>
          <a:xfrm>
            <a:off x="866441" y="2207941"/>
            <a:ext cx="7474671" cy="4611029"/>
          </a:xfrm>
        </p:spPr>
        <p:txBody>
          <a:bodyPr>
            <a:normAutofit/>
          </a:bodyPr>
          <a:lstStyle/>
          <a:p>
            <a:pPr>
              <a:lnSpc>
                <a:spcPct val="110000"/>
              </a:lnSpc>
            </a:pPr>
            <a:r>
              <a:rPr lang="en-US" sz="2000" dirty="0"/>
              <a:t>Died at </a:t>
            </a:r>
            <a:r>
              <a:rPr lang="en-US" sz="2000" dirty="0" err="1"/>
              <a:t>Doon</a:t>
            </a:r>
            <a:r>
              <a:rPr lang="en-US" sz="2000" dirty="0"/>
              <a:t>, Ont. On June 28, ‘88, sister Annie Agnes Hardy, aged 18. Our young sister was afflicted with heart disease and dropsy, which she bore without </a:t>
            </a:r>
            <a:r>
              <a:rPr lang="en-US" sz="2000" i="1" dirty="0"/>
              <a:t>complaint</a:t>
            </a:r>
            <a:r>
              <a:rPr lang="en-US" sz="2000" dirty="0"/>
              <a:t>. Always bright and cheerful, Annie had a pleasant word for all who called to see her…She was the eldest daughter of brother and sister R. Hardy  [John Renshaw, 1886, p. 286]</a:t>
            </a:r>
          </a:p>
        </p:txBody>
      </p:sp>
      <p:sp>
        <p:nvSpPr>
          <p:cNvPr id="4" name="Slide Number Placeholder 3">
            <a:extLst>
              <a:ext uri="{FF2B5EF4-FFF2-40B4-BE49-F238E27FC236}">
                <a16:creationId xmlns:a16="http://schemas.microsoft.com/office/drawing/2014/main" xmlns="" id="{FF32E809-3EBE-4B05-BC36-44D65CE631E9}"/>
              </a:ext>
            </a:extLst>
          </p:cNvPr>
          <p:cNvSpPr>
            <a:spLocks noGrp="1"/>
          </p:cNvSpPr>
          <p:nvPr>
            <p:ph type="sldNum" sz="quarter" idx="4"/>
          </p:nvPr>
        </p:nvSpPr>
        <p:spPr/>
        <p:txBody>
          <a:bodyPr/>
          <a:lstStyle/>
          <a:p>
            <a:fld id="{D57F1E4F-1CFF-5643-939E-217C01CDF565}" type="slidenum">
              <a:rPr lang="en-US" smtClean="0"/>
              <a:pPr/>
              <a:t>69</a:t>
            </a:fld>
            <a:endParaRPr lang="en-US" dirty="0"/>
          </a:p>
        </p:txBody>
      </p:sp>
    </p:spTree>
    <p:extLst>
      <p:ext uri="{BB962C8B-B14F-4D97-AF65-F5344CB8AC3E}">
        <p14:creationId xmlns:p14="http://schemas.microsoft.com/office/powerpoint/2010/main" xmlns="" val="353070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uselessness of pedigree according to the flesh</a:t>
            </a:r>
          </a:p>
        </p:txBody>
      </p:sp>
      <p:sp>
        <p:nvSpPr>
          <p:cNvPr id="3" name="Content Placeholder 2"/>
          <p:cNvSpPr>
            <a:spLocks noGrp="1"/>
          </p:cNvSpPr>
          <p:nvPr>
            <p:ph idx="1"/>
          </p:nvPr>
        </p:nvSpPr>
        <p:spPr>
          <a:xfrm>
            <a:off x="906043" y="2325029"/>
            <a:ext cx="7563881" cy="4716966"/>
          </a:xfrm>
        </p:spPr>
        <p:txBody>
          <a:bodyPr>
            <a:normAutofit lnSpcReduction="10000"/>
          </a:bodyPr>
          <a:lstStyle/>
          <a:p>
            <a:pPr marL="0" indent="0">
              <a:lnSpc>
                <a:spcPct val="120000"/>
              </a:lnSpc>
              <a:spcBef>
                <a:spcPts val="0"/>
              </a:spcBef>
              <a:buNone/>
            </a:pPr>
            <a:r>
              <a:rPr lang="en-US" sz="2000" dirty="0"/>
              <a:t>For ye see your calling, brethren, how that not many wise men after the flesh, not many mighty, not many noble, are called: </a:t>
            </a:r>
            <a:r>
              <a:rPr lang="en-US" sz="2000" baseline="30000" dirty="0"/>
              <a:t> </a:t>
            </a:r>
            <a:r>
              <a:rPr lang="en-US" sz="2000" dirty="0"/>
              <a:t>But God hath chosen the foolish things of the world to confound the wise; and God hath chosen the weak things of the world to confound the things which are mighty; </a:t>
            </a:r>
            <a:r>
              <a:rPr lang="en-US" sz="2000" baseline="30000" dirty="0"/>
              <a:t> </a:t>
            </a:r>
            <a:r>
              <a:rPr lang="en-US" sz="2000" dirty="0"/>
              <a:t>And base things of the world, and things which are despised, hath God chosen, yea, and things which are not, to bring to </a:t>
            </a:r>
            <a:r>
              <a:rPr lang="en-US" sz="2000" dirty="0" err="1"/>
              <a:t>nought</a:t>
            </a:r>
            <a:r>
              <a:rPr lang="en-US" sz="2000" dirty="0"/>
              <a:t> things that are: </a:t>
            </a:r>
            <a:r>
              <a:rPr lang="en-US" sz="2000" baseline="30000" dirty="0"/>
              <a:t> </a:t>
            </a:r>
            <a:r>
              <a:rPr lang="en-US" sz="2000" dirty="0"/>
              <a:t>That no flesh should glory in his presence. </a:t>
            </a:r>
            <a:r>
              <a:rPr lang="en-US" sz="2000" baseline="30000" dirty="0"/>
              <a:t> </a:t>
            </a:r>
            <a:r>
              <a:rPr lang="en-US" sz="2000" dirty="0"/>
              <a:t>But of him are ye in Christ Jesus, who of God is made unto us wisdom, and righteousness, and sanctification, and redemption: That, according as it is written, He that </a:t>
            </a:r>
            <a:r>
              <a:rPr lang="en-US" sz="2000" dirty="0" err="1"/>
              <a:t>glorieth</a:t>
            </a:r>
            <a:r>
              <a:rPr lang="en-US" sz="2000" dirty="0"/>
              <a:t>, let him glory in the Lord.  </a:t>
            </a:r>
            <a:r>
              <a:rPr lang="en-US" sz="2000" b="1" dirty="0"/>
              <a:t>1 Corinthians 1:26-31 citing Jeremiah 9:24</a:t>
            </a:r>
          </a:p>
          <a:p>
            <a:endParaRPr lang="en-US"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3826018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1A910-647F-46C3-BCCE-990505C9DF2B}"/>
              </a:ext>
            </a:extLst>
          </p:cNvPr>
          <p:cNvSpPr>
            <a:spLocks noGrp="1"/>
          </p:cNvSpPr>
          <p:nvPr>
            <p:ph type="title"/>
          </p:nvPr>
        </p:nvSpPr>
        <p:spPr/>
        <p:txBody>
          <a:bodyPr/>
          <a:lstStyle/>
          <a:p>
            <a:r>
              <a:rPr lang="en-US" dirty="0"/>
              <a:t>The saddest affliction of my life</a:t>
            </a:r>
          </a:p>
        </p:txBody>
      </p:sp>
      <p:sp>
        <p:nvSpPr>
          <p:cNvPr id="3" name="Content Placeholder 2">
            <a:extLst>
              <a:ext uri="{FF2B5EF4-FFF2-40B4-BE49-F238E27FC236}">
                <a16:creationId xmlns:a16="http://schemas.microsoft.com/office/drawing/2014/main" xmlns="" id="{5D309082-5809-4C72-B8CB-F7AF49F4DA90}"/>
              </a:ext>
            </a:extLst>
          </p:cNvPr>
          <p:cNvSpPr>
            <a:spLocks noGrp="1"/>
          </p:cNvSpPr>
          <p:nvPr>
            <p:ph idx="1"/>
          </p:nvPr>
        </p:nvSpPr>
        <p:spPr>
          <a:xfrm>
            <a:off x="754929" y="2299628"/>
            <a:ext cx="7798057" cy="4234985"/>
          </a:xfrm>
        </p:spPr>
        <p:txBody>
          <a:bodyPr>
            <a:normAutofit/>
          </a:bodyPr>
          <a:lstStyle/>
          <a:p>
            <a:pPr marL="0" indent="0">
              <a:buNone/>
            </a:pPr>
            <a:r>
              <a:rPr lang="en-US" sz="2000" dirty="0"/>
              <a:t>Since I saw you last, I have been called upon to mourn the death of a beloved daughter who retired at night, in apparently good health, and was found dead in bed the next morning. This is the saddest affliction of my life. I am crushed and heart broken. I sorrow not, however, as those who have no hope. I rejoice to know that she was educated in the truth, had believed it, and obeyed it. She was a true Christadelphian.  She now sleeps in Jesus, ready to come forth to the sound of the voice of the Lord from heaven, when she will behold his face in righteousness, and be satisfied when she awakes with his likeness. Looking for the time when all our trials will end, in the presence of the truly infallible Judge. [P. A. Blackwell, Henderson, KY,  January 1887, p. 262]</a:t>
            </a:r>
          </a:p>
        </p:txBody>
      </p:sp>
      <p:sp>
        <p:nvSpPr>
          <p:cNvPr id="4" name="Slide Number Placeholder 3">
            <a:extLst>
              <a:ext uri="{FF2B5EF4-FFF2-40B4-BE49-F238E27FC236}">
                <a16:creationId xmlns:a16="http://schemas.microsoft.com/office/drawing/2014/main" xmlns="" id="{3FDDDDD8-90F2-4E65-924C-0E8012D0E9AB}"/>
              </a:ext>
            </a:extLst>
          </p:cNvPr>
          <p:cNvSpPr>
            <a:spLocks noGrp="1"/>
          </p:cNvSpPr>
          <p:nvPr>
            <p:ph type="sldNum" sz="quarter" idx="4"/>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xmlns="" val="2639705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C6900-AE30-4A10-A6F7-5CB6F1B345D5}"/>
              </a:ext>
            </a:extLst>
          </p:cNvPr>
          <p:cNvSpPr>
            <a:spLocks noGrp="1"/>
          </p:cNvSpPr>
          <p:nvPr>
            <p:ph type="title"/>
          </p:nvPr>
        </p:nvSpPr>
        <p:spPr/>
        <p:txBody>
          <a:bodyPr/>
          <a:lstStyle/>
          <a:p>
            <a:r>
              <a:rPr lang="en-US" dirty="0"/>
              <a:t>It was not so to be in the providence of God</a:t>
            </a:r>
          </a:p>
        </p:txBody>
      </p:sp>
      <p:sp>
        <p:nvSpPr>
          <p:cNvPr id="3" name="Content Placeholder 2">
            <a:extLst>
              <a:ext uri="{FF2B5EF4-FFF2-40B4-BE49-F238E27FC236}">
                <a16:creationId xmlns:a16="http://schemas.microsoft.com/office/drawing/2014/main" xmlns="" id="{72EC1E43-8A09-4AD6-926A-39D8087FCC54}"/>
              </a:ext>
            </a:extLst>
          </p:cNvPr>
          <p:cNvSpPr>
            <a:spLocks noGrp="1"/>
          </p:cNvSpPr>
          <p:nvPr>
            <p:ph idx="1"/>
          </p:nvPr>
        </p:nvSpPr>
        <p:spPr>
          <a:xfrm>
            <a:off x="866441" y="2207941"/>
            <a:ext cx="7474671" cy="4611029"/>
          </a:xfrm>
        </p:spPr>
        <p:txBody>
          <a:bodyPr>
            <a:normAutofit/>
          </a:bodyPr>
          <a:lstStyle/>
          <a:p>
            <a:pPr>
              <a:lnSpc>
                <a:spcPct val="110000"/>
              </a:lnSpc>
            </a:pPr>
            <a:r>
              <a:rPr lang="en-US" sz="2000" dirty="0"/>
              <a:t>It is with sadness and heavy hearts that we write you of the sudden and severe loss of loved ones who were near and dear to us. Some few days ago we mailed you a daily paper containing the death of our dear boy, Arthur Ernest, six years and nine months old, a fine, healthy, promising and honest little fellow who we had great hopes would have grown up and adorned the doctrine of our Lord and </a:t>
            </a:r>
            <a:r>
              <a:rPr lang="en-US" sz="2000" dirty="0" err="1"/>
              <a:t>Saviour</a:t>
            </a:r>
            <a:r>
              <a:rPr lang="en-US" sz="2000" dirty="0"/>
              <a:t> Jesus Christ; but, alas! It seems it was not to be so in the providence of God…our little boy died of diphtheria after seven days sickness. [Guelph, David and Eliza </a:t>
            </a:r>
            <a:r>
              <a:rPr lang="en-US" sz="2000" dirty="0" err="1"/>
              <a:t>Tolton</a:t>
            </a:r>
            <a:r>
              <a:rPr lang="en-US" sz="2000" dirty="0"/>
              <a:t>, p. 72 1892]</a:t>
            </a:r>
          </a:p>
          <a:p>
            <a:pPr marL="0" indent="0">
              <a:lnSpc>
                <a:spcPct val="110000"/>
              </a:lnSpc>
              <a:buNone/>
            </a:pPr>
            <a:r>
              <a:rPr lang="en-US" dirty="0"/>
              <a:t>                                                                        ….continued</a:t>
            </a:r>
          </a:p>
        </p:txBody>
      </p:sp>
      <p:sp>
        <p:nvSpPr>
          <p:cNvPr id="4" name="Slide Number Placeholder 3">
            <a:extLst>
              <a:ext uri="{FF2B5EF4-FFF2-40B4-BE49-F238E27FC236}">
                <a16:creationId xmlns:a16="http://schemas.microsoft.com/office/drawing/2014/main" xmlns="" id="{FF32E809-3EBE-4B05-BC36-44D65CE631E9}"/>
              </a:ext>
            </a:extLst>
          </p:cNvPr>
          <p:cNvSpPr>
            <a:spLocks noGrp="1"/>
          </p:cNvSpPr>
          <p:nvPr>
            <p:ph type="sldNum" sz="quarter" idx="4"/>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xmlns="" val="1700167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E5C1F-D719-4CD6-A82F-2115AE3322CD}"/>
              </a:ext>
            </a:extLst>
          </p:cNvPr>
          <p:cNvSpPr>
            <a:spLocks noGrp="1"/>
          </p:cNvSpPr>
          <p:nvPr>
            <p:ph type="title"/>
          </p:nvPr>
        </p:nvSpPr>
        <p:spPr/>
        <p:txBody>
          <a:bodyPr/>
          <a:lstStyle/>
          <a:p>
            <a:r>
              <a:rPr lang="en-US" dirty="0"/>
              <a:t>Sadly stricken with grief</a:t>
            </a:r>
          </a:p>
        </p:txBody>
      </p:sp>
      <p:sp>
        <p:nvSpPr>
          <p:cNvPr id="3" name="Content Placeholder 2">
            <a:extLst>
              <a:ext uri="{FF2B5EF4-FFF2-40B4-BE49-F238E27FC236}">
                <a16:creationId xmlns:a16="http://schemas.microsoft.com/office/drawing/2014/main" xmlns="" id="{E8C3B007-A52C-48C8-93C4-44F70E5F1AEF}"/>
              </a:ext>
            </a:extLst>
          </p:cNvPr>
          <p:cNvSpPr>
            <a:spLocks noGrp="1"/>
          </p:cNvSpPr>
          <p:nvPr>
            <p:ph idx="1"/>
          </p:nvPr>
        </p:nvSpPr>
        <p:spPr>
          <a:xfrm>
            <a:off x="866440" y="2305205"/>
            <a:ext cx="6972866" cy="4368800"/>
          </a:xfrm>
        </p:spPr>
        <p:txBody>
          <a:bodyPr>
            <a:normAutofit/>
          </a:bodyPr>
          <a:lstStyle/>
          <a:p>
            <a:r>
              <a:rPr lang="en-US" sz="2000" dirty="0"/>
              <a:t>Today we email you another daily paper containing another death, that of Bro. and Sister Benjamin </a:t>
            </a:r>
            <a:r>
              <a:rPr lang="en-US" sz="2000" dirty="0" err="1"/>
              <a:t>Tolton’s</a:t>
            </a:r>
            <a:r>
              <a:rPr lang="en-US" sz="2000" dirty="0"/>
              <a:t> dear boy. Bro. Ben is my twin brother in the flesh and, poor man, he is now sadly stricken with grief not only over the death of his dear boy and only child, but now also over that of his sister wife, aged 23, who was apparently in good health a week ago today, enjoying a drive with us to cheer us up over our loss, and to-day, after three days sickness we laid her in the grave…It does seem so hard that a man should be deprived of a dear, fine, promising healthy boy of sixteen months, and in three days more of his dear sister wife, losing both in one week! [David and Eliza </a:t>
            </a:r>
            <a:r>
              <a:rPr lang="en-US" sz="2000" dirty="0" err="1"/>
              <a:t>Tolton</a:t>
            </a:r>
            <a:r>
              <a:rPr lang="en-US" sz="2000" dirty="0"/>
              <a:t>, 1892, p. 72]</a:t>
            </a:r>
          </a:p>
        </p:txBody>
      </p:sp>
      <p:sp>
        <p:nvSpPr>
          <p:cNvPr id="4" name="Slide Number Placeholder 3">
            <a:extLst>
              <a:ext uri="{FF2B5EF4-FFF2-40B4-BE49-F238E27FC236}">
                <a16:creationId xmlns:a16="http://schemas.microsoft.com/office/drawing/2014/main" xmlns="" id="{581A04A7-7433-4BE4-9D23-03E83AA39206}"/>
              </a:ext>
            </a:extLst>
          </p:cNvPr>
          <p:cNvSpPr>
            <a:spLocks noGrp="1"/>
          </p:cNvSpPr>
          <p:nvPr>
            <p:ph type="sldNum" sz="quarter" idx="4"/>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xmlns="" val="2351549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D99E1-D59B-4DB1-B2E5-BC9C8CE76CF8}"/>
              </a:ext>
            </a:extLst>
          </p:cNvPr>
          <p:cNvSpPr>
            <a:spLocks noGrp="1"/>
          </p:cNvSpPr>
          <p:nvPr>
            <p:ph type="title"/>
          </p:nvPr>
        </p:nvSpPr>
        <p:spPr/>
        <p:txBody>
          <a:bodyPr/>
          <a:lstStyle/>
          <a:p>
            <a:r>
              <a:rPr lang="en-US" dirty="0"/>
              <a:t>Oh! That enemy, would it were destroyed.</a:t>
            </a:r>
          </a:p>
        </p:txBody>
      </p:sp>
      <p:sp>
        <p:nvSpPr>
          <p:cNvPr id="3" name="Content Placeholder 2">
            <a:extLst>
              <a:ext uri="{FF2B5EF4-FFF2-40B4-BE49-F238E27FC236}">
                <a16:creationId xmlns:a16="http://schemas.microsoft.com/office/drawing/2014/main" xmlns="" id="{0B507F76-A058-47C1-BE61-BD9628119F7A}"/>
              </a:ext>
            </a:extLst>
          </p:cNvPr>
          <p:cNvSpPr>
            <a:spLocks noGrp="1"/>
          </p:cNvSpPr>
          <p:nvPr>
            <p:ph idx="1"/>
          </p:nvPr>
        </p:nvSpPr>
        <p:spPr/>
        <p:txBody>
          <a:bodyPr/>
          <a:lstStyle/>
          <a:p>
            <a:r>
              <a:rPr lang="en-US" sz="2000" dirty="0"/>
              <a:t>We have had, since last writing to you, both seasons of comfort and seasons of sorrow. The sorrow was caused by the death of my only child, a boy twelve years one month and one week old. He was a great help and consolation to me in my old age; but, alas! The Father saw fit to take him away and left me to grieve his irreparable loss. Oh! That enemy, would it were destroyed. My sorrow is indescribable. [Grand </a:t>
            </a:r>
            <a:r>
              <a:rPr lang="en-US" sz="2000" dirty="0" err="1"/>
              <a:t>Glaise</a:t>
            </a:r>
            <a:r>
              <a:rPr lang="en-US" sz="2000" dirty="0"/>
              <a:t>, AR, Brother K. H. Sanders, 1893, p. 236]</a:t>
            </a:r>
          </a:p>
          <a:p>
            <a:endParaRPr lang="en-US" dirty="0"/>
          </a:p>
        </p:txBody>
      </p:sp>
      <p:sp>
        <p:nvSpPr>
          <p:cNvPr id="4" name="Slide Number Placeholder 3">
            <a:extLst>
              <a:ext uri="{FF2B5EF4-FFF2-40B4-BE49-F238E27FC236}">
                <a16:creationId xmlns:a16="http://schemas.microsoft.com/office/drawing/2014/main" xmlns="" id="{8232F8AA-47E0-4B7E-9AEA-54182D150D52}"/>
              </a:ext>
            </a:extLst>
          </p:cNvPr>
          <p:cNvSpPr>
            <a:spLocks noGrp="1"/>
          </p:cNvSpPr>
          <p:nvPr>
            <p:ph type="sldNum" sz="quarter" idx="4"/>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xmlns="" val="3604567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83043-E265-459A-8828-28A9570441D1}"/>
              </a:ext>
            </a:extLst>
          </p:cNvPr>
          <p:cNvSpPr>
            <a:spLocks noGrp="1"/>
          </p:cNvSpPr>
          <p:nvPr>
            <p:ph type="title"/>
          </p:nvPr>
        </p:nvSpPr>
        <p:spPr/>
        <p:txBody>
          <a:bodyPr/>
          <a:lstStyle/>
          <a:p>
            <a:r>
              <a:rPr lang="en-US" dirty="0"/>
              <a:t>“Thy will be done”</a:t>
            </a:r>
          </a:p>
        </p:txBody>
      </p:sp>
      <p:sp>
        <p:nvSpPr>
          <p:cNvPr id="3" name="Content Placeholder 2">
            <a:extLst>
              <a:ext uri="{FF2B5EF4-FFF2-40B4-BE49-F238E27FC236}">
                <a16:creationId xmlns:a16="http://schemas.microsoft.com/office/drawing/2014/main" xmlns="" id="{4800377B-05B8-43F8-81EE-E289BC697C95}"/>
              </a:ext>
            </a:extLst>
          </p:cNvPr>
          <p:cNvSpPr>
            <a:spLocks noGrp="1"/>
          </p:cNvSpPr>
          <p:nvPr>
            <p:ph idx="1"/>
          </p:nvPr>
        </p:nvSpPr>
        <p:spPr>
          <a:xfrm>
            <a:off x="866441" y="2489200"/>
            <a:ext cx="6957523" cy="3530600"/>
          </a:xfrm>
        </p:spPr>
        <p:txBody>
          <a:bodyPr>
            <a:noAutofit/>
          </a:bodyPr>
          <a:lstStyle/>
          <a:p>
            <a:r>
              <a:rPr lang="en-US" sz="2000" dirty="0"/>
              <a:t>It becomes my duty to inform the readers of </a:t>
            </a:r>
            <a:r>
              <a:rPr lang="en-US" sz="2000" cap="small" dirty="0"/>
              <a:t>the advocate</a:t>
            </a:r>
            <a:r>
              <a:rPr lang="en-US" sz="2000" dirty="0"/>
              <a:t> of the death of little Jessie </a:t>
            </a:r>
            <a:r>
              <a:rPr lang="en-US" sz="2000" dirty="0" err="1"/>
              <a:t>Eblen</a:t>
            </a:r>
            <a:r>
              <a:rPr lang="en-US" sz="2000" dirty="0"/>
              <a:t>, of </a:t>
            </a:r>
            <a:r>
              <a:rPr lang="en-US" sz="2000" dirty="0" err="1"/>
              <a:t>Robards</a:t>
            </a:r>
            <a:r>
              <a:rPr lang="en-US" sz="2000" dirty="0"/>
              <a:t>. She died  on the night of April 11</a:t>
            </a:r>
            <a:r>
              <a:rPr lang="en-US" sz="2000" baseline="30000" dirty="0"/>
              <a:t>th</a:t>
            </a:r>
            <a:r>
              <a:rPr lang="en-US" sz="2000" dirty="0"/>
              <a:t> of some complicated nervous prostrations and pneumonia, which bid defiance to human aid. The readers of </a:t>
            </a:r>
            <a:r>
              <a:rPr lang="en-US" sz="2000" cap="small" dirty="0"/>
              <a:t>the advocate </a:t>
            </a:r>
            <a:r>
              <a:rPr lang="en-US" sz="2000" dirty="0"/>
              <a:t>are familiar with her name on the Sunday-school page. She was a bright girl of thirteen years and a model in her daily deportment and, considering her age, she was well informed in the Truth. All we can say is, “Thy will be done.” The deceased was a daughter of Sister </a:t>
            </a:r>
            <a:r>
              <a:rPr lang="en-US" sz="2000" dirty="0" err="1"/>
              <a:t>Eblen</a:t>
            </a:r>
            <a:r>
              <a:rPr lang="en-US" sz="2000" dirty="0"/>
              <a:t>. [</a:t>
            </a:r>
            <a:r>
              <a:rPr lang="en-US" sz="2000" dirty="0" err="1"/>
              <a:t>Robards</a:t>
            </a:r>
            <a:r>
              <a:rPr lang="en-US" sz="2000" dirty="0"/>
              <a:t>, KY, James M. </a:t>
            </a:r>
            <a:r>
              <a:rPr lang="en-US" sz="2000" dirty="0" err="1"/>
              <a:t>Cheany</a:t>
            </a:r>
            <a:r>
              <a:rPr lang="en-US" sz="2000" dirty="0"/>
              <a:t>, 1895, p. 120]</a:t>
            </a:r>
          </a:p>
        </p:txBody>
      </p:sp>
      <p:sp>
        <p:nvSpPr>
          <p:cNvPr id="4" name="Slide Number Placeholder 3">
            <a:extLst>
              <a:ext uri="{FF2B5EF4-FFF2-40B4-BE49-F238E27FC236}">
                <a16:creationId xmlns:a16="http://schemas.microsoft.com/office/drawing/2014/main" xmlns="" id="{A8344FFD-1709-4A2D-9F47-342FE5D8D382}"/>
              </a:ext>
            </a:extLst>
          </p:cNvPr>
          <p:cNvSpPr>
            <a:spLocks noGrp="1"/>
          </p:cNvSpPr>
          <p:nvPr>
            <p:ph type="sldNum" sz="quarter" idx="4"/>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xmlns="" val="1262598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FCBC1-EFB5-40D1-A1C9-E7189F3C76C0}"/>
              </a:ext>
            </a:extLst>
          </p:cNvPr>
          <p:cNvSpPr>
            <a:spLocks noGrp="1"/>
          </p:cNvSpPr>
          <p:nvPr>
            <p:ph type="title"/>
          </p:nvPr>
        </p:nvSpPr>
        <p:spPr/>
        <p:txBody>
          <a:bodyPr/>
          <a:lstStyle/>
          <a:p>
            <a:r>
              <a:rPr lang="en-US" dirty="0"/>
              <a:t>Abundant baptisms</a:t>
            </a:r>
          </a:p>
        </p:txBody>
      </p:sp>
      <p:sp>
        <p:nvSpPr>
          <p:cNvPr id="3" name="Content Placeholder 2">
            <a:extLst>
              <a:ext uri="{FF2B5EF4-FFF2-40B4-BE49-F238E27FC236}">
                <a16:creationId xmlns:a16="http://schemas.microsoft.com/office/drawing/2014/main" xmlns="" id="{73391F04-2FE9-41A6-B80C-C9C227E1ACA6}"/>
              </a:ext>
            </a:extLst>
          </p:cNvPr>
          <p:cNvSpPr>
            <a:spLocks noGrp="1"/>
          </p:cNvSpPr>
          <p:nvPr>
            <p:ph idx="1"/>
          </p:nvPr>
        </p:nvSpPr>
        <p:spPr>
          <a:xfrm>
            <a:off x="493448" y="2076605"/>
            <a:ext cx="8332743" cy="3530600"/>
          </a:xfrm>
        </p:spPr>
        <p:txBody>
          <a:bodyPr>
            <a:noAutofit/>
          </a:bodyPr>
          <a:lstStyle/>
          <a:p>
            <a:pPr marL="0" indent="0">
              <a:buNone/>
            </a:pPr>
            <a:r>
              <a:rPr lang="en-US" sz="2000" dirty="0"/>
              <a:t>Since our last report nine persons have rendered obedience to the truth by baptism into the sin-covering name. Their names are as follows: on Aug. 15</a:t>
            </a:r>
            <a:r>
              <a:rPr lang="en-US" sz="2000" baseline="30000" dirty="0"/>
              <a:t>th</a:t>
            </a:r>
            <a:r>
              <a:rPr lang="en-US" sz="2000" dirty="0"/>
              <a:t>, Mrs. Amanda </a:t>
            </a:r>
            <a:r>
              <a:rPr lang="en-US" sz="2000" dirty="0" err="1"/>
              <a:t>Cheaney</a:t>
            </a:r>
            <a:r>
              <a:rPr lang="en-US" sz="2000" dirty="0"/>
              <a:t>, formerly Campbellite, and Lizzie H. White, daughter of brother J. S. White, formerly neutral. On Aug. 17</a:t>
            </a:r>
            <a:r>
              <a:rPr lang="en-US" sz="2000" baseline="30000" dirty="0"/>
              <a:t>th</a:t>
            </a:r>
            <a:r>
              <a:rPr lang="en-US" sz="2000" dirty="0"/>
              <a:t>, </a:t>
            </a:r>
            <a:r>
              <a:rPr lang="en-US" sz="2000" dirty="0" err="1"/>
              <a:t>Matie</a:t>
            </a:r>
            <a:r>
              <a:rPr lang="en-US" sz="2000" dirty="0"/>
              <a:t> Ingram, daughter of brother W. H. Ingram. Sister </a:t>
            </a:r>
            <a:r>
              <a:rPr lang="en-US" sz="2000" dirty="0" err="1"/>
              <a:t>Matie</a:t>
            </a:r>
            <a:r>
              <a:rPr lang="en-US" sz="2000" dirty="0"/>
              <a:t> was rocked in the cradle of the Truth, and hence never imbibed any of the fables of a Paganized Christianity. Again, on Aug. 29</a:t>
            </a:r>
            <a:r>
              <a:rPr lang="en-US" sz="2000" baseline="30000" dirty="0"/>
              <a:t>th</a:t>
            </a:r>
            <a:r>
              <a:rPr lang="en-US" sz="2000" dirty="0"/>
              <a:t>, J. M. Woods, formerly Baptist, Lucy </a:t>
            </a:r>
            <a:r>
              <a:rPr lang="en-US" sz="2000" dirty="0" err="1"/>
              <a:t>Connaway</a:t>
            </a:r>
            <a:r>
              <a:rPr lang="en-US" sz="2000" dirty="0"/>
              <a:t>, wife of Brother W. J. </a:t>
            </a:r>
            <a:r>
              <a:rPr lang="en-US" sz="2000" dirty="0" err="1"/>
              <a:t>Connaway</a:t>
            </a:r>
            <a:r>
              <a:rPr lang="en-US" sz="2000" dirty="0"/>
              <a:t>, formerly Baptist, Mary Farley, wife of Brother H. J. Farley, formerly Baptist, R. T. </a:t>
            </a:r>
            <a:r>
              <a:rPr lang="en-US" sz="2000" dirty="0" err="1"/>
              <a:t>Connaway</a:t>
            </a:r>
            <a:r>
              <a:rPr lang="en-US" sz="2000" dirty="0"/>
              <a:t>, Susan A. </a:t>
            </a:r>
            <a:r>
              <a:rPr lang="en-US" sz="2000" dirty="0" err="1"/>
              <a:t>Connaway</a:t>
            </a:r>
            <a:r>
              <a:rPr lang="en-US" sz="2000" dirty="0"/>
              <a:t>, wife of Brother R. T. </a:t>
            </a:r>
            <a:r>
              <a:rPr lang="en-US" sz="2000" dirty="0" err="1"/>
              <a:t>Connaway</a:t>
            </a:r>
            <a:r>
              <a:rPr lang="en-US" sz="2000" dirty="0"/>
              <a:t>, formerly neutral, and Sabina Gregory, formerly Baptist. We now number fifty-seven, standing firmly upon the “impregnable rock,” a wholly inspired and infallible Bible…</a:t>
            </a:r>
          </a:p>
          <a:p>
            <a:pPr marL="0" indent="0">
              <a:buNone/>
            </a:pPr>
            <a:r>
              <a:rPr lang="en-US" sz="2000" dirty="0"/>
              <a:t>	[Henderson KY reported by W. J. Green, 1891, p. 262]</a:t>
            </a:r>
          </a:p>
        </p:txBody>
      </p:sp>
      <p:sp>
        <p:nvSpPr>
          <p:cNvPr id="4" name="Slide Number Placeholder 3">
            <a:extLst>
              <a:ext uri="{FF2B5EF4-FFF2-40B4-BE49-F238E27FC236}">
                <a16:creationId xmlns:a16="http://schemas.microsoft.com/office/drawing/2014/main" xmlns="" id="{772FA639-17BB-4B5D-87B5-06AC0D9F0C59}"/>
              </a:ext>
            </a:extLst>
          </p:cNvPr>
          <p:cNvSpPr>
            <a:spLocks noGrp="1"/>
          </p:cNvSpPr>
          <p:nvPr>
            <p:ph type="sldNum" sz="quarter" idx="4"/>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xmlns="" val="1891397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84276-23CA-44AC-8297-1C38043F8AF6}"/>
              </a:ext>
            </a:extLst>
          </p:cNvPr>
          <p:cNvSpPr>
            <a:spLocks noGrp="1"/>
          </p:cNvSpPr>
          <p:nvPr>
            <p:ph type="title"/>
          </p:nvPr>
        </p:nvSpPr>
        <p:spPr/>
        <p:txBody>
          <a:bodyPr/>
          <a:lstStyle/>
          <a:p>
            <a:r>
              <a:rPr lang="en-US" dirty="0"/>
              <a:t>Growing </a:t>
            </a:r>
            <a:r>
              <a:rPr lang="en-US" dirty="0" err="1"/>
              <a:t>ecclesias</a:t>
            </a:r>
            <a:r>
              <a:rPr lang="en-US" dirty="0"/>
              <a:t> </a:t>
            </a:r>
          </a:p>
        </p:txBody>
      </p:sp>
      <p:sp>
        <p:nvSpPr>
          <p:cNvPr id="3" name="Content Placeholder 2">
            <a:extLst>
              <a:ext uri="{FF2B5EF4-FFF2-40B4-BE49-F238E27FC236}">
                <a16:creationId xmlns:a16="http://schemas.microsoft.com/office/drawing/2014/main" xmlns="" id="{341ADF2B-6202-47B9-8613-3D51D53CDF07}"/>
              </a:ext>
            </a:extLst>
          </p:cNvPr>
          <p:cNvSpPr>
            <a:spLocks noGrp="1"/>
          </p:cNvSpPr>
          <p:nvPr>
            <p:ph idx="1"/>
          </p:nvPr>
        </p:nvSpPr>
        <p:spPr>
          <a:xfrm>
            <a:off x="866440" y="2121209"/>
            <a:ext cx="7396614" cy="3530600"/>
          </a:xfrm>
        </p:spPr>
        <p:txBody>
          <a:bodyPr>
            <a:noAutofit/>
          </a:bodyPr>
          <a:lstStyle/>
          <a:p>
            <a:r>
              <a:rPr lang="en-US" sz="2000" dirty="0"/>
              <a:t>I have more satisfaction than words can express in our work of establishing two </a:t>
            </a:r>
            <a:r>
              <a:rPr lang="en-US" sz="2000" dirty="0" err="1"/>
              <a:t>ecclesias</a:t>
            </a:r>
            <a:r>
              <a:rPr lang="en-US" sz="2000" dirty="0"/>
              <a:t>, one at Good Hope, </a:t>
            </a:r>
            <a:r>
              <a:rPr lang="en-US" sz="2000" dirty="0" err="1"/>
              <a:t>Tuenburg</a:t>
            </a:r>
            <a:r>
              <a:rPr lang="en-US" sz="2000" dirty="0"/>
              <a:t> Co*., and one at Berea, </a:t>
            </a:r>
            <a:r>
              <a:rPr lang="en-US" sz="2000" dirty="0" err="1"/>
              <a:t>Mulelenburg</a:t>
            </a:r>
            <a:r>
              <a:rPr lang="en-US" sz="2000" dirty="0"/>
              <a:t> Co*., with an aggregate membership of one hundred and forty. Thirty-three have put on the sin-covering name during the past four months. Thirty of this number are members of Christadelphian families, who were brought up under the teaching of Dr. John Thomas.</a:t>
            </a:r>
          </a:p>
          <a:p>
            <a:r>
              <a:rPr lang="en-US" sz="2000" dirty="0"/>
              <a:t>These </a:t>
            </a:r>
            <a:r>
              <a:rPr lang="en-US" sz="2000" dirty="0" err="1"/>
              <a:t>ecclesias</a:t>
            </a:r>
            <a:r>
              <a:rPr lang="en-US" sz="2000" dirty="0"/>
              <a:t> are thoroughly rooted and grounded in the one faith, and established on a sound, and uncompromising Christadelphian basis of fellowship.</a:t>
            </a:r>
          </a:p>
          <a:p>
            <a:pPr marL="0" indent="0">
              <a:buNone/>
            </a:pPr>
            <a:r>
              <a:rPr lang="en-US" sz="2000" dirty="0" err="1"/>
              <a:t>MacFarland</a:t>
            </a:r>
            <a:r>
              <a:rPr lang="en-US" sz="2000" dirty="0"/>
              <a:t>, VA reported by W. H. Love, 1891, p. 287</a:t>
            </a:r>
          </a:p>
          <a:p>
            <a:pPr marL="0" indent="0">
              <a:buNone/>
            </a:pPr>
            <a:r>
              <a:rPr lang="en-US" sz="2000" dirty="0"/>
              <a:t>*Lunenburg and Mecklenburg Counties in southern Virginia</a:t>
            </a:r>
          </a:p>
        </p:txBody>
      </p:sp>
      <p:sp>
        <p:nvSpPr>
          <p:cNvPr id="4" name="Slide Number Placeholder 3">
            <a:extLst>
              <a:ext uri="{FF2B5EF4-FFF2-40B4-BE49-F238E27FC236}">
                <a16:creationId xmlns:a16="http://schemas.microsoft.com/office/drawing/2014/main" xmlns="" id="{14F133DE-28C5-460C-8020-7EB1032482A0}"/>
              </a:ext>
            </a:extLst>
          </p:cNvPr>
          <p:cNvSpPr>
            <a:spLocks noGrp="1"/>
          </p:cNvSpPr>
          <p:nvPr>
            <p:ph type="sldNum" sz="quarter" idx="4"/>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xmlns="" val="4016447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F58ED6-0506-4736-AD3C-21E70E275B98}"/>
              </a:ext>
            </a:extLst>
          </p:cNvPr>
          <p:cNvSpPr>
            <a:spLocks noGrp="1"/>
          </p:cNvSpPr>
          <p:nvPr>
            <p:ph type="title"/>
          </p:nvPr>
        </p:nvSpPr>
        <p:spPr>
          <a:xfrm>
            <a:off x="845814" y="2767836"/>
            <a:ext cx="2712589" cy="1495588"/>
          </a:xfrm>
        </p:spPr>
        <p:txBody>
          <a:bodyPr/>
          <a:lstStyle/>
          <a:p>
            <a:r>
              <a:rPr lang="en-US" b="1" dirty="0"/>
              <a:t>Today’s thought question</a:t>
            </a:r>
            <a:r>
              <a:rPr lang="en-US" dirty="0"/>
              <a:t/>
            </a:r>
            <a:br>
              <a:rPr lang="en-US" dirty="0"/>
            </a:br>
            <a:r>
              <a:rPr lang="en-US" dirty="0"/>
              <a:t/>
            </a:r>
            <a:br>
              <a:rPr lang="en-US" dirty="0"/>
            </a:br>
            <a:r>
              <a:rPr lang="en-US" dirty="0"/>
              <a:t>What motivates those in Adam to come to baptism? </a:t>
            </a:r>
          </a:p>
        </p:txBody>
      </p:sp>
      <p:sp>
        <p:nvSpPr>
          <p:cNvPr id="6" name="Content Placeholder 5">
            <a:extLst>
              <a:ext uri="{FF2B5EF4-FFF2-40B4-BE49-F238E27FC236}">
                <a16:creationId xmlns:a16="http://schemas.microsoft.com/office/drawing/2014/main" xmlns="" id="{6BD30B03-0192-4EAD-8AE9-63C93CAE4B8C}"/>
              </a:ext>
            </a:extLst>
          </p:cNvPr>
          <p:cNvSpPr>
            <a:spLocks noGrp="1"/>
          </p:cNvSpPr>
          <p:nvPr>
            <p:ph idx="1"/>
          </p:nvPr>
        </p:nvSpPr>
        <p:spPr/>
        <p:txBody>
          <a:bodyPr/>
          <a:lstStyle/>
          <a:p>
            <a:r>
              <a:rPr lang="en-US" dirty="0"/>
              <a:t>What drew the individuals to the gospel whose baptisms are reported?</a:t>
            </a:r>
          </a:p>
          <a:p>
            <a:r>
              <a:rPr lang="en-US" dirty="0"/>
              <a:t>How did those reporting the baptism express the carrying out of the ordinance?</a:t>
            </a:r>
          </a:p>
          <a:p>
            <a:endParaRPr lang="en-US" dirty="0"/>
          </a:p>
        </p:txBody>
      </p:sp>
      <p:sp>
        <p:nvSpPr>
          <p:cNvPr id="4" name="Slide Number Placeholder 3">
            <a:extLst>
              <a:ext uri="{FF2B5EF4-FFF2-40B4-BE49-F238E27FC236}">
                <a16:creationId xmlns:a16="http://schemas.microsoft.com/office/drawing/2014/main" xmlns="" id="{9388CFB9-A436-4A9D-8BF0-DDA022065D7C}"/>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xmlns="" val="498659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322B8-70D6-4631-8357-DE36DBD1E001}"/>
              </a:ext>
            </a:extLst>
          </p:cNvPr>
          <p:cNvSpPr>
            <a:spLocks noGrp="1"/>
          </p:cNvSpPr>
          <p:nvPr>
            <p:ph type="title"/>
          </p:nvPr>
        </p:nvSpPr>
        <p:spPr/>
        <p:txBody>
          <a:bodyPr/>
          <a:lstStyle/>
          <a:p>
            <a:r>
              <a:rPr lang="en-US" dirty="0"/>
              <a:t>A sample of baptisms reported in the month of August 1887</a:t>
            </a:r>
          </a:p>
        </p:txBody>
      </p:sp>
      <p:sp>
        <p:nvSpPr>
          <p:cNvPr id="3" name="Content Placeholder 2">
            <a:extLst>
              <a:ext uri="{FF2B5EF4-FFF2-40B4-BE49-F238E27FC236}">
                <a16:creationId xmlns:a16="http://schemas.microsoft.com/office/drawing/2014/main" xmlns="" id="{4424F0E8-2070-4B71-AD99-65368753865C}"/>
              </a:ext>
            </a:extLst>
          </p:cNvPr>
          <p:cNvSpPr>
            <a:spLocks noGrp="1"/>
          </p:cNvSpPr>
          <p:nvPr>
            <p:ph idx="1"/>
          </p:nvPr>
        </p:nvSpPr>
        <p:spPr>
          <a:xfrm>
            <a:off x="816260" y="2221571"/>
            <a:ext cx="7396613" cy="4368800"/>
          </a:xfrm>
        </p:spPr>
        <p:txBody>
          <a:bodyPr>
            <a:noAutofit/>
          </a:bodyPr>
          <a:lstStyle/>
          <a:p>
            <a:r>
              <a:rPr lang="en-US" sz="2000" dirty="0"/>
              <a:t>It affords me great pleasure to forward to you the intelligence that our ecclesia here has been strengthened in numbers, and encouraging to continue sowing the good seed by the addition to the household of faith of Edward Parrish, who was immersed into the sin covering name June 11</a:t>
            </a:r>
            <a:r>
              <a:rPr lang="en-US" sz="2000" baseline="30000" dirty="0"/>
              <a:t>th</a:t>
            </a:r>
            <a:r>
              <a:rPr lang="en-US" sz="2000" dirty="0"/>
              <a:t>, after an intelligent confession of faith in the things most surely believed among us.</a:t>
            </a:r>
          </a:p>
          <a:p>
            <a:r>
              <a:rPr lang="en-US" sz="2000" dirty="0"/>
              <a:t>We have assisted one more to put on the sin-covering name, viz: William H. Metcalf, who, after a satisfactory confession of his faith in the gospel of the Kingdom of God and in those things which concern the name of our Lord Jesus Christ, was baptized July 9</a:t>
            </a:r>
            <a:r>
              <a:rPr lang="en-US" sz="2000" baseline="30000" dirty="0"/>
              <a:t>th</a:t>
            </a:r>
            <a:r>
              <a:rPr lang="en-US" sz="2000" dirty="0"/>
              <a:t>.</a:t>
            </a:r>
          </a:p>
          <a:p>
            <a:pPr marL="0" indent="0">
              <a:buNone/>
            </a:pPr>
            <a:r>
              <a:rPr lang="en-US" sz="2000" dirty="0"/>
              <a:t>Your brother in Israel’s hope, GEO. DANIELS, Baltimore, MD</a:t>
            </a:r>
          </a:p>
        </p:txBody>
      </p:sp>
      <p:sp>
        <p:nvSpPr>
          <p:cNvPr id="4" name="Slide Number Placeholder 3">
            <a:extLst>
              <a:ext uri="{FF2B5EF4-FFF2-40B4-BE49-F238E27FC236}">
                <a16:creationId xmlns:a16="http://schemas.microsoft.com/office/drawing/2014/main" xmlns="" id="{5662E9F7-CC2A-4650-8CEB-08EE7108BE29}"/>
              </a:ext>
            </a:extLst>
          </p:cNvPr>
          <p:cNvSpPr>
            <a:spLocks noGrp="1"/>
          </p:cNvSpPr>
          <p:nvPr>
            <p:ph type="sldNum" sz="quarter" idx="4"/>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xmlns="" val="2127905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69F65-D80B-4DF5-B06A-2E308E23753F}"/>
              </a:ext>
            </a:extLst>
          </p:cNvPr>
          <p:cNvSpPr>
            <a:spLocks noGrp="1"/>
          </p:cNvSpPr>
          <p:nvPr>
            <p:ph type="title"/>
          </p:nvPr>
        </p:nvSpPr>
        <p:spPr/>
        <p:txBody>
          <a:bodyPr/>
          <a:lstStyle/>
          <a:p>
            <a:r>
              <a:rPr lang="en-US" dirty="0"/>
              <a:t>Witnessing to a good confession of the faith</a:t>
            </a:r>
          </a:p>
        </p:txBody>
      </p:sp>
      <p:sp>
        <p:nvSpPr>
          <p:cNvPr id="3" name="Content Placeholder 2">
            <a:extLst>
              <a:ext uri="{FF2B5EF4-FFF2-40B4-BE49-F238E27FC236}">
                <a16:creationId xmlns:a16="http://schemas.microsoft.com/office/drawing/2014/main" xmlns="" id="{427767D5-9450-48E7-926A-5C3DAC83509B}"/>
              </a:ext>
            </a:extLst>
          </p:cNvPr>
          <p:cNvSpPr>
            <a:spLocks noGrp="1"/>
          </p:cNvSpPr>
          <p:nvPr>
            <p:ph idx="1"/>
          </p:nvPr>
        </p:nvSpPr>
        <p:spPr>
          <a:xfrm>
            <a:off x="250903" y="2154664"/>
            <a:ext cx="8592587" cy="3530600"/>
          </a:xfrm>
        </p:spPr>
        <p:txBody>
          <a:bodyPr>
            <a:noAutofit/>
          </a:bodyPr>
          <a:lstStyle/>
          <a:p>
            <a:r>
              <a:rPr lang="en-US" sz="2000" dirty="0"/>
              <a:t>During the past six months we have gained one by immersion, viz: Martin Johnson (24) formerly connected with the Swedish Congregational Church. Brother Johnson first heard the truth about two years ago from Brother Nils Peterson. He was so much distressed by what he heard and read that he determined, while on a visit to Norway, to put away all the Christadelphian reading material in his possession, and study the Bible to see if these things were so…his daily reading of the Bible only served to fasten it there more securely. The result was that he gain sought the company of the brethren when he returned to America, and on June 24</a:t>
            </a:r>
            <a:r>
              <a:rPr lang="en-US" sz="2000" baseline="30000" dirty="0"/>
              <a:t>th</a:t>
            </a:r>
            <a:r>
              <a:rPr lang="en-US" sz="2000" dirty="0"/>
              <a:t>, after witnessing to a good confession of the faith, he was immersed into Christ by brethren </a:t>
            </a:r>
            <a:r>
              <a:rPr lang="en-US" sz="2000" dirty="0" err="1"/>
              <a:t>Evison</a:t>
            </a:r>
            <a:r>
              <a:rPr lang="en-US" sz="2000" dirty="0"/>
              <a:t> and </a:t>
            </a:r>
            <a:r>
              <a:rPr lang="en-US" sz="2000" dirty="0" err="1"/>
              <a:t>Washburne</a:t>
            </a:r>
            <a:r>
              <a:rPr lang="en-US" sz="2000" dirty="0"/>
              <a:t> in New York bay. Our number now is fifty…</a:t>
            </a:r>
          </a:p>
          <a:p>
            <a:pPr marL="0" indent="0">
              <a:buNone/>
            </a:pPr>
            <a:r>
              <a:rPr lang="en-US" sz="2000" dirty="0"/>
              <a:t>                                              G. T. </a:t>
            </a:r>
            <a:r>
              <a:rPr lang="en-US" sz="2000" dirty="0" err="1"/>
              <a:t>Washburne</a:t>
            </a:r>
            <a:r>
              <a:rPr lang="en-US" sz="2000" dirty="0"/>
              <a:t>, Jersey City, NJ</a:t>
            </a:r>
          </a:p>
        </p:txBody>
      </p:sp>
      <p:sp>
        <p:nvSpPr>
          <p:cNvPr id="4" name="Slide Number Placeholder 3">
            <a:extLst>
              <a:ext uri="{FF2B5EF4-FFF2-40B4-BE49-F238E27FC236}">
                <a16:creationId xmlns:a16="http://schemas.microsoft.com/office/drawing/2014/main" xmlns="" id="{8B8311DE-5A2A-4ED5-90FE-4D176D1E7312}"/>
              </a:ext>
            </a:extLst>
          </p:cNvPr>
          <p:cNvSpPr>
            <a:spLocks noGrp="1"/>
          </p:cNvSpPr>
          <p:nvPr>
            <p:ph type="sldNum" sz="quarter" idx="4"/>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xmlns="" val="75234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was this subject chosen?</a:t>
            </a:r>
          </a:p>
        </p:txBody>
      </p:sp>
      <p:sp>
        <p:nvSpPr>
          <p:cNvPr id="7" name="Content Placeholder 6"/>
          <p:cNvSpPr>
            <a:spLocks noGrp="1"/>
          </p:cNvSpPr>
          <p:nvPr>
            <p:ph idx="1"/>
          </p:nvPr>
        </p:nvSpPr>
        <p:spPr>
          <a:xfrm>
            <a:off x="4568927" y="1103971"/>
            <a:ext cx="4301868" cy="5754029"/>
          </a:xfrm>
        </p:spPr>
        <p:txBody>
          <a:bodyPr>
            <a:normAutofit/>
          </a:bodyPr>
          <a:lstStyle/>
          <a:p>
            <a:pPr marL="0" indent="0">
              <a:lnSpc>
                <a:spcPct val="120000"/>
              </a:lnSpc>
              <a:buNone/>
            </a:pPr>
            <a:r>
              <a:rPr lang="en-US" sz="2200" dirty="0"/>
              <a:t>The thing that hath been, it is that which shall be; and that which is done is that which shall be done: and there is no new thing under the sun.</a:t>
            </a:r>
          </a:p>
          <a:p>
            <a:pPr marL="0" indent="0">
              <a:lnSpc>
                <a:spcPct val="120000"/>
              </a:lnSpc>
              <a:buNone/>
            </a:pPr>
            <a:r>
              <a:rPr lang="en-US" sz="2200" dirty="0"/>
              <a:t>Is there any thing whereof it may be said, See, this is new? it hath been already of old time, which was before us. </a:t>
            </a:r>
          </a:p>
          <a:p>
            <a:pPr marL="0" indent="0">
              <a:lnSpc>
                <a:spcPct val="120000"/>
              </a:lnSpc>
              <a:buNone/>
            </a:pPr>
            <a:r>
              <a:rPr lang="en-US" sz="2200" baseline="30000" dirty="0"/>
              <a:t> </a:t>
            </a:r>
            <a:r>
              <a:rPr lang="en-US" sz="2000" dirty="0"/>
              <a:t>							</a:t>
            </a:r>
            <a:r>
              <a:rPr lang="en-US" sz="2000" b="1" dirty="0"/>
              <a:t>Ecclesiastes 1:9-10 ESV</a:t>
            </a:r>
          </a:p>
          <a:p>
            <a:endParaRPr lang="en-US" dirty="0"/>
          </a:p>
        </p:txBody>
      </p:sp>
      <p:sp>
        <p:nvSpPr>
          <p:cNvPr id="8" name="Text Placeholder 7"/>
          <p:cNvSpPr>
            <a:spLocks noGrp="1"/>
          </p:cNvSpPr>
          <p:nvPr>
            <p:ph type="body" sz="half" idx="2"/>
          </p:nvPr>
        </p:nvSpPr>
        <p:spPr/>
        <p:txBody>
          <a:bodyPr>
            <a:normAutofit/>
          </a:bodyPr>
          <a:lstStyle/>
          <a:p>
            <a:pPr marL="401638" indent="-401638"/>
            <a:r>
              <a:rPr lang="en-US" sz="2400" b="1" dirty="0"/>
              <a:t>2.	To learn from our history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xmlns="" val="2800418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30EEDC-12D2-4140-8F26-10EC74245EA6}"/>
              </a:ext>
            </a:extLst>
          </p:cNvPr>
          <p:cNvSpPr>
            <a:spLocks noGrp="1"/>
          </p:cNvSpPr>
          <p:nvPr>
            <p:ph type="title"/>
          </p:nvPr>
        </p:nvSpPr>
        <p:spPr/>
        <p:txBody>
          <a:bodyPr/>
          <a:lstStyle/>
          <a:p>
            <a:r>
              <a:rPr lang="en-US" dirty="0"/>
              <a:t>We are happy to say</a:t>
            </a:r>
          </a:p>
        </p:txBody>
      </p:sp>
      <p:sp>
        <p:nvSpPr>
          <p:cNvPr id="3" name="Content Placeholder 2">
            <a:extLst>
              <a:ext uri="{FF2B5EF4-FFF2-40B4-BE49-F238E27FC236}">
                <a16:creationId xmlns:a16="http://schemas.microsoft.com/office/drawing/2014/main" xmlns="" id="{82D48EAE-39EE-4B83-A9D7-D81AEE2FAF09}"/>
              </a:ext>
            </a:extLst>
          </p:cNvPr>
          <p:cNvSpPr>
            <a:spLocks noGrp="1"/>
          </p:cNvSpPr>
          <p:nvPr>
            <p:ph idx="1"/>
          </p:nvPr>
        </p:nvSpPr>
        <p:spPr>
          <a:xfrm>
            <a:off x="604387" y="2277326"/>
            <a:ext cx="7970900" cy="4246137"/>
          </a:xfrm>
        </p:spPr>
        <p:txBody>
          <a:bodyPr>
            <a:normAutofit fontScale="92500"/>
          </a:bodyPr>
          <a:lstStyle/>
          <a:p>
            <a:r>
              <a:rPr lang="en-US" dirty="0"/>
              <a:t>After toiling for nearly twelve months in spreading the gospel we are happy to say two more have been brought into the fold and are now rejoicing in the glorious hope of the return of the Lord Jesus from the heavens…The first was Miss Maggie Atkinson, inducted into Christ upon the occasion of brother </a:t>
            </a:r>
            <a:r>
              <a:rPr lang="en-US" dirty="0" err="1"/>
              <a:t>Luxford’s</a:t>
            </a:r>
            <a:r>
              <a:rPr lang="en-US" dirty="0"/>
              <a:t> visit June 19</a:t>
            </a:r>
            <a:r>
              <a:rPr lang="en-US" baseline="30000" dirty="0"/>
              <a:t>th</a:t>
            </a:r>
            <a:r>
              <a:rPr lang="en-US" dirty="0"/>
              <a:t>, who by his conclusive argument on the “One Hope” induced her to renounce, the hidden things of darkness and unite herself with the “sector everywhere spoken against.” The other is my own daughter, who approached me on Thursday last as we were sitting reading the Book. She said, “Papa, I wish to be baptized.” I asked her if she understood the will of the Book and was willing to render obedience to its requirements. She told me what she understood which was quite gratifying to us…Being quite satisfied that she understood the truth sufficiently (though young), we baptized her yesterday afternoon in the presence of a goodly number of brethren, sisters and friends. She is one of the senior class in our Sunday School…Your brother, JAS. A. ROBINS, Lanesville, VA</a:t>
            </a:r>
          </a:p>
        </p:txBody>
      </p:sp>
      <p:sp>
        <p:nvSpPr>
          <p:cNvPr id="4" name="Slide Number Placeholder 3">
            <a:extLst>
              <a:ext uri="{FF2B5EF4-FFF2-40B4-BE49-F238E27FC236}">
                <a16:creationId xmlns:a16="http://schemas.microsoft.com/office/drawing/2014/main" xmlns="" id="{4BF62B32-16E9-4068-8256-FA1ACCB1DF0C}"/>
              </a:ext>
            </a:extLst>
          </p:cNvPr>
          <p:cNvSpPr>
            <a:spLocks noGrp="1"/>
          </p:cNvSpPr>
          <p:nvPr>
            <p:ph type="sldNum" sz="quarter" idx="4"/>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xmlns="" val="3551700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C4C0F-0097-4F89-A841-1AF4B2B0D127}"/>
              </a:ext>
            </a:extLst>
          </p:cNvPr>
          <p:cNvSpPr>
            <a:spLocks noGrp="1"/>
          </p:cNvSpPr>
          <p:nvPr>
            <p:ph type="title"/>
          </p:nvPr>
        </p:nvSpPr>
        <p:spPr/>
        <p:txBody>
          <a:bodyPr/>
          <a:lstStyle/>
          <a:p>
            <a:r>
              <a:rPr lang="en-US" dirty="0"/>
              <a:t>Our little band</a:t>
            </a:r>
          </a:p>
        </p:txBody>
      </p:sp>
      <p:sp>
        <p:nvSpPr>
          <p:cNvPr id="3" name="Content Placeholder 2">
            <a:extLst>
              <a:ext uri="{FF2B5EF4-FFF2-40B4-BE49-F238E27FC236}">
                <a16:creationId xmlns:a16="http://schemas.microsoft.com/office/drawing/2014/main" xmlns="" id="{6663F999-AA93-4F31-A7C5-4E93D5B103AF}"/>
              </a:ext>
            </a:extLst>
          </p:cNvPr>
          <p:cNvSpPr>
            <a:spLocks noGrp="1"/>
          </p:cNvSpPr>
          <p:nvPr>
            <p:ph idx="1"/>
          </p:nvPr>
        </p:nvSpPr>
        <p:spPr>
          <a:xfrm>
            <a:off x="866441" y="2489199"/>
            <a:ext cx="6863199" cy="4240561"/>
          </a:xfrm>
        </p:spPr>
        <p:txBody>
          <a:bodyPr>
            <a:normAutofit fontScale="92500" lnSpcReduction="20000"/>
          </a:bodyPr>
          <a:lstStyle/>
          <a:p>
            <a:pPr>
              <a:lnSpc>
                <a:spcPct val="110000"/>
              </a:lnSpc>
            </a:pPr>
            <a:r>
              <a:rPr lang="en-US" sz="2200" dirty="0"/>
              <a:t>Two more have been added to our little band here. One is my brother in the flesh, M. J. Trentham, and the other, Miss Fannie Sutherlin, both of whom after an intelligent confession of the “one faith,” were immersed by bro. G. W. Crosby into the sin-covering Name…May Israel’s God bless you and the </a:t>
            </a:r>
            <a:r>
              <a:rPr lang="en-US" sz="2200" cap="small" dirty="0"/>
              <a:t>advocate</a:t>
            </a:r>
            <a:r>
              <a:rPr lang="en-US" sz="2200" dirty="0"/>
              <a:t> and make it the humble instrument in His hands, while the Bridegroom tarries, of “taking out” of the Gentile rubbish of this age, many people for his name.</a:t>
            </a:r>
          </a:p>
          <a:p>
            <a:pPr marL="0" indent="0">
              <a:lnSpc>
                <a:spcPct val="110000"/>
              </a:lnSpc>
              <a:buNone/>
            </a:pPr>
            <a:r>
              <a:rPr lang="en-US" sz="2200" dirty="0"/>
              <a:t>		Chloe C. Foster, Little Red, White Co, ARK</a:t>
            </a:r>
          </a:p>
          <a:p>
            <a:pPr marL="0" indent="0">
              <a:buNone/>
            </a:pPr>
            <a:endParaRPr lang="en-US" dirty="0"/>
          </a:p>
          <a:p>
            <a:pPr marL="0" indent="0">
              <a:buNone/>
            </a:pPr>
            <a:r>
              <a:rPr lang="en-US" dirty="0"/>
              <a:t>Little Red is east of Heber Springs and </a:t>
            </a:r>
            <a:r>
              <a:rPr lang="en-US" dirty="0" err="1"/>
              <a:t>Greers</a:t>
            </a:r>
            <a:r>
              <a:rPr lang="en-US" dirty="0"/>
              <a:t> Ferry Lake</a:t>
            </a:r>
          </a:p>
        </p:txBody>
      </p:sp>
      <p:sp>
        <p:nvSpPr>
          <p:cNvPr id="4" name="Slide Number Placeholder 3">
            <a:extLst>
              <a:ext uri="{FF2B5EF4-FFF2-40B4-BE49-F238E27FC236}">
                <a16:creationId xmlns:a16="http://schemas.microsoft.com/office/drawing/2014/main" xmlns="" id="{00F73EEF-1714-4AA6-AE75-8DFDFC3B9F95}"/>
              </a:ext>
            </a:extLst>
          </p:cNvPr>
          <p:cNvSpPr>
            <a:spLocks noGrp="1"/>
          </p:cNvSpPr>
          <p:nvPr>
            <p:ph type="sldNum" sz="quarter" idx="4"/>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xmlns="" val="825361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79D7E-11F9-42B9-A23E-8EBD6C86EAF1}"/>
              </a:ext>
            </a:extLst>
          </p:cNvPr>
          <p:cNvSpPr>
            <a:spLocks noGrp="1"/>
          </p:cNvSpPr>
          <p:nvPr>
            <p:ph type="title"/>
          </p:nvPr>
        </p:nvSpPr>
        <p:spPr/>
        <p:txBody>
          <a:bodyPr/>
          <a:lstStyle/>
          <a:p>
            <a:r>
              <a:rPr lang="en-US" dirty="0"/>
              <a:t>Glad to report</a:t>
            </a:r>
          </a:p>
        </p:txBody>
      </p:sp>
      <p:sp>
        <p:nvSpPr>
          <p:cNvPr id="3" name="Content Placeholder 2">
            <a:extLst>
              <a:ext uri="{FF2B5EF4-FFF2-40B4-BE49-F238E27FC236}">
                <a16:creationId xmlns:a16="http://schemas.microsoft.com/office/drawing/2014/main" xmlns="" id="{4DDB8046-A3AE-44F7-A0C0-3CA0E9F78DCF}"/>
              </a:ext>
            </a:extLst>
          </p:cNvPr>
          <p:cNvSpPr>
            <a:spLocks noGrp="1"/>
          </p:cNvSpPr>
          <p:nvPr>
            <p:ph idx="1"/>
          </p:nvPr>
        </p:nvSpPr>
        <p:spPr>
          <a:xfrm>
            <a:off x="866441" y="2212907"/>
            <a:ext cx="6725053" cy="3530600"/>
          </a:xfrm>
        </p:spPr>
        <p:txBody>
          <a:bodyPr>
            <a:noAutofit/>
          </a:bodyPr>
          <a:lstStyle/>
          <a:p>
            <a:r>
              <a:rPr lang="en-US" sz="2000" dirty="0"/>
              <a:t>I am glad to report that Andrew J. </a:t>
            </a:r>
            <a:r>
              <a:rPr lang="en-US" sz="2000" dirty="0" err="1"/>
              <a:t>Boies</a:t>
            </a:r>
            <a:r>
              <a:rPr lang="en-US" sz="2000" dirty="0"/>
              <a:t> was to-day assisted by us to put on the name of Christ in baptism. Brother </a:t>
            </a:r>
            <a:r>
              <a:rPr lang="en-US" sz="2000" dirty="0" err="1"/>
              <a:t>Boies</a:t>
            </a:r>
            <a:r>
              <a:rPr lang="en-US" sz="2000" dirty="0"/>
              <a:t> was formerly an Adventist, but is now full of enthusiasm for the truth. This is the fruit of our public lectures begun eighteen months ago. Others are becoming interested, and we hope that they will be obedient soon…We are now having one thousand handbills printed each month to advertise our lectures. [One of the upcoming lectures, for June 26</a:t>
            </a:r>
            <a:r>
              <a:rPr lang="en-US" sz="2000" baseline="30000" dirty="0"/>
              <a:t>th</a:t>
            </a:r>
            <a:r>
              <a:rPr lang="en-US" sz="2000" dirty="0"/>
              <a:t>, was Why Christadelphians make a ‘Hobby’ of the Bible.] Yours hopefully,</a:t>
            </a:r>
          </a:p>
          <a:p>
            <a:pPr marL="0" indent="0">
              <a:buNone/>
            </a:pPr>
            <a:r>
              <a:rPr lang="en-US" sz="2000" dirty="0"/>
              <a:t>                                       WARREN CLOUGH, Lowell, MA</a:t>
            </a:r>
          </a:p>
        </p:txBody>
      </p:sp>
      <p:sp>
        <p:nvSpPr>
          <p:cNvPr id="4" name="Slide Number Placeholder 3">
            <a:extLst>
              <a:ext uri="{FF2B5EF4-FFF2-40B4-BE49-F238E27FC236}">
                <a16:creationId xmlns:a16="http://schemas.microsoft.com/office/drawing/2014/main" xmlns="" id="{1309EE38-1F31-4BFC-B128-8C0EF81D983C}"/>
              </a:ext>
            </a:extLst>
          </p:cNvPr>
          <p:cNvSpPr>
            <a:spLocks noGrp="1"/>
          </p:cNvSpPr>
          <p:nvPr>
            <p:ph type="sldNum" sz="quarter" idx="4"/>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xmlns="" val="2107583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E2877-1558-4EF8-8B27-C47C7921D391}"/>
              </a:ext>
            </a:extLst>
          </p:cNvPr>
          <p:cNvSpPr>
            <a:spLocks noGrp="1"/>
          </p:cNvSpPr>
          <p:nvPr>
            <p:ph type="title"/>
          </p:nvPr>
        </p:nvSpPr>
        <p:spPr/>
        <p:txBody>
          <a:bodyPr/>
          <a:lstStyle/>
          <a:p>
            <a:r>
              <a:rPr lang="en-US" dirty="0"/>
              <a:t>My pleasant duty</a:t>
            </a:r>
          </a:p>
        </p:txBody>
      </p:sp>
      <p:sp>
        <p:nvSpPr>
          <p:cNvPr id="3" name="Content Placeholder 2">
            <a:extLst>
              <a:ext uri="{FF2B5EF4-FFF2-40B4-BE49-F238E27FC236}">
                <a16:creationId xmlns:a16="http://schemas.microsoft.com/office/drawing/2014/main" xmlns="" id="{8DF27E6F-D6C5-4F9E-8B96-B52984BE7368}"/>
              </a:ext>
            </a:extLst>
          </p:cNvPr>
          <p:cNvSpPr>
            <a:spLocks noGrp="1"/>
          </p:cNvSpPr>
          <p:nvPr>
            <p:ph idx="1"/>
          </p:nvPr>
        </p:nvSpPr>
        <p:spPr/>
        <p:txBody>
          <a:bodyPr>
            <a:normAutofit/>
          </a:bodyPr>
          <a:lstStyle/>
          <a:p>
            <a:r>
              <a:rPr lang="en-US" sz="2000" dirty="0"/>
              <a:t>It becomes my pleasant duty to report the obedience to the faith of my oldest daughter, Lucy Spencer (nearly 16), who after an intelligent confession was immersed in the lake by brother A. North on the 20</a:t>
            </a:r>
            <a:r>
              <a:rPr lang="en-US" sz="2000" baseline="30000" dirty="0"/>
              <a:t>th</a:t>
            </a:r>
            <a:r>
              <a:rPr lang="en-US" sz="2000" dirty="0"/>
              <a:t> inst., and with us is now constituted a member of the Christ body. This action on her part is very gratifying to us because perfectly free and voluntary…Your brother in the one hope,</a:t>
            </a:r>
          </a:p>
          <a:p>
            <a:pPr marL="0" indent="0">
              <a:buNone/>
            </a:pPr>
            <a:r>
              <a:rPr lang="en-US" sz="2000" dirty="0"/>
              <a:t>                                   J. SPENCER, Wauconda, ILL</a:t>
            </a:r>
          </a:p>
        </p:txBody>
      </p:sp>
      <p:sp>
        <p:nvSpPr>
          <p:cNvPr id="4" name="Slide Number Placeholder 3">
            <a:extLst>
              <a:ext uri="{FF2B5EF4-FFF2-40B4-BE49-F238E27FC236}">
                <a16:creationId xmlns:a16="http://schemas.microsoft.com/office/drawing/2014/main" xmlns="" id="{9DFECD94-9C48-4369-92A0-8F4D2AA38F79}"/>
              </a:ext>
            </a:extLst>
          </p:cNvPr>
          <p:cNvSpPr>
            <a:spLocks noGrp="1"/>
          </p:cNvSpPr>
          <p:nvPr>
            <p:ph type="sldNum" sz="quarter" idx="4"/>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xmlns="" val="1389546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48515-1FA0-4B29-90CD-1E1B3BA59EA3}"/>
              </a:ext>
            </a:extLst>
          </p:cNvPr>
          <p:cNvSpPr>
            <a:spLocks noGrp="1"/>
          </p:cNvSpPr>
          <p:nvPr>
            <p:ph type="title"/>
          </p:nvPr>
        </p:nvSpPr>
        <p:spPr/>
        <p:txBody>
          <a:bodyPr/>
          <a:lstStyle/>
          <a:p>
            <a:r>
              <a:rPr lang="en-US" dirty="0"/>
              <a:t>We rejoice that God has increased our numbers</a:t>
            </a:r>
          </a:p>
        </p:txBody>
      </p:sp>
      <p:sp>
        <p:nvSpPr>
          <p:cNvPr id="3" name="Content Placeholder 2">
            <a:extLst>
              <a:ext uri="{FF2B5EF4-FFF2-40B4-BE49-F238E27FC236}">
                <a16:creationId xmlns:a16="http://schemas.microsoft.com/office/drawing/2014/main" xmlns="" id="{5C9C77B1-0D15-4783-B680-CA7868C48918}"/>
              </a:ext>
            </a:extLst>
          </p:cNvPr>
          <p:cNvSpPr>
            <a:spLocks noGrp="1"/>
          </p:cNvSpPr>
          <p:nvPr>
            <p:ph idx="1"/>
          </p:nvPr>
        </p:nvSpPr>
        <p:spPr>
          <a:xfrm>
            <a:off x="364636" y="2219094"/>
            <a:ext cx="7948598" cy="4638906"/>
          </a:xfrm>
        </p:spPr>
        <p:txBody>
          <a:bodyPr>
            <a:normAutofit lnSpcReduction="10000"/>
          </a:bodyPr>
          <a:lstStyle/>
          <a:p>
            <a:pPr>
              <a:lnSpc>
                <a:spcPct val="110000"/>
              </a:lnSpc>
            </a:pPr>
            <a:r>
              <a:rPr lang="en-US" dirty="0"/>
              <a:t>The brethren meeting in Worcester have requested me to report the obedience of Elizabeth M. </a:t>
            </a:r>
            <a:r>
              <a:rPr lang="en-US" dirty="0" err="1"/>
              <a:t>Tunstal</a:t>
            </a:r>
            <a:r>
              <a:rPr lang="en-US" dirty="0"/>
              <a:t> (32), formerly neutral, wife of brother </a:t>
            </a:r>
            <a:r>
              <a:rPr lang="en-US" dirty="0" err="1"/>
              <a:t>Tunstal</a:t>
            </a:r>
            <a:r>
              <a:rPr lang="en-US" dirty="0"/>
              <a:t>, formerly of Kidderminster, England; also Frederick H. Wainwright (25), formerly Episcopal church. Brother Wainwright’s attention was first called to the truth by brother </a:t>
            </a:r>
            <a:r>
              <a:rPr lang="en-US" dirty="0" err="1"/>
              <a:t>Tunstal</a:t>
            </a:r>
            <a:r>
              <a:rPr lang="en-US" dirty="0"/>
              <a:t>, who labored hard to show him the way of life; and after attending a few of our lectures and evening meetings he saw his condition – that he was without hope and separate from Christ, and expressed a desire to be united with him by baptism. After a satisfactory examination he, with sister </a:t>
            </a:r>
            <a:r>
              <a:rPr lang="en-US" dirty="0" err="1"/>
              <a:t>Tunstal</a:t>
            </a:r>
            <a:r>
              <a:rPr lang="en-US" dirty="0"/>
              <a:t>, who had been studying the Scriptures for some time, were baptized June 19</a:t>
            </a:r>
            <a:r>
              <a:rPr lang="en-US" baseline="30000" dirty="0"/>
              <a:t>th</a:t>
            </a:r>
            <a:r>
              <a:rPr lang="en-US" dirty="0"/>
              <a:t>.  We rejoice that God has increased our numbers in this way, and hope that they may be found worthy to receive a crown of life in the kingdom of God.</a:t>
            </a:r>
          </a:p>
          <a:p>
            <a:pPr marL="0" indent="0">
              <a:lnSpc>
                <a:spcPct val="110000"/>
              </a:lnSpc>
              <a:buNone/>
            </a:pPr>
            <a:r>
              <a:rPr lang="en-US" dirty="0"/>
              <a:t>                             B. BIGGAR, Worcester, MASS</a:t>
            </a:r>
          </a:p>
        </p:txBody>
      </p:sp>
      <p:sp>
        <p:nvSpPr>
          <p:cNvPr id="4" name="Slide Number Placeholder 3">
            <a:extLst>
              <a:ext uri="{FF2B5EF4-FFF2-40B4-BE49-F238E27FC236}">
                <a16:creationId xmlns:a16="http://schemas.microsoft.com/office/drawing/2014/main" xmlns="" id="{58045EAD-3506-4F21-9686-BC81894CA896}"/>
              </a:ext>
            </a:extLst>
          </p:cNvPr>
          <p:cNvSpPr>
            <a:spLocks noGrp="1"/>
          </p:cNvSpPr>
          <p:nvPr>
            <p:ph type="sldNum" sz="quarter" idx="4"/>
          </p:nvPr>
        </p:nvSpPr>
        <p:spPr/>
        <p:txBody>
          <a:bodyPr/>
          <a:lstStyle/>
          <a:p>
            <a:fld id="{D57F1E4F-1CFF-5643-939E-217C01CDF565}" type="slidenum">
              <a:rPr lang="en-US" smtClean="0"/>
              <a:pPr/>
              <a:t>84</a:t>
            </a:fld>
            <a:endParaRPr lang="en-US" dirty="0"/>
          </a:p>
        </p:txBody>
      </p:sp>
    </p:spTree>
    <p:extLst>
      <p:ext uri="{BB962C8B-B14F-4D97-AF65-F5344CB8AC3E}">
        <p14:creationId xmlns:p14="http://schemas.microsoft.com/office/powerpoint/2010/main" xmlns="" val="4342593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580A4CF-F2FD-469D-A073-D6EC50172BC5}"/>
              </a:ext>
            </a:extLst>
          </p:cNvPr>
          <p:cNvSpPr>
            <a:spLocks noGrp="1"/>
          </p:cNvSpPr>
          <p:nvPr>
            <p:ph type="title"/>
          </p:nvPr>
        </p:nvSpPr>
        <p:spPr/>
        <p:txBody>
          <a:bodyPr/>
          <a:lstStyle/>
          <a:p>
            <a:r>
              <a:rPr lang="en-US" dirty="0"/>
              <a:t>Let your moderation* be known unto all men</a:t>
            </a:r>
          </a:p>
        </p:txBody>
      </p:sp>
      <p:sp>
        <p:nvSpPr>
          <p:cNvPr id="7" name="Text Placeholder 6">
            <a:extLst>
              <a:ext uri="{FF2B5EF4-FFF2-40B4-BE49-F238E27FC236}">
                <a16:creationId xmlns:a16="http://schemas.microsoft.com/office/drawing/2014/main" xmlns="" id="{0A568AC7-8213-4176-A330-320485973B08}"/>
              </a:ext>
            </a:extLst>
          </p:cNvPr>
          <p:cNvSpPr>
            <a:spLocks noGrp="1"/>
          </p:cNvSpPr>
          <p:nvPr>
            <p:ph type="body" sz="half" idx="13"/>
          </p:nvPr>
        </p:nvSpPr>
        <p:spPr/>
        <p:txBody>
          <a:bodyPr>
            <a:noAutofit/>
          </a:bodyPr>
          <a:lstStyle/>
          <a:p>
            <a:r>
              <a:rPr lang="en-US" sz="2800" dirty="0"/>
              <a:t>PHILIPPIANS 4:5</a:t>
            </a:r>
          </a:p>
        </p:txBody>
      </p:sp>
      <p:sp>
        <p:nvSpPr>
          <p:cNvPr id="6" name="Text Placeholder 5">
            <a:extLst>
              <a:ext uri="{FF2B5EF4-FFF2-40B4-BE49-F238E27FC236}">
                <a16:creationId xmlns:a16="http://schemas.microsoft.com/office/drawing/2014/main" xmlns="" id="{A3819D8C-B5C2-4831-80BA-B534E78ED4C4}"/>
              </a:ext>
            </a:extLst>
          </p:cNvPr>
          <p:cNvSpPr>
            <a:spLocks noGrp="1"/>
          </p:cNvSpPr>
          <p:nvPr>
            <p:ph type="body" sz="half" idx="2"/>
          </p:nvPr>
        </p:nvSpPr>
        <p:spPr/>
        <p:txBody>
          <a:bodyPr/>
          <a:lstStyle/>
          <a:p>
            <a:r>
              <a:rPr lang="en-US" dirty="0"/>
              <a:t>THURSDAY JULY 9</a:t>
            </a:r>
          </a:p>
        </p:txBody>
      </p:sp>
      <p:sp>
        <p:nvSpPr>
          <p:cNvPr id="4" name="Slide Number Placeholder 3">
            <a:extLst>
              <a:ext uri="{FF2B5EF4-FFF2-40B4-BE49-F238E27FC236}">
                <a16:creationId xmlns:a16="http://schemas.microsoft.com/office/drawing/2014/main" xmlns="" id="{68F1DAFC-572E-4E97-B181-5F3C82E9B5A6}"/>
              </a:ext>
            </a:extLst>
          </p:cNvPr>
          <p:cNvSpPr>
            <a:spLocks noGrp="1"/>
          </p:cNvSpPr>
          <p:nvPr>
            <p:ph type="sldNum" sz="quarter" idx="12"/>
          </p:nvPr>
        </p:nvSpPr>
        <p:spPr/>
        <p:txBody>
          <a:bodyPr/>
          <a:lstStyle/>
          <a:p>
            <a:fld id="{D57F1E4F-1CFF-5643-939E-217C01CDF565}" type="slidenum">
              <a:rPr lang="en-US" smtClean="0"/>
              <a:pPr/>
              <a:t>85</a:t>
            </a:fld>
            <a:endParaRPr lang="en-US" dirty="0"/>
          </a:p>
        </p:txBody>
      </p:sp>
      <p:sp>
        <p:nvSpPr>
          <p:cNvPr id="2" name="TextBox 1">
            <a:extLst>
              <a:ext uri="{FF2B5EF4-FFF2-40B4-BE49-F238E27FC236}">
                <a16:creationId xmlns:a16="http://schemas.microsoft.com/office/drawing/2014/main" xmlns="" id="{5AC615E0-9579-465E-94FA-05576813AA42}"/>
              </a:ext>
            </a:extLst>
          </p:cNvPr>
          <p:cNvSpPr txBox="1"/>
          <p:nvPr/>
        </p:nvSpPr>
        <p:spPr>
          <a:xfrm>
            <a:off x="4471147" y="4834218"/>
            <a:ext cx="4403912" cy="646331"/>
          </a:xfrm>
          <a:prstGeom prst="rect">
            <a:avLst/>
          </a:prstGeom>
          <a:noFill/>
        </p:spPr>
        <p:txBody>
          <a:bodyPr wrap="square" rtlCol="0">
            <a:spAutoFit/>
          </a:bodyPr>
          <a:lstStyle/>
          <a:p>
            <a:pPr marL="457200" indent="-457200"/>
            <a:r>
              <a:rPr lang="en-US" dirty="0"/>
              <a:t>* 	gentleness, fairness, patience, mild mannered-ness</a:t>
            </a:r>
          </a:p>
        </p:txBody>
      </p:sp>
    </p:spTree>
    <p:extLst>
      <p:ext uri="{BB962C8B-B14F-4D97-AF65-F5344CB8AC3E}">
        <p14:creationId xmlns:p14="http://schemas.microsoft.com/office/powerpoint/2010/main" xmlns="" val="18159526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BBC55-A1BE-46D3-AFDA-BF676E2AE2AF}"/>
              </a:ext>
            </a:extLst>
          </p:cNvPr>
          <p:cNvSpPr>
            <a:spLocks noGrp="1"/>
          </p:cNvSpPr>
          <p:nvPr>
            <p:ph type="title"/>
          </p:nvPr>
        </p:nvSpPr>
        <p:spPr/>
        <p:txBody>
          <a:bodyPr/>
          <a:lstStyle/>
          <a:p>
            <a:r>
              <a:rPr lang="en-US" dirty="0"/>
              <a:t>Seven things that make for peace</a:t>
            </a:r>
          </a:p>
        </p:txBody>
      </p:sp>
      <p:sp>
        <p:nvSpPr>
          <p:cNvPr id="3" name="Content Placeholder 2">
            <a:extLst>
              <a:ext uri="{FF2B5EF4-FFF2-40B4-BE49-F238E27FC236}">
                <a16:creationId xmlns:a16="http://schemas.microsoft.com/office/drawing/2014/main" xmlns="" id="{40F16112-D170-412B-BDF2-332C31111F5F}"/>
              </a:ext>
            </a:extLst>
          </p:cNvPr>
          <p:cNvSpPr>
            <a:spLocks noGrp="1"/>
          </p:cNvSpPr>
          <p:nvPr>
            <p:ph idx="1"/>
          </p:nvPr>
        </p:nvSpPr>
        <p:spPr>
          <a:xfrm>
            <a:off x="866440" y="2221571"/>
            <a:ext cx="6989594" cy="3530600"/>
          </a:xfrm>
        </p:spPr>
        <p:txBody>
          <a:bodyPr>
            <a:noAutofit/>
          </a:bodyPr>
          <a:lstStyle/>
          <a:p>
            <a:pPr>
              <a:buFont typeface="+mj-lt"/>
              <a:buAutoNum type="arabicPeriod"/>
            </a:pPr>
            <a:r>
              <a:rPr lang="en-US" sz="2000" dirty="0"/>
              <a:t>Meet face to face not by letter or by tale-bearing</a:t>
            </a:r>
          </a:p>
          <a:p>
            <a:pPr>
              <a:buFont typeface="+mj-lt"/>
              <a:buAutoNum type="arabicPeriod"/>
            </a:pPr>
            <a:r>
              <a:rPr lang="en-US" sz="2000" dirty="0"/>
              <a:t>Genuinely seek reconciliation, seek for a solution</a:t>
            </a:r>
          </a:p>
          <a:p>
            <a:pPr>
              <a:buFont typeface="+mj-lt"/>
              <a:buAutoNum type="arabicPeriod"/>
            </a:pPr>
            <a:r>
              <a:rPr lang="en-US" sz="2000" dirty="0"/>
              <a:t>Consider both sides of a disputed position honestly and carefully not just one side</a:t>
            </a:r>
          </a:p>
          <a:p>
            <a:pPr>
              <a:buFont typeface="+mj-lt"/>
              <a:buAutoNum type="arabicPeriod"/>
            </a:pPr>
            <a:r>
              <a:rPr lang="en-US" sz="2000" dirty="0"/>
              <a:t>Do not make threats about fellowship</a:t>
            </a:r>
          </a:p>
          <a:p>
            <a:pPr>
              <a:buFont typeface="+mj-lt"/>
              <a:buAutoNum type="arabicPeriod"/>
            </a:pPr>
            <a:r>
              <a:rPr lang="en-US" sz="2000" dirty="0"/>
              <a:t>Do not reason that the end justifies the means</a:t>
            </a:r>
          </a:p>
          <a:p>
            <a:pPr>
              <a:buFont typeface="+mj-lt"/>
              <a:buAutoNum type="arabicPeriod"/>
            </a:pPr>
            <a:r>
              <a:rPr lang="en-US" sz="2000" dirty="0"/>
              <a:t>Distinguish between core doctrines and uncertain details and do not apply the same measures to both</a:t>
            </a:r>
          </a:p>
          <a:p>
            <a:pPr>
              <a:buFont typeface="+mj-lt"/>
              <a:buAutoNum type="arabicPeriod"/>
            </a:pPr>
            <a:r>
              <a:rPr lang="en-US" sz="2000" dirty="0"/>
              <a:t>What you practice yourself, as a matter of your own personal conscience, may not be wise to impose on your brethren</a:t>
            </a:r>
          </a:p>
        </p:txBody>
      </p:sp>
      <p:sp>
        <p:nvSpPr>
          <p:cNvPr id="4" name="Slide Number Placeholder 3">
            <a:extLst>
              <a:ext uri="{FF2B5EF4-FFF2-40B4-BE49-F238E27FC236}">
                <a16:creationId xmlns:a16="http://schemas.microsoft.com/office/drawing/2014/main" xmlns="" id="{44ED9598-9760-48C9-861A-8DB047D7BEC5}"/>
              </a:ext>
            </a:extLst>
          </p:cNvPr>
          <p:cNvSpPr>
            <a:spLocks noGrp="1"/>
          </p:cNvSpPr>
          <p:nvPr>
            <p:ph type="sldNum" sz="quarter" idx="4"/>
          </p:nvPr>
        </p:nvSpPr>
        <p:spPr/>
        <p:txBody>
          <a:bodyPr/>
          <a:lstStyle/>
          <a:p>
            <a:fld id="{D57F1E4F-1CFF-5643-939E-217C01CDF565}" type="slidenum">
              <a:rPr lang="en-US" smtClean="0"/>
              <a:pPr/>
              <a:t>86</a:t>
            </a:fld>
            <a:endParaRPr lang="en-US" dirty="0"/>
          </a:p>
        </p:txBody>
      </p:sp>
    </p:spTree>
    <p:extLst>
      <p:ext uri="{BB962C8B-B14F-4D97-AF65-F5344CB8AC3E}">
        <p14:creationId xmlns:p14="http://schemas.microsoft.com/office/powerpoint/2010/main" xmlns="" val="28835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E7AD9-8C4E-4809-B289-C9462CE4B898}"/>
              </a:ext>
            </a:extLst>
          </p:cNvPr>
          <p:cNvSpPr>
            <a:spLocks noGrp="1"/>
          </p:cNvSpPr>
          <p:nvPr>
            <p:ph type="title"/>
          </p:nvPr>
        </p:nvSpPr>
        <p:spPr/>
        <p:txBody>
          <a:bodyPr/>
          <a:lstStyle/>
          <a:p>
            <a:r>
              <a:rPr lang="en-US" dirty="0"/>
              <a:t>I warn you, as I warned you before</a:t>
            </a:r>
          </a:p>
        </p:txBody>
      </p:sp>
      <p:sp>
        <p:nvSpPr>
          <p:cNvPr id="3" name="Content Placeholder 2">
            <a:extLst>
              <a:ext uri="{FF2B5EF4-FFF2-40B4-BE49-F238E27FC236}">
                <a16:creationId xmlns:a16="http://schemas.microsoft.com/office/drawing/2014/main" xmlns="" id="{3B2F2932-C218-426A-AC91-B7D27943EC4E}"/>
              </a:ext>
            </a:extLst>
          </p:cNvPr>
          <p:cNvSpPr>
            <a:spLocks noGrp="1"/>
          </p:cNvSpPr>
          <p:nvPr>
            <p:ph idx="1"/>
          </p:nvPr>
        </p:nvSpPr>
        <p:spPr>
          <a:xfrm>
            <a:off x="866440" y="2522817"/>
            <a:ext cx="8133180" cy="3530600"/>
          </a:xfrm>
        </p:spPr>
        <p:txBody>
          <a:bodyPr>
            <a:noAutofit/>
          </a:bodyPr>
          <a:lstStyle/>
          <a:p>
            <a:endParaRPr lang="en-US" sz="2000" dirty="0"/>
          </a:p>
          <a:p>
            <a:r>
              <a:rPr lang="en-US" sz="2000" dirty="0"/>
              <a:t>Now the works of the flesh are evident: sexual immorality, impurity, sensuality, idolatry, sorcery, </a:t>
            </a:r>
            <a:r>
              <a:rPr lang="en-US" sz="2000" b="1" u="sng" dirty="0"/>
              <a:t>enmity, strife, jealousy, fits of anger, rivalries, dissensions, divisions, envy</a:t>
            </a:r>
            <a:r>
              <a:rPr lang="en-US" sz="2000" dirty="0"/>
              <a:t>, drunkenness, orgies, and things like these. I warn you, as I warned you before, that those who do such things will not inherit the kingdom of God.  </a:t>
            </a:r>
            <a:r>
              <a:rPr lang="en-US" sz="2000" b="1" dirty="0"/>
              <a:t>Galatians 5:19-21 ESV</a:t>
            </a:r>
          </a:p>
        </p:txBody>
      </p:sp>
      <p:sp>
        <p:nvSpPr>
          <p:cNvPr id="4" name="Slide Number Placeholder 3">
            <a:extLst>
              <a:ext uri="{FF2B5EF4-FFF2-40B4-BE49-F238E27FC236}">
                <a16:creationId xmlns:a16="http://schemas.microsoft.com/office/drawing/2014/main" xmlns="" id="{F596918F-03C9-45CF-A922-30FF21A6E273}"/>
              </a:ext>
            </a:extLst>
          </p:cNvPr>
          <p:cNvSpPr>
            <a:spLocks noGrp="1"/>
          </p:cNvSpPr>
          <p:nvPr>
            <p:ph type="sldNum" sz="quarter" idx="4"/>
          </p:nvPr>
        </p:nvSpPr>
        <p:spPr/>
        <p:txBody>
          <a:bodyPr/>
          <a:lstStyle/>
          <a:p>
            <a:fld id="{D57F1E4F-1CFF-5643-939E-217C01CDF565}" type="slidenum">
              <a:rPr lang="en-US" smtClean="0"/>
              <a:pPr/>
              <a:t>87</a:t>
            </a:fld>
            <a:endParaRPr lang="en-US" dirty="0"/>
          </a:p>
        </p:txBody>
      </p:sp>
    </p:spTree>
    <p:extLst>
      <p:ext uri="{BB962C8B-B14F-4D97-AF65-F5344CB8AC3E}">
        <p14:creationId xmlns:p14="http://schemas.microsoft.com/office/powerpoint/2010/main" xmlns="" val="1676815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7AEEF-1544-4011-8CD6-35A83A876C67}"/>
              </a:ext>
            </a:extLst>
          </p:cNvPr>
          <p:cNvSpPr>
            <a:spLocks noGrp="1"/>
          </p:cNvSpPr>
          <p:nvPr>
            <p:ph type="title"/>
          </p:nvPr>
        </p:nvSpPr>
        <p:spPr/>
        <p:txBody>
          <a:bodyPr/>
          <a:lstStyle/>
          <a:p>
            <a:r>
              <a:rPr lang="en-US" dirty="0"/>
              <a:t>Why do peace and reconciliation matter?</a:t>
            </a:r>
          </a:p>
        </p:txBody>
      </p:sp>
      <p:sp>
        <p:nvSpPr>
          <p:cNvPr id="3" name="Content Placeholder 2">
            <a:extLst>
              <a:ext uri="{FF2B5EF4-FFF2-40B4-BE49-F238E27FC236}">
                <a16:creationId xmlns:a16="http://schemas.microsoft.com/office/drawing/2014/main" xmlns="" id="{58FF60B9-1F1C-4A95-8CF5-F3AC980AD4EA}"/>
              </a:ext>
            </a:extLst>
          </p:cNvPr>
          <p:cNvSpPr>
            <a:spLocks noGrp="1"/>
          </p:cNvSpPr>
          <p:nvPr>
            <p:ph sz="half" idx="1"/>
          </p:nvPr>
        </p:nvSpPr>
        <p:spPr>
          <a:xfrm>
            <a:off x="336612" y="2240776"/>
            <a:ext cx="3951435" cy="3530604"/>
          </a:xfrm>
        </p:spPr>
        <p:txBody>
          <a:bodyPr>
            <a:noAutofit/>
          </a:bodyPr>
          <a:lstStyle/>
          <a:p>
            <a:r>
              <a:rPr lang="en-US" sz="2000" dirty="0"/>
              <a:t>May the God of endurance and encouragement grant you to live in such harmony with one another, in accord with Christ Jesus, that together you may with one voice glorify the God and Father of our Lord Jesus Christ. </a:t>
            </a:r>
            <a:r>
              <a:rPr lang="en-US" sz="2000" baseline="30000" dirty="0"/>
              <a:t> </a:t>
            </a:r>
            <a:r>
              <a:rPr lang="en-US" sz="2000" dirty="0"/>
              <a:t>Therefore welcome one another </a:t>
            </a:r>
            <a:r>
              <a:rPr lang="en-US" sz="2000" b="1" dirty="0"/>
              <a:t>as Christ has welcomed you</a:t>
            </a:r>
            <a:r>
              <a:rPr lang="en-US" sz="2000" dirty="0"/>
              <a:t>, for the glory of God.</a:t>
            </a:r>
          </a:p>
          <a:p>
            <a:pPr marL="0" indent="0">
              <a:buNone/>
            </a:pPr>
            <a:r>
              <a:rPr lang="en-US" sz="2000" b="1" dirty="0"/>
              <a:t>Romans 15:5-7 </a:t>
            </a:r>
            <a:r>
              <a:rPr lang="en-US" sz="2000" dirty="0"/>
              <a:t>ESV</a:t>
            </a:r>
          </a:p>
        </p:txBody>
      </p:sp>
      <p:sp>
        <p:nvSpPr>
          <p:cNvPr id="5" name="Content Placeholder 4">
            <a:extLst>
              <a:ext uri="{FF2B5EF4-FFF2-40B4-BE49-F238E27FC236}">
                <a16:creationId xmlns:a16="http://schemas.microsoft.com/office/drawing/2014/main" xmlns="" id="{D19D0A4E-F672-4C29-9DED-7CBDF610EBAD}"/>
              </a:ext>
            </a:extLst>
          </p:cNvPr>
          <p:cNvSpPr>
            <a:spLocks noGrp="1"/>
          </p:cNvSpPr>
          <p:nvPr>
            <p:ph sz="half" idx="2"/>
          </p:nvPr>
        </p:nvSpPr>
        <p:spPr>
          <a:xfrm>
            <a:off x="4645172" y="2285381"/>
            <a:ext cx="4224640" cy="4572619"/>
          </a:xfrm>
        </p:spPr>
        <p:txBody>
          <a:bodyPr>
            <a:normAutofit fontScale="92500" lnSpcReduction="10000"/>
          </a:bodyPr>
          <a:lstStyle/>
          <a:p>
            <a:pPr>
              <a:lnSpc>
                <a:spcPct val="110000"/>
              </a:lnSpc>
              <a:buFont typeface="+mj-lt"/>
              <a:buAutoNum type="arabicPeriod"/>
            </a:pPr>
            <a:r>
              <a:rPr lang="en-US" sz="2000" dirty="0"/>
              <a:t>It is our response to the atonement – </a:t>
            </a:r>
            <a:r>
              <a:rPr lang="en-US" sz="2000" b="1" dirty="0"/>
              <a:t>for he himself is our peace </a:t>
            </a:r>
            <a:r>
              <a:rPr lang="en-US" sz="2000" dirty="0"/>
              <a:t>(Ephesians 2:14)</a:t>
            </a:r>
          </a:p>
          <a:p>
            <a:pPr>
              <a:lnSpc>
                <a:spcPct val="110000"/>
              </a:lnSpc>
              <a:buFont typeface="+mj-lt"/>
              <a:buAutoNum type="arabicPeriod"/>
            </a:pPr>
            <a:r>
              <a:rPr lang="en-US" sz="2000" dirty="0"/>
              <a:t>It enables us, as a family community, to serve our God with a unified voice and give a unified message to a perishing world</a:t>
            </a:r>
          </a:p>
          <a:p>
            <a:pPr>
              <a:lnSpc>
                <a:spcPct val="110000"/>
              </a:lnSpc>
              <a:buFont typeface="+mj-lt"/>
              <a:buAutoNum type="arabicPeriod"/>
            </a:pPr>
            <a:r>
              <a:rPr lang="en-US" sz="2000" dirty="0"/>
              <a:t>In this day of small things, the aggregation of resources (sometimes called ‘critical mass’) makes certain work in the Lord possible that would otherwise not be possible</a:t>
            </a:r>
          </a:p>
        </p:txBody>
      </p:sp>
      <p:sp>
        <p:nvSpPr>
          <p:cNvPr id="4" name="Slide Number Placeholder 3">
            <a:extLst>
              <a:ext uri="{FF2B5EF4-FFF2-40B4-BE49-F238E27FC236}">
                <a16:creationId xmlns:a16="http://schemas.microsoft.com/office/drawing/2014/main" xmlns="" id="{47A720BC-9CCF-4DB7-A33B-8F5E4A589330}"/>
              </a:ext>
            </a:extLst>
          </p:cNvPr>
          <p:cNvSpPr>
            <a:spLocks noGrp="1"/>
          </p:cNvSpPr>
          <p:nvPr>
            <p:ph type="sldNum" sz="quarter" idx="4"/>
          </p:nvPr>
        </p:nvSpPr>
        <p:spPr/>
        <p:txBody>
          <a:bodyPr/>
          <a:lstStyle/>
          <a:p>
            <a:fld id="{D57F1E4F-1CFF-5643-939E-217C01CDF565}" type="slidenum">
              <a:rPr lang="en-US" smtClean="0"/>
              <a:pPr/>
              <a:t>88</a:t>
            </a:fld>
            <a:endParaRPr lang="en-US" dirty="0"/>
          </a:p>
        </p:txBody>
      </p:sp>
    </p:spTree>
    <p:extLst>
      <p:ext uri="{BB962C8B-B14F-4D97-AF65-F5344CB8AC3E}">
        <p14:creationId xmlns:p14="http://schemas.microsoft.com/office/powerpoint/2010/main" xmlns="" val="33541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3">
                                            <p:txEl>
                                              <p:pRg st="1" end="1"/>
                                            </p:txEl>
                                          </p:spTgt>
                                        </p:tgtEl>
                                      </p:cBhvr>
                                    </p:animEffect>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7AEEF-1544-4011-8CD6-35A83A876C67}"/>
              </a:ext>
            </a:extLst>
          </p:cNvPr>
          <p:cNvSpPr>
            <a:spLocks noGrp="1"/>
          </p:cNvSpPr>
          <p:nvPr>
            <p:ph type="title"/>
          </p:nvPr>
        </p:nvSpPr>
        <p:spPr/>
        <p:txBody>
          <a:bodyPr/>
          <a:lstStyle/>
          <a:p>
            <a:r>
              <a:rPr lang="en-US" dirty="0"/>
              <a:t>Why do peace and reconciliation matter?</a:t>
            </a:r>
          </a:p>
        </p:txBody>
      </p:sp>
      <p:sp>
        <p:nvSpPr>
          <p:cNvPr id="5" name="Content Placeholder 4">
            <a:extLst>
              <a:ext uri="{FF2B5EF4-FFF2-40B4-BE49-F238E27FC236}">
                <a16:creationId xmlns:a16="http://schemas.microsoft.com/office/drawing/2014/main" xmlns="" id="{D19D0A4E-F672-4C29-9DED-7CBDF610EBAD}"/>
              </a:ext>
            </a:extLst>
          </p:cNvPr>
          <p:cNvSpPr>
            <a:spLocks noGrp="1"/>
          </p:cNvSpPr>
          <p:nvPr>
            <p:ph sz="half" idx="2"/>
          </p:nvPr>
        </p:nvSpPr>
        <p:spPr>
          <a:xfrm>
            <a:off x="4645172" y="2285381"/>
            <a:ext cx="4224640" cy="4572619"/>
          </a:xfrm>
        </p:spPr>
        <p:txBody>
          <a:bodyPr>
            <a:normAutofit fontScale="92500" lnSpcReduction="10000"/>
          </a:bodyPr>
          <a:lstStyle/>
          <a:p>
            <a:pPr>
              <a:lnSpc>
                <a:spcPct val="110000"/>
              </a:lnSpc>
              <a:buFont typeface="+mj-lt"/>
              <a:buAutoNum type="arabicPeriod"/>
            </a:pPr>
            <a:r>
              <a:rPr lang="en-US" sz="2000" dirty="0"/>
              <a:t>It is our response to the atonement – </a:t>
            </a:r>
            <a:r>
              <a:rPr lang="en-US" sz="2000" b="1" dirty="0"/>
              <a:t>for he himself is our peace </a:t>
            </a:r>
            <a:r>
              <a:rPr lang="en-US" sz="2000" dirty="0"/>
              <a:t>(Ephesians 2:14)</a:t>
            </a:r>
          </a:p>
          <a:p>
            <a:pPr>
              <a:lnSpc>
                <a:spcPct val="110000"/>
              </a:lnSpc>
              <a:buFont typeface="+mj-lt"/>
              <a:buAutoNum type="arabicPeriod"/>
            </a:pPr>
            <a:r>
              <a:rPr lang="en-US" sz="2000" dirty="0"/>
              <a:t>It enables us, as a family community, to serve our God with a unified voice and give a unified message to a perishing world</a:t>
            </a:r>
          </a:p>
          <a:p>
            <a:pPr>
              <a:lnSpc>
                <a:spcPct val="110000"/>
              </a:lnSpc>
              <a:buFont typeface="+mj-lt"/>
              <a:buAutoNum type="arabicPeriod"/>
            </a:pPr>
            <a:r>
              <a:rPr lang="en-US" sz="2000" dirty="0"/>
              <a:t>In this day of small things, the aggregation of resources (sometimes called ‘critical mass’) makes certain work in the Lord possible that would otherwise not be possible</a:t>
            </a:r>
          </a:p>
        </p:txBody>
      </p:sp>
      <p:sp>
        <p:nvSpPr>
          <p:cNvPr id="4" name="Slide Number Placeholder 3">
            <a:extLst>
              <a:ext uri="{FF2B5EF4-FFF2-40B4-BE49-F238E27FC236}">
                <a16:creationId xmlns:a16="http://schemas.microsoft.com/office/drawing/2014/main" xmlns="" id="{47A720BC-9CCF-4DB7-A33B-8F5E4A589330}"/>
              </a:ext>
            </a:extLst>
          </p:cNvPr>
          <p:cNvSpPr>
            <a:spLocks noGrp="1"/>
          </p:cNvSpPr>
          <p:nvPr>
            <p:ph type="sldNum" sz="quarter" idx="4"/>
          </p:nvPr>
        </p:nvSpPr>
        <p:spPr/>
        <p:txBody>
          <a:bodyPr/>
          <a:lstStyle/>
          <a:p>
            <a:fld id="{D57F1E4F-1CFF-5643-939E-217C01CDF565}" type="slidenum">
              <a:rPr lang="en-US" smtClean="0"/>
              <a:pPr/>
              <a:t>89</a:t>
            </a:fld>
            <a:endParaRPr lang="en-US" dirty="0"/>
          </a:p>
        </p:txBody>
      </p:sp>
      <p:sp>
        <p:nvSpPr>
          <p:cNvPr id="6" name="TextBox 5">
            <a:extLst>
              <a:ext uri="{FF2B5EF4-FFF2-40B4-BE49-F238E27FC236}">
                <a16:creationId xmlns:a16="http://schemas.microsoft.com/office/drawing/2014/main" xmlns="" id="{3BE68EC6-8745-4A95-96AC-2F7947EDAF45}"/>
              </a:ext>
            </a:extLst>
          </p:cNvPr>
          <p:cNvSpPr txBox="1"/>
          <p:nvPr/>
        </p:nvSpPr>
        <p:spPr>
          <a:xfrm>
            <a:off x="552287" y="2524976"/>
            <a:ext cx="4092885" cy="4093428"/>
          </a:xfrm>
          <a:prstGeom prst="rect">
            <a:avLst/>
          </a:prstGeom>
          <a:noFill/>
        </p:spPr>
        <p:txBody>
          <a:bodyPr wrap="square" rtlCol="0">
            <a:spAutoFit/>
          </a:bodyPr>
          <a:lstStyle/>
          <a:p>
            <a:r>
              <a:rPr lang="en-US" sz="2000" dirty="0"/>
              <a:t>Let no corrupting talk come out of your mouths, but only such as is good for building up, as fits the occasion, that it may give grace to those who hear… </a:t>
            </a:r>
            <a:r>
              <a:rPr lang="en-US" sz="2000" baseline="30000" dirty="0"/>
              <a:t> </a:t>
            </a:r>
            <a:r>
              <a:rPr lang="en-US" sz="2000" dirty="0"/>
              <a:t>Let all bitterness and wrath and anger and clamor and slander be put away from you, along with all malice. </a:t>
            </a:r>
            <a:r>
              <a:rPr lang="en-US" sz="2000" baseline="30000" dirty="0"/>
              <a:t> </a:t>
            </a:r>
            <a:r>
              <a:rPr lang="en-US" sz="2000" dirty="0"/>
              <a:t>Be kind to one another, tenderhearted, forgiving one another, </a:t>
            </a:r>
            <a:r>
              <a:rPr lang="en-US" sz="2000" b="1" u="sng" dirty="0"/>
              <a:t>as</a:t>
            </a:r>
            <a:r>
              <a:rPr lang="en-US" sz="2000" b="1" dirty="0"/>
              <a:t> God in Christ forgave you.</a:t>
            </a:r>
          </a:p>
          <a:p>
            <a:r>
              <a:rPr lang="en-US" sz="2000" b="1" dirty="0"/>
              <a:t>Ephesians 4:29,31-32</a:t>
            </a:r>
          </a:p>
        </p:txBody>
      </p:sp>
    </p:spTree>
    <p:extLst>
      <p:ext uri="{BB962C8B-B14F-4D97-AF65-F5344CB8AC3E}">
        <p14:creationId xmlns:p14="http://schemas.microsoft.com/office/powerpoint/2010/main" xmlns="" val="4932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this subject chosen?</a:t>
            </a:r>
          </a:p>
        </p:txBody>
      </p:sp>
      <p:sp>
        <p:nvSpPr>
          <p:cNvPr id="3" name="Content Placeholder 2"/>
          <p:cNvSpPr>
            <a:spLocks noGrp="1"/>
          </p:cNvSpPr>
          <p:nvPr>
            <p:ph idx="1"/>
          </p:nvPr>
        </p:nvSpPr>
        <p:spPr>
          <a:xfrm>
            <a:off x="4568927" y="1063417"/>
            <a:ext cx="3632850" cy="5393139"/>
          </a:xfrm>
        </p:spPr>
        <p:txBody>
          <a:bodyPr>
            <a:normAutofit/>
          </a:bodyPr>
          <a:lstStyle/>
          <a:p>
            <a:pPr marL="0" indent="0">
              <a:buNone/>
            </a:pPr>
            <a:r>
              <a:rPr lang="en-US" sz="2000" dirty="0"/>
              <a:t>If any man speak, let him speak as the oracles of God; if any man minister, let him do it as of the ability which God giveth: that God in all things may be glorified through Jesus Christ, to whom be praise and dominion for ever and ever. Amen.</a:t>
            </a:r>
          </a:p>
          <a:p>
            <a:pPr marL="0" indent="0">
              <a:buNone/>
            </a:pPr>
            <a:r>
              <a:rPr lang="en-US" sz="2000" dirty="0"/>
              <a:t>			</a:t>
            </a:r>
            <a:r>
              <a:rPr lang="en-US" sz="2000" b="1" dirty="0"/>
              <a:t>1 Peter 4:11</a:t>
            </a:r>
          </a:p>
        </p:txBody>
      </p:sp>
      <p:sp>
        <p:nvSpPr>
          <p:cNvPr id="4" name="Text Placeholder 3"/>
          <p:cNvSpPr>
            <a:spLocks noGrp="1"/>
          </p:cNvSpPr>
          <p:nvPr>
            <p:ph type="body" sz="half" idx="2"/>
          </p:nvPr>
        </p:nvSpPr>
        <p:spPr/>
        <p:txBody>
          <a:bodyPr>
            <a:normAutofit/>
          </a:bodyPr>
          <a:lstStyle/>
          <a:p>
            <a:pPr marL="457200" indent="-457200"/>
            <a:r>
              <a:rPr lang="en-US" sz="2400" b="1" dirty="0"/>
              <a:t>3.	As a means for studying the message of the Bible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 val="2569701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0A1C7-E669-4B72-BF10-1881F206BD5B}"/>
              </a:ext>
            </a:extLst>
          </p:cNvPr>
          <p:cNvSpPr>
            <a:spLocks noGrp="1"/>
          </p:cNvSpPr>
          <p:nvPr>
            <p:ph type="title"/>
          </p:nvPr>
        </p:nvSpPr>
        <p:spPr/>
        <p:txBody>
          <a:bodyPr/>
          <a:lstStyle/>
          <a:p>
            <a:r>
              <a:rPr lang="en-US" dirty="0"/>
              <a:t>Where the truth is paramount</a:t>
            </a:r>
          </a:p>
        </p:txBody>
      </p:sp>
      <p:sp>
        <p:nvSpPr>
          <p:cNvPr id="3" name="Content Placeholder 2">
            <a:extLst>
              <a:ext uri="{FF2B5EF4-FFF2-40B4-BE49-F238E27FC236}">
                <a16:creationId xmlns:a16="http://schemas.microsoft.com/office/drawing/2014/main" xmlns="" id="{E2DFF625-A27F-4A05-925B-33094B6479B5}"/>
              </a:ext>
            </a:extLst>
          </p:cNvPr>
          <p:cNvSpPr>
            <a:spLocks noGrp="1"/>
          </p:cNvSpPr>
          <p:nvPr>
            <p:ph idx="1"/>
          </p:nvPr>
        </p:nvSpPr>
        <p:spPr>
          <a:xfrm>
            <a:off x="866441" y="2489200"/>
            <a:ext cx="7019400" cy="3530600"/>
          </a:xfrm>
        </p:spPr>
        <p:txBody>
          <a:bodyPr>
            <a:noAutofit/>
          </a:bodyPr>
          <a:lstStyle/>
          <a:p>
            <a:r>
              <a:rPr lang="en-US" sz="2000" dirty="0"/>
              <a:t>Where the truth is paramount, and there is the patience and forbearance it calls for, it is not a hard task to settle the little difficulties that occasionally arise, and remove all obstacles standing in the way of hearty co-operation and fellowship.</a:t>
            </a:r>
          </a:p>
          <a:p>
            <a:pPr marL="0" indent="0">
              <a:buNone/>
            </a:pPr>
            <a:r>
              <a:rPr lang="en-US" sz="2000" dirty="0"/>
              <a:t>	                             June and July 1888, p. 146</a:t>
            </a:r>
          </a:p>
          <a:p>
            <a:pPr marL="0" indent="0">
              <a:buNone/>
            </a:pPr>
            <a:r>
              <a:rPr lang="en-US" sz="2000" i="1" dirty="0"/>
              <a:t>Brother Williams is writing here about estrangement between brethren in the </a:t>
            </a:r>
            <a:r>
              <a:rPr lang="en-US" sz="2000" i="1" dirty="0" err="1"/>
              <a:t>Doon</a:t>
            </a:r>
            <a:r>
              <a:rPr lang="en-US" sz="2000" i="1" dirty="0"/>
              <a:t> and Galt </a:t>
            </a:r>
            <a:r>
              <a:rPr lang="en-US" sz="2000" i="1" dirty="0" err="1"/>
              <a:t>ecclesias</a:t>
            </a:r>
            <a:r>
              <a:rPr lang="en-US" sz="2000" i="1" dirty="0"/>
              <a:t>, that caused one to stand aside for a time for conscience’s sake, that was resolved and the one restored. The issue itself was not stated in </a:t>
            </a:r>
            <a:r>
              <a:rPr lang="en-US" sz="2000" i="1" cap="small" dirty="0"/>
              <a:t>the advocate.</a:t>
            </a:r>
          </a:p>
        </p:txBody>
      </p:sp>
      <p:sp>
        <p:nvSpPr>
          <p:cNvPr id="4" name="Slide Number Placeholder 3">
            <a:extLst>
              <a:ext uri="{FF2B5EF4-FFF2-40B4-BE49-F238E27FC236}">
                <a16:creationId xmlns:a16="http://schemas.microsoft.com/office/drawing/2014/main" xmlns="" id="{9A5D418B-ED2A-4479-B0F2-EC896D41A526}"/>
              </a:ext>
            </a:extLst>
          </p:cNvPr>
          <p:cNvSpPr>
            <a:spLocks noGrp="1"/>
          </p:cNvSpPr>
          <p:nvPr>
            <p:ph type="sldNum" sz="quarter" idx="4"/>
          </p:nvPr>
        </p:nvSpPr>
        <p:spPr/>
        <p:txBody>
          <a:bodyPr/>
          <a:lstStyle/>
          <a:p>
            <a:fld id="{D57F1E4F-1CFF-5643-939E-217C01CDF565}" type="slidenum">
              <a:rPr lang="en-US" smtClean="0"/>
              <a:pPr/>
              <a:t>90</a:t>
            </a:fld>
            <a:endParaRPr lang="en-US" dirty="0"/>
          </a:p>
        </p:txBody>
      </p:sp>
    </p:spTree>
    <p:extLst>
      <p:ext uri="{BB962C8B-B14F-4D97-AF65-F5344CB8AC3E}">
        <p14:creationId xmlns:p14="http://schemas.microsoft.com/office/powerpoint/2010/main" xmlns="" val="42011630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23673-3FBC-47EA-B425-88E572C59323}"/>
              </a:ext>
            </a:extLst>
          </p:cNvPr>
          <p:cNvSpPr>
            <a:spLocks noGrp="1"/>
          </p:cNvSpPr>
          <p:nvPr>
            <p:ph type="title"/>
          </p:nvPr>
        </p:nvSpPr>
        <p:spPr/>
        <p:txBody>
          <a:bodyPr/>
          <a:lstStyle/>
          <a:p>
            <a:r>
              <a:rPr lang="en-US" dirty="0"/>
              <a:t>Two dangers confronting us </a:t>
            </a:r>
          </a:p>
        </p:txBody>
      </p:sp>
      <p:sp>
        <p:nvSpPr>
          <p:cNvPr id="3" name="Content Placeholder 2">
            <a:extLst>
              <a:ext uri="{FF2B5EF4-FFF2-40B4-BE49-F238E27FC236}">
                <a16:creationId xmlns:a16="http://schemas.microsoft.com/office/drawing/2014/main" xmlns="" id="{FC1C560F-6815-43F9-8E9E-2D350B357982}"/>
              </a:ext>
            </a:extLst>
          </p:cNvPr>
          <p:cNvSpPr>
            <a:spLocks noGrp="1"/>
          </p:cNvSpPr>
          <p:nvPr>
            <p:ph idx="1"/>
          </p:nvPr>
        </p:nvSpPr>
        <p:spPr>
          <a:xfrm>
            <a:off x="866441" y="2163337"/>
            <a:ext cx="7441218" cy="4694663"/>
          </a:xfrm>
        </p:spPr>
        <p:txBody>
          <a:bodyPr>
            <a:normAutofit/>
          </a:bodyPr>
          <a:lstStyle/>
          <a:p>
            <a:pPr marL="0" indent="0">
              <a:buNone/>
            </a:pPr>
            <a:r>
              <a:rPr lang="en-US" sz="2000" dirty="0"/>
              <a:t>There are two dangers confronting us in the sifting which seems to have been taking a fresh start the last year or two. One is that we are in danger of being frightened from doing our duty by a fear lest the cause of truth will suffer in the eyes of the world and be brought into contempt, and the other is that in our zeal for what seems to us to be the purity of the truth, and pure fellowship based upon it, we may go farther than the truth permits us to go in this evil age. God is perfect and our ideal formed by what is revealed of Him might sometimes be too high, and therefore impracticable, for weak, fallible man in this evil age in which we live.</a:t>
            </a:r>
          </a:p>
          <a:p>
            <a:pPr marL="0" indent="0">
              <a:buNone/>
            </a:pPr>
            <a:r>
              <a:rPr lang="en-US" sz="2000" dirty="0"/>
              <a:t>									Continued</a:t>
            </a:r>
          </a:p>
        </p:txBody>
      </p:sp>
      <p:sp>
        <p:nvSpPr>
          <p:cNvPr id="4" name="Slide Number Placeholder 3">
            <a:extLst>
              <a:ext uri="{FF2B5EF4-FFF2-40B4-BE49-F238E27FC236}">
                <a16:creationId xmlns:a16="http://schemas.microsoft.com/office/drawing/2014/main" xmlns="" id="{297EBDAA-300F-4440-96BF-8B5417AB5AA5}"/>
              </a:ext>
            </a:extLst>
          </p:cNvPr>
          <p:cNvSpPr>
            <a:spLocks noGrp="1"/>
          </p:cNvSpPr>
          <p:nvPr>
            <p:ph type="sldNum" sz="quarter" idx="4"/>
          </p:nvPr>
        </p:nvSpPr>
        <p:spPr/>
        <p:txBody>
          <a:bodyPr/>
          <a:lstStyle/>
          <a:p>
            <a:fld id="{D57F1E4F-1CFF-5643-939E-217C01CDF565}" type="slidenum">
              <a:rPr lang="en-US" smtClean="0"/>
              <a:pPr/>
              <a:t>91</a:t>
            </a:fld>
            <a:endParaRPr lang="en-US" dirty="0"/>
          </a:p>
        </p:txBody>
      </p:sp>
    </p:spTree>
    <p:extLst>
      <p:ext uri="{BB962C8B-B14F-4D97-AF65-F5344CB8AC3E}">
        <p14:creationId xmlns:p14="http://schemas.microsoft.com/office/powerpoint/2010/main" xmlns="" val="29239962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23673-3FBC-47EA-B425-88E572C59323}"/>
              </a:ext>
            </a:extLst>
          </p:cNvPr>
          <p:cNvSpPr>
            <a:spLocks noGrp="1"/>
          </p:cNvSpPr>
          <p:nvPr>
            <p:ph type="title"/>
          </p:nvPr>
        </p:nvSpPr>
        <p:spPr/>
        <p:txBody>
          <a:bodyPr/>
          <a:lstStyle/>
          <a:p>
            <a:r>
              <a:rPr lang="en-US" dirty="0"/>
              <a:t>The only course…safely between extremes</a:t>
            </a:r>
          </a:p>
        </p:txBody>
      </p:sp>
      <p:sp>
        <p:nvSpPr>
          <p:cNvPr id="3" name="Content Placeholder 2">
            <a:extLst>
              <a:ext uri="{FF2B5EF4-FFF2-40B4-BE49-F238E27FC236}">
                <a16:creationId xmlns:a16="http://schemas.microsoft.com/office/drawing/2014/main" xmlns="" id="{FC1C560F-6815-43F9-8E9E-2D350B357982}"/>
              </a:ext>
            </a:extLst>
          </p:cNvPr>
          <p:cNvSpPr>
            <a:spLocks noGrp="1"/>
          </p:cNvSpPr>
          <p:nvPr>
            <p:ph idx="1"/>
          </p:nvPr>
        </p:nvSpPr>
        <p:spPr>
          <a:xfrm>
            <a:off x="866441" y="2489200"/>
            <a:ext cx="7441218" cy="4050990"/>
          </a:xfrm>
        </p:spPr>
        <p:txBody>
          <a:bodyPr>
            <a:normAutofit/>
          </a:bodyPr>
          <a:lstStyle/>
          <a:p>
            <a:pPr marL="0" indent="0">
              <a:buNone/>
            </a:pPr>
            <a:r>
              <a:rPr lang="en-US" sz="2000" dirty="0"/>
              <a:t>In striving to reach an ideal, we may create a standard too high for the majority of those who are called out ones, and who are expected to find place in the Ecclesia. Evidently the only course to pursue is one that will guide us safely between extremes. We are not allowed to compromise fundamental principles of the truth, and yet toleration is absolutely necessary to some extent among those who cannot be expected to reach to the heights that others can who have had longer experience and given closer attention to certain features of the truth. </a:t>
            </a:r>
          </a:p>
          <a:p>
            <a:pPr marL="0" indent="0">
              <a:buNone/>
            </a:pPr>
            <a:r>
              <a:rPr lang="en-US" sz="2000" dirty="0"/>
              <a:t>                                                                  Continued</a:t>
            </a:r>
          </a:p>
        </p:txBody>
      </p:sp>
      <p:sp>
        <p:nvSpPr>
          <p:cNvPr id="4" name="Slide Number Placeholder 3">
            <a:extLst>
              <a:ext uri="{FF2B5EF4-FFF2-40B4-BE49-F238E27FC236}">
                <a16:creationId xmlns:a16="http://schemas.microsoft.com/office/drawing/2014/main" xmlns="" id="{297EBDAA-300F-4440-96BF-8B5417AB5AA5}"/>
              </a:ext>
            </a:extLst>
          </p:cNvPr>
          <p:cNvSpPr>
            <a:spLocks noGrp="1"/>
          </p:cNvSpPr>
          <p:nvPr>
            <p:ph type="sldNum" sz="quarter" idx="4"/>
          </p:nvPr>
        </p:nvSpPr>
        <p:spPr/>
        <p:txBody>
          <a:bodyPr/>
          <a:lstStyle/>
          <a:p>
            <a:fld id="{D57F1E4F-1CFF-5643-939E-217C01CDF565}" type="slidenum">
              <a:rPr lang="en-US" smtClean="0"/>
              <a:pPr/>
              <a:t>92</a:t>
            </a:fld>
            <a:endParaRPr lang="en-US" dirty="0"/>
          </a:p>
        </p:txBody>
      </p:sp>
    </p:spTree>
    <p:extLst>
      <p:ext uri="{BB962C8B-B14F-4D97-AF65-F5344CB8AC3E}">
        <p14:creationId xmlns:p14="http://schemas.microsoft.com/office/powerpoint/2010/main" xmlns="" val="861696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C0419-EC1A-490F-9851-EB4CE1CFCC38}"/>
              </a:ext>
            </a:extLst>
          </p:cNvPr>
          <p:cNvSpPr>
            <a:spLocks noGrp="1"/>
          </p:cNvSpPr>
          <p:nvPr>
            <p:ph type="title"/>
          </p:nvPr>
        </p:nvSpPr>
        <p:spPr/>
        <p:txBody>
          <a:bodyPr/>
          <a:lstStyle/>
          <a:p>
            <a:r>
              <a:rPr lang="en-US" dirty="0"/>
              <a:t>Be careful; beware</a:t>
            </a:r>
          </a:p>
        </p:txBody>
      </p:sp>
      <p:sp>
        <p:nvSpPr>
          <p:cNvPr id="3" name="Content Placeholder 2">
            <a:extLst>
              <a:ext uri="{FF2B5EF4-FFF2-40B4-BE49-F238E27FC236}">
                <a16:creationId xmlns:a16="http://schemas.microsoft.com/office/drawing/2014/main" xmlns="" id="{A3CD25A2-89A0-40E2-A9E1-5827A2E45B5B}"/>
              </a:ext>
            </a:extLst>
          </p:cNvPr>
          <p:cNvSpPr>
            <a:spLocks noGrp="1"/>
          </p:cNvSpPr>
          <p:nvPr>
            <p:ph idx="1"/>
          </p:nvPr>
        </p:nvSpPr>
        <p:spPr>
          <a:xfrm>
            <a:off x="866441" y="2489199"/>
            <a:ext cx="7665667" cy="4268439"/>
          </a:xfrm>
        </p:spPr>
        <p:txBody>
          <a:bodyPr>
            <a:noAutofit/>
          </a:bodyPr>
          <a:lstStyle/>
          <a:p>
            <a:r>
              <a:rPr lang="en-US" sz="2000" dirty="0"/>
              <a:t>To those who seem to us to be going to the extreme in adding to and formulating new statements of faith, we would say, Be careful; you may strangle weak ones for whom Christ died.</a:t>
            </a:r>
          </a:p>
          <a:p>
            <a:r>
              <a:rPr lang="en-US" sz="2000" dirty="0"/>
              <a:t>To those on the other hand who are distressed with the controversies that have arisen from time to time, and are urging these as a reason for throwing the doors wide open, as it were, in the matter of the basis of fellowship we would say, Beware: for you may compromise principles of truth, and thus become contaminated as the </a:t>
            </a:r>
            <a:r>
              <a:rPr lang="en-US" sz="2000" dirty="0" err="1"/>
              <a:t>Ecclesias</a:t>
            </a:r>
            <a:r>
              <a:rPr lang="en-US" sz="2000" dirty="0"/>
              <a:t> were to whom the seven epistles were written.</a:t>
            </a:r>
          </a:p>
          <a:p>
            <a:pPr marL="0" indent="0">
              <a:buNone/>
            </a:pPr>
            <a:r>
              <a:rPr lang="en-US" sz="2000" dirty="0"/>
              <a:t>                         Editorial, May 1897, p. 154-155</a:t>
            </a:r>
          </a:p>
        </p:txBody>
      </p:sp>
      <p:sp>
        <p:nvSpPr>
          <p:cNvPr id="4" name="Slide Number Placeholder 3">
            <a:extLst>
              <a:ext uri="{FF2B5EF4-FFF2-40B4-BE49-F238E27FC236}">
                <a16:creationId xmlns:a16="http://schemas.microsoft.com/office/drawing/2014/main" xmlns="" id="{227FA835-5CFA-4DD9-81AF-BE313D0FB30A}"/>
              </a:ext>
            </a:extLst>
          </p:cNvPr>
          <p:cNvSpPr>
            <a:spLocks noGrp="1"/>
          </p:cNvSpPr>
          <p:nvPr>
            <p:ph type="sldNum" sz="quarter" idx="4"/>
          </p:nvPr>
        </p:nvSpPr>
        <p:spPr/>
        <p:txBody>
          <a:bodyPr/>
          <a:lstStyle/>
          <a:p>
            <a:fld id="{D57F1E4F-1CFF-5643-939E-217C01CDF565}" type="slidenum">
              <a:rPr lang="en-US" smtClean="0"/>
              <a:pPr/>
              <a:t>93</a:t>
            </a:fld>
            <a:endParaRPr lang="en-US" dirty="0"/>
          </a:p>
        </p:txBody>
      </p:sp>
    </p:spTree>
    <p:extLst>
      <p:ext uri="{BB962C8B-B14F-4D97-AF65-F5344CB8AC3E}">
        <p14:creationId xmlns:p14="http://schemas.microsoft.com/office/powerpoint/2010/main" xmlns="" val="23217042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Lord </a:t>
            </a:r>
            <a:r>
              <a:rPr lang="en-US" dirty="0" err="1"/>
              <a:t>knoweth</a:t>
            </a:r>
            <a:r>
              <a:rPr lang="en-US" dirty="0"/>
              <a:t> them that are his</a:t>
            </a:r>
          </a:p>
        </p:txBody>
      </p:sp>
      <p:sp>
        <p:nvSpPr>
          <p:cNvPr id="4" name="Slide Number Placeholder 3"/>
          <p:cNvSpPr>
            <a:spLocks noGrp="1"/>
          </p:cNvSpPr>
          <p:nvPr>
            <p:ph type="sldNum" sz="quarter" idx="4"/>
          </p:nvPr>
        </p:nvSpPr>
        <p:spPr/>
        <p:txBody>
          <a:bodyPr/>
          <a:lstStyle/>
          <a:p>
            <a:fld id="{D57F1E4F-1CFF-5643-939E-217C01CDF565}" type="slidenum">
              <a:rPr lang="en-US" smtClean="0"/>
              <a:pPr/>
              <a:t>94</a:t>
            </a:fld>
            <a:endParaRPr lang="en-US" dirty="0"/>
          </a:p>
        </p:txBody>
      </p:sp>
      <p:cxnSp>
        <p:nvCxnSpPr>
          <p:cNvPr id="8" name="Straight Connector 7"/>
          <p:cNvCxnSpPr/>
          <p:nvPr/>
        </p:nvCxnSpPr>
        <p:spPr>
          <a:xfrm>
            <a:off x="1388327" y="4204010"/>
            <a:ext cx="629028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99157" y="2341757"/>
            <a:ext cx="50180" cy="3930804"/>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68030" y="2624589"/>
            <a:ext cx="1862253" cy="400110"/>
          </a:xfrm>
          <a:prstGeom prst="rect">
            <a:avLst/>
          </a:prstGeom>
          <a:solidFill>
            <a:schemeClr val="bg1"/>
          </a:solidFill>
        </p:spPr>
        <p:txBody>
          <a:bodyPr wrap="square" rtlCol="0">
            <a:spAutoFit/>
          </a:bodyPr>
          <a:lstStyle/>
          <a:p>
            <a:pPr algn="ctr"/>
            <a:r>
              <a:rPr lang="en-US" sz="2000" b="1" dirty="0"/>
              <a:t>The love</a:t>
            </a:r>
          </a:p>
        </p:txBody>
      </p:sp>
      <p:sp>
        <p:nvSpPr>
          <p:cNvPr id="12" name="TextBox 11"/>
          <p:cNvSpPr txBox="1"/>
          <p:nvPr/>
        </p:nvSpPr>
        <p:spPr>
          <a:xfrm>
            <a:off x="7733370" y="4003955"/>
            <a:ext cx="1265663" cy="400110"/>
          </a:xfrm>
          <a:prstGeom prst="rect">
            <a:avLst/>
          </a:prstGeom>
          <a:noFill/>
        </p:spPr>
        <p:txBody>
          <a:bodyPr wrap="square" rtlCol="0">
            <a:spAutoFit/>
          </a:bodyPr>
          <a:lstStyle/>
          <a:p>
            <a:r>
              <a:rPr lang="en-US" sz="2000" b="1" dirty="0"/>
              <a:t>the truth</a:t>
            </a:r>
          </a:p>
        </p:txBody>
      </p:sp>
      <p:sp>
        <p:nvSpPr>
          <p:cNvPr id="13" name="Cloud 12"/>
          <p:cNvSpPr/>
          <p:nvPr/>
        </p:nvSpPr>
        <p:spPr>
          <a:xfrm>
            <a:off x="5575610" y="2475570"/>
            <a:ext cx="2103006" cy="14050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8712" y="4454912"/>
            <a:ext cx="3769112" cy="2246769"/>
          </a:xfrm>
          <a:prstGeom prst="rect">
            <a:avLst/>
          </a:prstGeom>
          <a:noFill/>
        </p:spPr>
        <p:txBody>
          <a:bodyPr wrap="square" rtlCol="0">
            <a:spAutoFit/>
          </a:bodyPr>
          <a:lstStyle/>
          <a:p>
            <a:r>
              <a:rPr lang="en-US" sz="2000" dirty="0">
                <a:solidFill>
                  <a:schemeClr val="accent5">
                    <a:lumMod val="50000"/>
                  </a:schemeClr>
                </a:solidFill>
              </a:rPr>
              <a:t>Some of us have a need for a level of certainty and definition which is not possible to attain in this age except by the arbitrary imposition of human authority</a:t>
            </a:r>
          </a:p>
        </p:txBody>
      </p:sp>
      <p:sp>
        <p:nvSpPr>
          <p:cNvPr id="21" name="TextBox 20"/>
          <p:cNvSpPr txBox="1"/>
          <p:nvPr/>
        </p:nvSpPr>
        <p:spPr>
          <a:xfrm>
            <a:off x="4572573" y="4468360"/>
            <a:ext cx="3897351" cy="2246769"/>
          </a:xfrm>
          <a:prstGeom prst="rect">
            <a:avLst/>
          </a:prstGeom>
          <a:solidFill>
            <a:schemeClr val="bg1"/>
          </a:solidFill>
        </p:spPr>
        <p:txBody>
          <a:bodyPr wrap="square" rtlCol="0">
            <a:spAutoFit/>
          </a:bodyPr>
          <a:lstStyle/>
          <a:p>
            <a:r>
              <a:rPr lang="en-US" sz="2000" dirty="0">
                <a:solidFill>
                  <a:schemeClr val="accent5">
                    <a:lumMod val="50000"/>
                  </a:schemeClr>
                </a:solidFill>
              </a:rPr>
              <a:t>We cannot know, we do not need to know, where anyone else is </a:t>
            </a:r>
            <a:r>
              <a:rPr lang="en-US" sz="2000" dirty="0">
                <a:solidFill>
                  <a:schemeClr val="accent5">
                    <a:lumMod val="50000"/>
                  </a:schemeClr>
                </a:solidFill>
                <a:latin typeface="Calisto MT" panose="02040603050505030304" pitchFamily="18" charset="0"/>
              </a:rPr>
              <a:t>– </a:t>
            </a:r>
            <a:r>
              <a:rPr lang="en-US" sz="2000" dirty="0">
                <a:solidFill>
                  <a:schemeClr val="accent5">
                    <a:lumMod val="50000"/>
                  </a:schemeClr>
                </a:solidFill>
                <a:latin typeface="Century Gothic" panose="020B0502020202020204" pitchFamily="34" charset="0"/>
              </a:rPr>
              <a:t>we can only know, and are required to examine, where we ourselves stand in relation to the faith and the obedience it requires</a:t>
            </a:r>
          </a:p>
        </p:txBody>
      </p:sp>
    </p:spTree>
    <p:extLst>
      <p:ext uri="{BB962C8B-B14F-4D97-AF65-F5344CB8AC3E}">
        <p14:creationId xmlns:p14="http://schemas.microsoft.com/office/powerpoint/2010/main" xmlns="" val="4862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7840" y="615240"/>
            <a:ext cx="6343202" cy="709865"/>
          </a:xfrm>
        </p:spPr>
        <p:txBody>
          <a:bodyPr/>
          <a:lstStyle/>
          <a:p>
            <a:r>
              <a:rPr lang="en-US" dirty="0"/>
              <a:t>The need for balance in drawing lines</a:t>
            </a:r>
          </a:p>
        </p:txBody>
      </p:sp>
      <p:sp>
        <p:nvSpPr>
          <p:cNvPr id="4" name="Slide Number Placeholder 3"/>
          <p:cNvSpPr>
            <a:spLocks noGrp="1"/>
          </p:cNvSpPr>
          <p:nvPr>
            <p:ph type="sldNum" sz="quarter" idx="4"/>
          </p:nvPr>
        </p:nvSpPr>
        <p:spPr/>
        <p:txBody>
          <a:bodyPr/>
          <a:lstStyle/>
          <a:p>
            <a:fld id="{D57F1E4F-1CFF-5643-939E-217C01CDF565}" type="slidenum">
              <a:rPr lang="en-US" smtClean="0"/>
              <a:pPr/>
              <a:t>95</a:t>
            </a:fld>
            <a:endParaRPr lang="en-US" dirty="0"/>
          </a:p>
        </p:txBody>
      </p:sp>
      <p:cxnSp>
        <p:nvCxnSpPr>
          <p:cNvPr id="8" name="Straight Connector 7"/>
          <p:cNvCxnSpPr/>
          <p:nvPr/>
        </p:nvCxnSpPr>
        <p:spPr>
          <a:xfrm>
            <a:off x="1388327" y="4204010"/>
            <a:ext cx="6290289"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99157" y="2341757"/>
            <a:ext cx="50180" cy="3930804"/>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68030" y="2624589"/>
            <a:ext cx="1862253" cy="400110"/>
          </a:xfrm>
          <a:prstGeom prst="rect">
            <a:avLst/>
          </a:prstGeom>
          <a:solidFill>
            <a:schemeClr val="bg1"/>
          </a:solidFill>
        </p:spPr>
        <p:txBody>
          <a:bodyPr wrap="square" rtlCol="0">
            <a:spAutoFit/>
          </a:bodyPr>
          <a:lstStyle/>
          <a:p>
            <a:pPr algn="ctr"/>
            <a:r>
              <a:rPr lang="en-US" sz="2000" b="1" dirty="0"/>
              <a:t>The little ones</a:t>
            </a:r>
          </a:p>
        </p:txBody>
      </p:sp>
      <p:sp>
        <p:nvSpPr>
          <p:cNvPr id="12" name="TextBox 11"/>
          <p:cNvSpPr txBox="1"/>
          <p:nvPr/>
        </p:nvSpPr>
        <p:spPr>
          <a:xfrm>
            <a:off x="7376533" y="3850067"/>
            <a:ext cx="1605774" cy="707886"/>
          </a:xfrm>
          <a:prstGeom prst="rect">
            <a:avLst/>
          </a:prstGeom>
          <a:noFill/>
        </p:spPr>
        <p:txBody>
          <a:bodyPr wrap="square" rtlCol="0">
            <a:spAutoFit/>
          </a:bodyPr>
          <a:lstStyle/>
          <a:p>
            <a:r>
              <a:rPr lang="en-US" sz="2000" b="1" dirty="0"/>
              <a:t>the key of knowledge</a:t>
            </a:r>
          </a:p>
        </p:txBody>
      </p:sp>
      <p:sp>
        <p:nvSpPr>
          <p:cNvPr id="13" name="Cloud 12"/>
          <p:cNvSpPr/>
          <p:nvPr/>
        </p:nvSpPr>
        <p:spPr>
          <a:xfrm>
            <a:off x="5575610" y="2475570"/>
            <a:ext cx="2103006" cy="14050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4963" y="2880571"/>
            <a:ext cx="3778867" cy="1323439"/>
          </a:xfrm>
          <a:prstGeom prst="rect">
            <a:avLst/>
          </a:prstGeom>
          <a:noFill/>
        </p:spPr>
        <p:txBody>
          <a:bodyPr wrap="square" rtlCol="0">
            <a:spAutoFit/>
          </a:bodyPr>
          <a:lstStyle/>
          <a:p>
            <a:r>
              <a:rPr lang="en-US" sz="2000" dirty="0">
                <a:solidFill>
                  <a:schemeClr val="accent5">
                    <a:lumMod val="50000"/>
                  </a:schemeClr>
                </a:solidFill>
              </a:rPr>
              <a:t>A little leaven leavens the whole lump. </a:t>
            </a:r>
          </a:p>
          <a:p>
            <a:r>
              <a:rPr lang="en-US" sz="2000" b="1" dirty="0">
                <a:solidFill>
                  <a:schemeClr val="accent5">
                    <a:lumMod val="50000"/>
                  </a:schemeClr>
                </a:solidFill>
              </a:rPr>
              <a:t>Galatians 5:9 ESV, </a:t>
            </a:r>
          </a:p>
          <a:p>
            <a:r>
              <a:rPr lang="en-US" sz="2000" b="1" dirty="0">
                <a:solidFill>
                  <a:schemeClr val="accent5">
                    <a:lumMod val="50000"/>
                  </a:schemeClr>
                </a:solidFill>
              </a:rPr>
              <a:t>cf. Corinthians 5:6</a:t>
            </a:r>
          </a:p>
        </p:txBody>
      </p:sp>
      <p:sp>
        <p:nvSpPr>
          <p:cNvPr id="3" name="TextBox 2"/>
          <p:cNvSpPr txBox="1"/>
          <p:nvPr/>
        </p:nvSpPr>
        <p:spPr>
          <a:xfrm>
            <a:off x="4656207" y="4423614"/>
            <a:ext cx="3813717" cy="1938992"/>
          </a:xfrm>
          <a:prstGeom prst="rect">
            <a:avLst/>
          </a:prstGeom>
          <a:noFill/>
        </p:spPr>
        <p:txBody>
          <a:bodyPr wrap="square" rtlCol="0">
            <a:spAutoFit/>
          </a:bodyPr>
          <a:lstStyle/>
          <a:p>
            <a:r>
              <a:rPr lang="en-US" sz="2000" dirty="0">
                <a:solidFill>
                  <a:schemeClr val="accent5">
                    <a:lumMod val="50000"/>
                  </a:schemeClr>
                </a:solidFill>
              </a:rPr>
              <a:t>Woe to you lawyers! For you have taken away the </a:t>
            </a:r>
            <a:r>
              <a:rPr lang="en-US" sz="2000" b="1" dirty="0">
                <a:solidFill>
                  <a:schemeClr val="accent5">
                    <a:lumMod val="50000"/>
                  </a:schemeClr>
                </a:solidFill>
              </a:rPr>
              <a:t>key</a:t>
            </a:r>
            <a:r>
              <a:rPr lang="en-US" sz="2000" dirty="0">
                <a:solidFill>
                  <a:schemeClr val="accent5">
                    <a:lumMod val="50000"/>
                  </a:schemeClr>
                </a:solidFill>
              </a:rPr>
              <a:t> </a:t>
            </a:r>
            <a:r>
              <a:rPr lang="en-US" sz="2000" b="1" dirty="0">
                <a:solidFill>
                  <a:schemeClr val="accent5">
                    <a:lumMod val="50000"/>
                  </a:schemeClr>
                </a:solidFill>
              </a:rPr>
              <a:t>of</a:t>
            </a:r>
            <a:r>
              <a:rPr lang="en-US" sz="2000" dirty="0">
                <a:solidFill>
                  <a:schemeClr val="accent5">
                    <a:lumMod val="50000"/>
                  </a:schemeClr>
                </a:solidFill>
              </a:rPr>
              <a:t> </a:t>
            </a:r>
            <a:r>
              <a:rPr lang="en-US" sz="2000" b="1" dirty="0">
                <a:solidFill>
                  <a:schemeClr val="accent5">
                    <a:lumMod val="50000"/>
                  </a:schemeClr>
                </a:solidFill>
              </a:rPr>
              <a:t>knowledge</a:t>
            </a:r>
            <a:r>
              <a:rPr lang="en-US" sz="2000" dirty="0">
                <a:solidFill>
                  <a:schemeClr val="accent5">
                    <a:lumMod val="50000"/>
                  </a:schemeClr>
                </a:solidFill>
              </a:rPr>
              <a:t>. You did not enter yourselves, and you hindered those who were entering. </a:t>
            </a:r>
            <a:r>
              <a:rPr lang="en-US" sz="2000" b="1" dirty="0">
                <a:solidFill>
                  <a:schemeClr val="accent5">
                    <a:lumMod val="50000"/>
                  </a:schemeClr>
                </a:solidFill>
              </a:rPr>
              <a:t>Luke 11:52</a:t>
            </a:r>
          </a:p>
        </p:txBody>
      </p:sp>
      <p:sp>
        <p:nvSpPr>
          <p:cNvPr id="6" name="TextBox 5"/>
          <p:cNvSpPr txBox="1"/>
          <p:nvPr/>
        </p:nvSpPr>
        <p:spPr>
          <a:xfrm>
            <a:off x="340112" y="4404732"/>
            <a:ext cx="3992138" cy="2246769"/>
          </a:xfrm>
          <a:prstGeom prst="rect">
            <a:avLst/>
          </a:prstGeom>
          <a:noFill/>
        </p:spPr>
        <p:txBody>
          <a:bodyPr wrap="square" rtlCol="0">
            <a:spAutoFit/>
          </a:bodyPr>
          <a:lstStyle/>
          <a:p>
            <a:r>
              <a:rPr lang="en-US" sz="2000" dirty="0">
                <a:solidFill>
                  <a:schemeClr val="accent5">
                    <a:lumMod val="50000"/>
                  </a:schemeClr>
                </a:solidFill>
              </a:rPr>
              <a:t>It is more profitable to him if a weighty millstone is put round about his neck, and he hath been cast into the sea, than that he may cause one of these little ones to stumble. </a:t>
            </a:r>
            <a:r>
              <a:rPr lang="en-US" sz="2000" b="1" dirty="0">
                <a:solidFill>
                  <a:schemeClr val="accent5">
                    <a:lumMod val="50000"/>
                  </a:schemeClr>
                </a:solidFill>
              </a:rPr>
              <a:t>Luke 17:2 YLT</a:t>
            </a:r>
          </a:p>
        </p:txBody>
      </p:sp>
    </p:spTree>
    <p:extLst>
      <p:ext uri="{BB962C8B-B14F-4D97-AF65-F5344CB8AC3E}">
        <p14:creationId xmlns:p14="http://schemas.microsoft.com/office/powerpoint/2010/main" xmlns="" val="37114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A9231-2ED0-483A-9D52-FD9E0785ED9E}"/>
              </a:ext>
            </a:extLst>
          </p:cNvPr>
          <p:cNvSpPr>
            <a:spLocks noGrp="1"/>
          </p:cNvSpPr>
          <p:nvPr>
            <p:ph type="title"/>
          </p:nvPr>
        </p:nvSpPr>
        <p:spPr/>
        <p:txBody>
          <a:bodyPr/>
          <a:lstStyle/>
          <a:p>
            <a:r>
              <a:rPr lang="en-US" dirty="0"/>
              <a:t>One who might well be carefully watched</a:t>
            </a:r>
          </a:p>
        </p:txBody>
      </p:sp>
      <p:sp>
        <p:nvSpPr>
          <p:cNvPr id="3" name="Content Placeholder 2">
            <a:extLst>
              <a:ext uri="{FF2B5EF4-FFF2-40B4-BE49-F238E27FC236}">
                <a16:creationId xmlns:a16="http://schemas.microsoft.com/office/drawing/2014/main" xmlns="" id="{D394AF51-6667-4D68-896F-21577662A447}"/>
              </a:ext>
            </a:extLst>
          </p:cNvPr>
          <p:cNvSpPr>
            <a:spLocks noGrp="1"/>
          </p:cNvSpPr>
          <p:nvPr>
            <p:ph idx="1"/>
          </p:nvPr>
        </p:nvSpPr>
        <p:spPr/>
        <p:txBody>
          <a:bodyPr>
            <a:normAutofit/>
          </a:bodyPr>
          <a:lstStyle/>
          <a:p>
            <a:r>
              <a:rPr lang="en-US" sz="2000" dirty="0"/>
              <a:t>One who can pocket principle for the sake of policy might well be carefully watched.</a:t>
            </a:r>
          </a:p>
          <a:p>
            <a:pPr marL="0" indent="0">
              <a:buNone/>
            </a:pPr>
            <a:r>
              <a:rPr lang="en-US" sz="2000" dirty="0"/>
              <a:t>				July 1891 p. 187</a:t>
            </a:r>
          </a:p>
          <a:p>
            <a:pPr marL="0" indent="0">
              <a:buNone/>
            </a:pPr>
            <a:r>
              <a:rPr lang="en-US" sz="2000" i="1" dirty="0"/>
              <a:t>Brother Williams made this observation after relating how a brother would break bread with Christadelphians in Kansas but not in Iowa, some of the former being receptive to his ideas on the unacceptability of the name Christadelphian and the latter not.</a:t>
            </a:r>
          </a:p>
        </p:txBody>
      </p:sp>
      <p:sp>
        <p:nvSpPr>
          <p:cNvPr id="4" name="Slide Number Placeholder 3">
            <a:extLst>
              <a:ext uri="{FF2B5EF4-FFF2-40B4-BE49-F238E27FC236}">
                <a16:creationId xmlns:a16="http://schemas.microsoft.com/office/drawing/2014/main" xmlns="" id="{A81F4BFD-13FA-4F01-9D4E-5FEC1ABF29DC}"/>
              </a:ext>
            </a:extLst>
          </p:cNvPr>
          <p:cNvSpPr>
            <a:spLocks noGrp="1"/>
          </p:cNvSpPr>
          <p:nvPr>
            <p:ph type="sldNum" sz="quarter" idx="4"/>
          </p:nvPr>
        </p:nvSpPr>
        <p:spPr/>
        <p:txBody>
          <a:bodyPr/>
          <a:lstStyle/>
          <a:p>
            <a:fld id="{D57F1E4F-1CFF-5643-939E-217C01CDF565}" type="slidenum">
              <a:rPr lang="en-US" smtClean="0"/>
              <a:pPr/>
              <a:t>96</a:t>
            </a:fld>
            <a:endParaRPr lang="en-US" dirty="0"/>
          </a:p>
        </p:txBody>
      </p:sp>
    </p:spTree>
    <p:extLst>
      <p:ext uri="{BB962C8B-B14F-4D97-AF65-F5344CB8AC3E}">
        <p14:creationId xmlns:p14="http://schemas.microsoft.com/office/powerpoint/2010/main" xmlns="" val="1317305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6CEA530-01DE-4774-A5CA-84560B5C14E3}"/>
              </a:ext>
            </a:extLst>
          </p:cNvPr>
          <p:cNvSpPr>
            <a:spLocks noGrp="1"/>
          </p:cNvSpPr>
          <p:nvPr>
            <p:ph type="title"/>
          </p:nvPr>
        </p:nvSpPr>
        <p:spPr/>
        <p:txBody>
          <a:bodyPr/>
          <a:lstStyle/>
          <a:p>
            <a:r>
              <a:rPr lang="en-US" dirty="0"/>
              <a:t>“To catch him in his words”</a:t>
            </a:r>
          </a:p>
        </p:txBody>
      </p:sp>
      <p:sp>
        <p:nvSpPr>
          <p:cNvPr id="6" name="Content Placeholder 5">
            <a:extLst>
              <a:ext uri="{FF2B5EF4-FFF2-40B4-BE49-F238E27FC236}">
                <a16:creationId xmlns:a16="http://schemas.microsoft.com/office/drawing/2014/main" xmlns="" id="{A7FDF94F-8EBC-4441-A8E1-5F82624FC034}"/>
              </a:ext>
            </a:extLst>
          </p:cNvPr>
          <p:cNvSpPr>
            <a:spLocks noGrp="1"/>
          </p:cNvSpPr>
          <p:nvPr>
            <p:ph sz="half" idx="1"/>
          </p:nvPr>
        </p:nvSpPr>
        <p:spPr/>
        <p:txBody>
          <a:bodyPr/>
          <a:lstStyle/>
          <a:p>
            <a:r>
              <a:rPr lang="en-US" dirty="0"/>
              <a:t>Then said these men, We shall not find any occasion against this Daniel, except we find it against him concerning the law of his God.</a:t>
            </a:r>
          </a:p>
          <a:p>
            <a:pPr marL="0" indent="0">
              <a:buNone/>
            </a:pPr>
            <a:r>
              <a:rPr lang="en-US" b="1" dirty="0"/>
              <a:t>Daniel 6:5</a:t>
            </a:r>
          </a:p>
        </p:txBody>
      </p:sp>
      <p:sp>
        <p:nvSpPr>
          <p:cNvPr id="7" name="Content Placeholder 6">
            <a:extLst>
              <a:ext uri="{FF2B5EF4-FFF2-40B4-BE49-F238E27FC236}">
                <a16:creationId xmlns:a16="http://schemas.microsoft.com/office/drawing/2014/main" xmlns="" id="{784F796F-D3D0-4E23-913E-5FC991A85542}"/>
              </a:ext>
            </a:extLst>
          </p:cNvPr>
          <p:cNvSpPr>
            <a:spLocks noGrp="1"/>
          </p:cNvSpPr>
          <p:nvPr>
            <p:ph sz="half" idx="2"/>
          </p:nvPr>
        </p:nvSpPr>
        <p:spPr>
          <a:xfrm>
            <a:off x="4640580" y="2489199"/>
            <a:ext cx="4090825" cy="4207108"/>
          </a:xfrm>
        </p:spPr>
        <p:txBody>
          <a:bodyPr>
            <a:normAutofit/>
          </a:bodyPr>
          <a:lstStyle/>
          <a:p>
            <a:r>
              <a:rPr lang="en-US" dirty="0"/>
              <a:t>…though detectives have been at work, as it were, stealing in on us in various ways, through letters in disguise, from different quarters and at different times, trying in every conceivable way to get us committed to something that might be used against us, yet, after all this, the only thing that could be found was…the result of our telling a man not to frighten his sister into the obedience of the Truth.</a:t>
            </a:r>
          </a:p>
          <a:p>
            <a:pPr marL="0" indent="0">
              <a:buNone/>
            </a:pPr>
            <a:r>
              <a:rPr lang="en-US" dirty="0"/>
              <a:t>                       1891 p. 155</a:t>
            </a:r>
          </a:p>
        </p:txBody>
      </p:sp>
      <p:sp>
        <p:nvSpPr>
          <p:cNvPr id="4" name="Slide Number Placeholder 3">
            <a:extLst>
              <a:ext uri="{FF2B5EF4-FFF2-40B4-BE49-F238E27FC236}">
                <a16:creationId xmlns:a16="http://schemas.microsoft.com/office/drawing/2014/main" xmlns="" id="{982A2C80-0A26-4092-8049-93FD94838801}"/>
              </a:ext>
            </a:extLst>
          </p:cNvPr>
          <p:cNvSpPr>
            <a:spLocks noGrp="1"/>
          </p:cNvSpPr>
          <p:nvPr>
            <p:ph type="sldNum" sz="quarter" idx="4"/>
          </p:nvPr>
        </p:nvSpPr>
        <p:spPr/>
        <p:txBody>
          <a:bodyPr/>
          <a:lstStyle/>
          <a:p>
            <a:fld id="{D57F1E4F-1CFF-5643-939E-217C01CDF565}" type="slidenum">
              <a:rPr lang="en-US" smtClean="0"/>
              <a:pPr/>
              <a:t>97</a:t>
            </a:fld>
            <a:endParaRPr lang="en-US" dirty="0"/>
          </a:p>
        </p:txBody>
      </p:sp>
    </p:spTree>
    <p:extLst>
      <p:ext uri="{BB962C8B-B14F-4D97-AF65-F5344CB8AC3E}">
        <p14:creationId xmlns:p14="http://schemas.microsoft.com/office/powerpoint/2010/main" xmlns="" val="5511141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E13F3-FD95-452F-80E1-B150840894CA}"/>
              </a:ext>
            </a:extLst>
          </p:cNvPr>
          <p:cNvSpPr>
            <a:spLocks noGrp="1"/>
          </p:cNvSpPr>
          <p:nvPr>
            <p:ph type="title"/>
          </p:nvPr>
        </p:nvSpPr>
        <p:spPr/>
        <p:txBody>
          <a:bodyPr/>
          <a:lstStyle/>
          <a:p>
            <a:pPr marL="914400" indent="-914400"/>
            <a:r>
              <a:rPr lang="en-US" dirty="0"/>
              <a:t>(1) 	Meet face to face to personally question</a:t>
            </a:r>
          </a:p>
        </p:txBody>
      </p:sp>
      <p:sp>
        <p:nvSpPr>
          <p:cNvPr id="3" name="Content Placeholder 2">
            <a:extLst>
              <a:ext uri="{FF2B5EF4-FFF2-40B4-BE49-F238E27FC236}">
                <a16:creationId xmlns:a16="http://schemas.microsoft.com/office/drawing/2014/main" xmlns="" id="{F04FD46B-8232-40AC-BE53-966ABA5000CF}"/>
              </a:ext>
            </a:extLst>
          </p:cNvPr>
          <p:cNvSpPr>
            <a:spLocks noGrp="1"/>
          </p:cNvSpPr>
          <p:nvPr>
            <p:ph idx="1"/>
          </p:nvPr>
        </p:nvSpPr>
        <p:spPr>
          <a:xfrm>
            <a:off x="866441" y="2489200"/>
            <a:ext cx="6900383" cy="3530600"/>
          </a:xfrm>
        </p:spPr>
        <p:txBody>
          <a:bodyPr>
            <a:noAutofit/>
          </a:bodyPr>
          <a:lstStyle/>
          <a:p>
            <a:r>
              <a:rPr lang="en-US" sz="2000" dirty="0"/>
              <a:t>In letters we had seen and in words heard certain brethren were charged with believing in partial inspiration, immortal emergence, etc. we made it our business to personally question the persons charged, and we were courteously and frankly informed to the contrary…Ah! My dear brethren, you are going beyond your jurisdiction and encroaching upon the rights of him whose prerogative alone it is and whose omniscience only can search the reins and hearts. When zeal outruns discretion it becomes a cruel tyrant, and one possessed of such zeal will  be the greatest sufferer.</a:t>
            </a:r>
          </a:p>
        </p:txBody>
      </p:sp>
      <p:sp>
        <p:nvSpPr>
          <p:cNvPr id="4" name="Slide Number Placeholder 3">
            <a:extLst>
              <a:ext uri="{FF2B5EF4-FFF2-40B4-BE49-F238E27FC236}">
                <a16:creationId xmlns:a16="http://schemas.microsoft.com/office/drawing/2014/main" xmlns="" id="{71C3C416-C3BA-4AB8-8C96-383B5E267843}"/>
              </a:ext>
            </a:extLst>
          </p:cNvPr>
          <p:cNvSpPr>
            <a:spLocks noGrp="1"/>
          </p:cNvSpPr>
          <p:nvPr>
            <p:ph type="sldNum" sz="quarter" idx="4"/>
          </p:nvPr>
        </p:nvSpPr>
        <p:spPr/>
        <p:txBody>
          <a:bodyPr/>
          <a:lstStyle/>
          <a:p>
            <a:fld id="{D57F1E4F-1CFF-5643-939E-217C01CDF565}" type="slidenum">
              <a:rPr lang="en-US" smtClean="0"/>
              <a:pPr/>
              <a:t>98</a:t>
            </a:fld>
            <a:endParaRPr lang="en-US" dirty="0"/>
          </a:p>
        </p:txBody>
      </p:sp>
    </p:spTree>
    <p:extLst>
      <p:ext uri="{BB962C8B-B14F-4D97-AF65-F5344CB8AC3E}">
        <p14:creationId xmlns:p14="http://schemas.microsoft.com/office/powerpoint/2010/main" xmlns="" val="420510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E13F3-FD95-452F-80E1-B150840894CA}"/>
              </a:ext>
            </a:extLst>
          </p:cNvPr>
          <p:cNvSpPr>
            <a:spLocks noGrp="1"/>
          </p:cNvSpPr>
          <p:nvPr>
            <p:ph type="title"/>
          </p:nvPr>
        </p:nvSpPr>
        <p:spPr>
          <a:xfrm>
            <a:off x="866440" y="927099"/>
            <a:ext cx="6504516" cy="709865"/>
          </a:xfrm>
        </p:spPr>
        <p:txBody>
          <a:bodyPr/>
          <a:lstStyle/>
          <a:p>
            <a:pPr marL="741363" indent="-741363"/>
            <a:r>
              <a:rPr lang="en-US" dirty="0"/>
              <a:t>(1)  Witnesses of a tale-bearing spirit</a:t>
            </a:r>
          </a:p>
        </p:txBody>
      </p:sp>
      <p:sp>
        <p:nvSpPr>
          <p:cNvPr id="3" name="Content Placeholder 2">
            <a:extLst>
              <a:ext uri="{FF2B5EF4-FFF2-40B4-BE49-F238E27FC236}">
                <a16:creationId xmlns:a16="http://schemas.microsoft.com/office/drawing/2014/main" xmlns="" id="{F04FD46B-8232-40AC-BE53-966ABA5000CF}"/>
              </a:ext>
            </a:extLst>
          </p:cNvPr>
          <p:cNvSpPr>
            <a:spLocks noGrp="1"/>
          </p:cNvSpPr>
          <p:nvPr>
            <p:ph idx="1"/>
          </p:nvPr>
        </p:nvSpPr>
        <p:spPr>
          <a:xfrm>
            <a:off x="866441" y="2489200"/>
            <a:ext cx="6343201" cy="4168078"/>
          </a:xfrm>
        </p:spPr>
        <p:txBody>
          <a:bodyPr>
            <a:normAutofit/>
          </a:bodyPr>
          <a:lstStyle/>
          <a:p>
            <a:r>
              <a:rPr lang="en-US" sz="2000" dirty="0"/>
              <a:t>In spite of the discouragements, the brethren seemed determined to press onward in the work of the truth. They naturally feel keenly the injustice done them in the circulation of unfounded reports about their standing in the truth. Smite them not. Allow not others to smite them. Letter writing as a means of sending out charges are witnesses of a tale-bearing spirit; and to receive such letters or in any way to countenance them is to partake of the “evil deeds” of the talebearer (2 John 11).</a:t>
            </a:r>
          </a:p>
          <a:p>
            <a:pPr marL="0" indent="0">
              <a:buNone/>
            </a:pPr>
            <a:r>
              <a:rPr lang="en-US" sz="2000" dirty="0"/>
              <a:t>                                March 1892  p. 57 </a:t>
            </a:r>
          </a:p>
        </p:txBody>
      </p:sp>
      <p:sp>
        <p:nvSpPr>
          <p:cNvPr id="4" name="Slide Number Placeholder 3">
            <a:extLst>
              <a:ext uri="{FF2B5EF4-FFF2-40B4-BE49-F238E27FC236}">
                <a16:creationId xmlns:a16="http://schemas.microsoft.com/office/drawing/2014/main" xmlns="" id="{71C3C416-C3BA-4AB8-8C96-383B5E267843}"/>
              </a:ext>
            </a:extLst>
          </p:cNvPr>
          <p:cNvSpPr>
            <a:spLocks noGrp="1"/>
          </p:cNvSpPr>
          <p:nvPr>
            <p:ph type="sldNum" sz="quarter" idx="4"/>
          </p:nvPr>
        </p:nvSpPr>
        <p:spPr/>
        <p:txBody>
          <a:bodyPr/>
          <a:lstStyle/>
          <a:p>
            <a:fld id="{D57F1E4F-1CFF-5643-939E-217C01CDF565}" type="slidenum">
              <a:rPr lang="en-US" smtClean="0"/>
              <a:pPr/>
              <a:t>99</a:t>
            </a:fld>
            <a:endParaRPr lang="en-US" dirty="0"/>
          </a:p>
        </p:txBody>
      </p:sp>
    </p:spTree>
    <p:extLst>
      <p:ext uri="{BB962C8B-B14F-4D97-AF65-F5344CB8AC3E}">
        <p14:creationId xmlns:p14="http://schemas.microsoft.com/office/powerpoint/2010/main" xmlns="" val="17865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11573</TotalTime>
  <Words>12025</Words>
  <Application>Microsoft Office PowerPoint</Application>
  <PresentationFormat>On-screen Show (4:3)</PresentationFormat>
  <Paragraphs>704</Paragraphs>
  <Slides>133</Slides>
  <Notes>1</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Ion Boardroom</vt:lpstr>
      <vt:lpstr>Ministers by whom we believed</vt:lpstr>
      <vt:lpstr>Note to PDF slide copy</vt:lpstr>
      <vt:lpstr>Five day lesson plan</vt:lpstr>
      <vt:lpstr>Do you understand what you are reading?</vt:lpstr>
      <vt:lpstr>“How can I unless someone guides me?”</vt:lpstr>
      <vt:lpstr>Why was this subject chosen?</vt:lpstr>
      <vt:lpstr>The uselessness of pedigree according to the flesh</vt:lpstr>
      <vt:lpstr>Why was this subject chosen?</vt:lpstr>
      <vt:lpstr>Why was this subject chosen?</vt:lpstr>
      <vt:lpstr>Why was this subject chosen?</vt:lpstr>
      <vt:lpstr>Why was this subject chosen?</vt:lpstr>
      <vt:lpstr>Why was this subject chosen?</vt:lpstr>
      <vt:lpstr>What our purpose is not</vt:lpstr>
      <vt:lpstr>The same spirit of faith</vt:lpstr>
      <vt:lpstr>Skilled as a carpenter</vt:lpstr>
      <vt:lpstr>Early life in south Wales</vt:lpstr>
      <vt:lpstr>Early life in south Wales</vt:lpstr>
      <vt:lpstr>Did Thomas Williams ever meet and/or hear Dr. Thomas in person?</vt:lpstr>
      <vt:lpstr>These lessons are dedicated to the memory of our late Brother Jim Millay and his work in the Lord</vt:lpstr>
      <vt:lpstr>Question to think about </vt:lpstr>
      <vt:lpstr>The work of an evangelist</vt:lpstr>
      <vt:lpstr>Today’s content</vt:lpstr>
      <vt:lpstr>The rise of Sola Scriptura Protestant sects in 19th century America</vt:lpstr>
      <vt:lpstr>A Christadelphian statement of sola scriptura</vt:lpstr>
      <vt:lpstr>Thirteen Lectures on the Apocalypse p. 12</vt:lpstr>
      <vt:lpstr>Other claimed sources of authority</vt:lpstr>
      <vt:lpstr>The Christadelphian Advocate project 1885-1913</vt:lpstr>
      <vt:lpstr>How The Advocate started – moving from Riverside to Waterloo</vt:lpstr>
      <vt:lpstr>How The Advocate started – a lecture tour to take counsel with the brethren</vt:lpstr>
      <vt:lpstr>“We are not very far from the brink of the grave”</vt:lpstr>
      <vt:lpstr>“What we are most concerned about” </vt:lpstr>
      <vt:lpstr>“Counsel is what we shall at all times crave”</vt:lpstr>
      <vt:lpstr>The 1884 lecture tour – Canadian portion</vt:lpstr>
      <vt:lpstr>The great responsibility that rests on us</vt:lpstr>
      <vt:lpstr>The problem with attention to ourselves</vt:lpstr>
      <vt:lpstr>Question to think about </vt:lpstr>
      <vt:lpstr>The 1884 lecture tour – New York State &amp; Pennsylvania</vt:lpstr>
      <vt:lpstr>The 1884 lecture tour – New England and mid-Atlantic</vt:lpstr>
      <vt:lpstr>The 1884 lecture tour – Virginia, Pittsburgh, Michigan and Chicago</vt:lpstr>
      <vt:lpstr>The 1884 lecture tour extension</vt:lpstr>
      <vt:lpstr>Who did the physical work of publishing The Advocate?</vt:lpstr>
      <vt:lpstr>The Chicago World’s Fair 1893</vt:lpstr>
      <vt:lpstr>The Chicago World’s Fair 1893</vt:lpstr>
      <vt:lpstr>The original initiative</vt:lpstr>
      <vt:lpstr>The second page of the cover</vt:lpstr>
      <vt:lpstr>We answer:</vt:lpstr>
      <vt:lpstr>The labourers are few</vt:lpstr>
      <vt:lpstr>My condition was a trial</vt:lpstr>
      <vt:lpstr>“Our hearing had become so impaired”</vt:lpstr>
      <vt:lpstr>“It is better to wear out than to rust out”</vt:lpstr>
      <vt:lpstr>“Our thorn in the flesh”</vt:lpstr>
      <vt:lpstr>“Our thorn in the flesh”</vt:lpstr>
      <vt:lpstr>“Our thorn in the flesh”</vt:lpstr>
      <vt:lpstr>The care of all the ecclesias</vt:lpstr>
      <vt:lpstr>Today’s content</vt:lpstr>
      <vt:lpstr>The second amendment analogy</vt:lpstr>
      <vt:lpstr>Besides those things that are without</vt:lpstr>
      <vt:lpstr>So please pardon us</vt:lpstr>
      <vt:lpstr>God arranged the members as He chose</vt:lpstr>
      <vt:lpstr>God has so composed the body</vt:lpstr>
      <vt:lpstr>“It will be hard to kill it”</vt:lpstr>
      <vt:lpstr>We have no right to separate for dislike</vt:lpstr>
      <vt:lpstr>“The result of our own faults”</vt:lpstr>
      <vt:lpstr>The inspiration controversy 1885</vt:lpstr>
      <vt:lpstr>The inspiration controversy 1885 (2)</vt:lpstr>
      <vt:lpstr>Yet do it with gentleness and respect</vt:lpstr>
      <vt:lpstr>A debater for the truth’s sake</vt:lpstr>
      <vt:lpstr>Death firsthand – sad calamity</vt:lpstr>
      <vt:lpstr>Death firsthand</vt:lpstr>
      <vt:lpstr>The saddest affliction of my life</vt:lpstr>
      <vt:lpstr>It was not so to be in the providence of God</vt:lpstr>
      <vt:lpstr>Sadly stricken with grief</vt:lpstr>
      <vt:lpstr>Oh! That enemy, would it were destroyed.</vt:lpstr>
      <vt:lpstr>“Thy will be done”</vt:lpstr>
      <vt:lpstr>Abundant baptisms</vt:lpstr>
      <vt:lpstr>Growing ecclesias </vt:lpstr>
      <vt:lpstr>Today’s thought question  What motivates those in Adam to come to baptism? </vt:lpstr>
      <vt:lpstr>A sample of baptisms reported in the month of August 1887</vt:lpstr>
      <vt:lpstr>Witnessing to a good confession of the faith</vt:lpstr>
      <vt:lpstr>We are happy to say</vt:lpstr>
      <vt:lpstr>Our little band</vt:lpstr>
      <vt:lpstr>Glad to report</vt:lpstr>
      <vt:lpstr>My pleasant duty</vt:lpstr>
      <vt:lpstr>We rejoice that God has increased our numbers</vt:lpstr>
      <vt:lpstr>Let your moderation* be known unto all men</vt:lpstr>
      <vt:lpstr>Seven things that make for peace</vt:lpstr>
      <vt:lpstr>I warn you, as I warned you before</vt:lpstr>
      <vt:lpstr>Why do peace and reconciliation matter?</vt:lpstr>
      <vt:lpstr>Why do peace and reconciliation matter?</vt:lpstr>
      <vt:lpstr>Where the truth is paramount</vt:lpstr>
      <vt:lpstr>Two dangers confronting us </vt:lpstr>
      <vt:lpstr>The only course…safely between extremes</vt:lpstr>
      <vt:lpstr>Be careful; beware</vt:lpstr>
      <vt:lpstr>The Lord knoweth them that are his</vt:lpstr>
      <vt:lpstr>The need for balance in drawing lines</vt:lpstr>
      <vt:lpstr>One who might well be carefully watched</vt:lpstr>
      <vt:lpstr>“To catch him in his words”</vt:lpstr>
      <vt:lpstr>(1)  Meet face to face to personally question</vt:lpstr>
      <vt:lpstr>(1)  Witnesses of a tale-bearing spirit</vt:lpstr>
      <vt:lpstr>(1) Limit the use of letters and when they must be sent, let them be “love” letters</vt:lpstr>
      <vt:lpstr>(2) Trying first to remove the evil</vt:lpstr>
      <vt:lpstr>(3) Consider both sides</vt:lpstr>
      <vt:lpstr>(3) Consider both sides</vt:lpstr>
      <vt:lpstr>(3) Consider both sides</vt:lpstr>
      <vt:lpstr>(4)  Do not make threats about fellowship</vt:lpstr>
      <vt:lpstr>(5)  Do not reason that the end justifies the means</vt:lpstr>
      <vt:lpstr>(6)  Differences that do not affect salvation</vt:lpstr>
      <vt:lpstr>(6)  Can A and B leave Christ to judge?</vt:lpstr>
      <vt:lpstr>(7) What you practice yourself may not be wise to impose on your brethren</vt:lpstr>
      <vt:lpstr>The uncertainty of fellowship</vt:lpstr>
      <vt:lpstr>A removal of the obstacles locally</vt:lpstr>
      <vt:lpstr>The prerogative of the righteous Judge alone to do</vt:lpstr>
      <vt:lpstr>The desired end, that of a united body</vt:lpstr>
      <vt:lpstr>Prove all things, hold fast that which is good</vt:lpstr>
      <vt:lpstr>Today’s content</vt:lpstr>
      <vt:lpstr>Try the experiment</vt:lpstr>
      <vt:lpstr>Three sources of evidence by which we inform our lives</vt:lpstr>
      <vt:lpstr>The process of faith formation</vt:lpstr>
      <vt:lpstr>The whole counsel of God</vt:lpstr>
      <vt:lpstr>The whole counsel of God</vt:lpstr>
      <vt:lpstr>The reliability of evidence</vt:lpstr>
      <vt:lpstr>The generational divide in how the Six Day War is viewed by Jews</vt:lpstr>
      <vt:lpstr>The reliability of evidence</vt:lpstr>
      <vt:lpstr>A framework to interpret the evidence</vt:lpstr>
      <vt:lpstr>Debate on the subject of Israel’s restoration</vt:lpstr>
      <vt:lpstr>The result of the debate</vt:lpstr>
      <vt:lpstr>Difficulties which the world saw in 1892</vt:lpstr>
      <vt:lpstr>It is enough to say it is God’s plan</vt:lpstr>
      <vt:lpstr>Principles of Geology</vt:lpstr>
      <vt:lpstr>Three pillars of true teaching</vt:lpstr>
      <vt:lpstr>Condemnation to death in Adam and the meaning of that death</vt:lpstr>
      <vt:lpstr>Three pillars of true teaching</vt:lpstr>
      <vt:lpstr>In the hope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Deuteronomy 29-32</dc:title>
  <dc:creator>James Farrar</dc:creator>
  <cp:lastModifiedBy>Sue</cp:lastModifiedBy>
  <cp:revision>229</cp:revision>
  <cp:lastPrinted>2017-07-07T11:32:50Z</cp:lastPrinted>
  <dcterms:created xsi:type="dcterms:W3CDTF">2017-04-28T01:04:50Z</dcterms:created>
  <dcterms:modified xsi:type="dcterms:W3CDTF">2018-02-20T20:13:33Z</dcterms:modified>
</cp:coreProperties>
</file>