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800000"/>
    <a:srgbClr val="7F6D76"/>
    <a:srgbClr val="5804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21A93-6DF6-44E2-8E7B-9E6CD64F05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F8A285-E6A3-4A79-9D2B-8336025F6C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DA681C-600A-40CB-AA6A-98FAFF2F20AB}"/>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5" name="Footer Placeholder 4">
            <a:extLst>
              <a:ext uri="{FF2B5EF4-FFF2-40B4-BE49-F238E27FC236}">
                <a16:creationId xmlns:a16="http://schemas.microsoft.com/office/drawing/2014/main" id="{AC24596C-EEF6-4A96-B244-814565226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FD704-684E-40BD-A8FF-99B6C3F84391}"/>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25007921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19CE9-79EF-4A8A-8FC5-C9817E7F8E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C66C73-3B54-413D-9D7C-D88F9047823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97446-D5B1-4E98-8C5C-D789B2F8C318}"/>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5" name="Footer Placeholder 4">
            <a:extLst>
              <a:ext uri="{FF2B5EF4-FFF2-40B4-BE49-F238E27FC236}">
                <a16:creationId xmlns:a16="http://schemas.microsoft.com/office/drawing/2014/main" id="{3F1A7B3E-61BE-45A7-B357-43A4B307E7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FAC7C-B811-456C-8760-144DA360E048}"/>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199811153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D28C31-424F-4309-B95E-B719EE4E6C0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5905EE-7E0D-4B9E-90AA-ACC6D7DC4D3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194618-3AFF-45C4-920F-713B6D938646}"/>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5" name="Footer Placeholder 4">
            <a:extLst>
              <a:ext uri="{FF2B5EF4-FFF2-40B4-BE49-F238E27FC236}">
                <a16:creationId xmlns:a16="http://schemas.microsoft.com/office/drawing/2014/main" id="{7ED306EA-787B-44AF-A497-D764C2C500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AD1B05-A501-49FA-A3CE-CA44E77122EF}"/>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177319232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85C62-AD21-432C-AC86-C4222AC4B0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C7146-0532-46DD-9655-71AD654B77F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99ECF7-3EF9-4F68-86FA-10C09A46A5FC}"/>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5" name="Footer Placeholder 4">
            <a:extLst>
              <a:ext uri="{FF2B5EF4-FFF2-40B4-BE49-F238E27FC236}">
                <a16:creationId xmlns:a16="http://schemas.microsoft.com/office/drawing/2014/main" id="{63EC8B5B-9289-454A-92DF-8A2E73589E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3E3739-2102-49C8-BA2A-C0BB2FC4EF5D}"/>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27154048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8B809-8946-4952-AE2F-9D70875E93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52BB69-BF11-4C0B-81AE-3F300A78AE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CC0DD44-585A-472B-8682-39A40EE28360}"/>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5" name="Footer Placeholder 4">
            <a:extLst>
              <a:ext uri="{FF2B5EF4-FFF2-40B4-BE49-F238E27FC236}">
                <a16:creationId xmlns:a16="http://schemas.microsoft.com/office/drawing/2014/main" id="{2A284DD0-5D11-49ED-A8C0-B156D7F814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220BE5-77A5-454C-85AF-818D22ABA9EB}"/>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33701131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DB13-8423-4BA1-BE1C-9C3AEC036A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D63B62-A2A8-4236-AB5B-5E61966B81B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E85CD7-60D8-4945-8444-6627BFDEB2E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FE2648-9F48-434A-A17E-71476CDA620D}"/>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6" name="Footer Placeholder 5">
            <a:extLst>
              <a:ext uri="{FF2B5EF4-FFF2-40B4-BE49-F238E27FC236}">
                <a16:creationId xmlns:a16="http://schemas.microsoft.com/office/drawing/2014/main" id="{BD7115B0-D81C-4E4F-B9B9-B3AFCD2B72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B25769-7698-4632-BFDE-B907CB3EA519}"/>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29940923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3219F-36B6-4CDF-885E-B0E4C0E6B4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AA2198-55A7-4A41-92A9-4CE1C71D2B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017F03-9B62-499A-862E-EA488394574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62B0738-CD37-4E99-80BD-11052EF942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2CAF3C-1A7E-4FBA-B292-6A718D0229F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87E096-3BA5-4E1B-B3CF-45855861352A}"/>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8" name="Footer Placeholder 7">
            <a:extLst>
              <a:ext uri="{FF2B5EF4-FFF2-40B4-BE49-F238E27FC236}">
                <a16:creationId xmlns:a16="http://schemas.microsoft.com/office/drawing/2014/main" id="{EDB385A2-43D1-49D5-8C29-2256917D75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D9FA4E-DA16-4E52-B5A7-00B412710750}"/>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13758805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FB4AA-F518-471E-88A6-0C9D6B2743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BBA0E3-4D6E-4DAB-B11C-DC32D86BA03C}"/>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4" name="Footer Placeholder 3">
            <a:extLst>
              <a:ext uri="{FF2B5EF4-FFF2-40B4-BE49-F238E27FC236}">
                <a16:creationId xmlns:a16="http://schemas.microsoft.com/office/drawing/2014/main" id="{B6DDE390-9B47-4093-AF2B-B22E7F6ECB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D633E3-E4AC-4C5F-BAEA-8D278F9920CF}"/>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16118173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5EA211-11EA-438E-9311-93FEF258E7E4}"/>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3" name="Footer Placeholder 2">
            <a:extLst>
              <a:ext uri="{FF2B5EF4-FFF2-40B4-BE49-F238E27FC236}">
                <a16:creationId xmlns:a16="http://schemas.microsoft.com/office/drawing/2014/main" id="{B626833A-5CC9-472E-BB65-F196C52BEE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22BECC-D628-4A6A-884B-6F4CF08F9EA8}"/>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27410409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E6CC4-EAEE-4DE5-99B5-73BCE8E5A8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4F41E5-4730-47EA-BF32-CA4EFD210B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F702A0-D5CF-40EE-8446-98582BE0ED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DC90A2-E276-493A-9CE9-7A0BB3FB6CA6}"/>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6" name="Footer Placeholder 5">
            <a:extLst>
              <a:ext uri="{FF2B5EF4-FFF2-40B4-BE49-F238E27FC236}">
                <a16:creationId xmlns:a16="http://schemas.microsoft.com/office/drawing/2014/main" id="{287C7A34-C620-4380-9B63-FB8FD9B951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F25ED4-4214-4811-8080-15B7D973FC80}"/>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12979156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C44F9-636C-42B2-9860-738BE9E89A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377F2F-37CC-4CB5-ABAF-03C04CEE8D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8B492A-FF8F-4065-AA4F-65F28E170A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E0B7B0B-B568-45C8-88BB-B207463BEAE8}"/>
              </a:ext>
            </a:extLst>
          </p:cNvPr>
          <p:cNvSpPr>
            <a:spLocks noGrp="1"/>
          </p:cNvSpPr>
          <p:nvPr>
            <p:ph type="dt" sz="half" idx="10"/>
          </p:nvPr>
        </p:nvSpPr>
        <p:spPr/>
        <p:txBody>
          <a:bodyPr/>
          <a:lstStyle/>
          <a:p>
            <a:fld id="{3D6274DD-CCE0-4DF4-BE11-47E80FFD9910}" type="datetimeFigureOut">
              <a:rPr lang="en-US" smtClean="0"/>
              <a:t>3/29/2018</a:t>
            </a:fld>
            <a:endParaRPr lang="en-US"/>
          </a:p>
        </p:txBody>
      </p:sp>
      <p:sp>
        <p:nvSpPr>
          <p:cNvPr id="6" name="Footer Placeholder 5">
            <a:extLst>
              <a:ext uri="{FF2B5EF4-FFF2-40B4-BE49-F238E27FC236}">
                <a16:creationId xmlns:a16="http://schemas.microsoft.com/office/drawing/2014/main" id="{55BFFCE4-18FA-4829-AC5C-909FD54901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B274DA-77BB-4005-BFB9-7FB3E58DFB41}"/>
              </a:ext>
            </a:extLst>
          </p:cNvPr>
          <p:cNvSpPr>
            <a:spLocks noGrp="1"/>
          </p:cNvSpPr>
          <p:nvPr>
            <p:ph type="sldNum" sz="quarter" idx="12"/>
          </p:nvPr>
        </p:nvSpPr>
        <p:spPr/>
        <p:txBody>
          <a:bodyPr/>
          <a:lstStyle/>
          <a:p>
            <a:fld id="{6628FCD2-AC0B-4BBE-A4FA-4F990D611B38}" type="slidenum">
              <a:rPr lang="en-US" smtClean="0"/>
              <a:t>‹#›</a:t>
            </a:fld>
            <a:endParaRPr lang="en-US"/>
          </a:p>
        </p:txBody>
      </p:sp>
    </p:spTree>
    <p:extLst>
      <p:ext uri="{BB962C8B-B14F-4D97-AF65-F5344CB8AC3E}">
        <p14:creationId xmlns:p14="http://schemas.microsoft.com/office/powerpoint/2010/main" val="21155187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A48C61-45C1-4B55-B0D6-D8A2930A24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459F86-4504-4060-94E2-20A2308CF3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CF7BCD-5F37-40E8-9636-350441C4B7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274DD-CCE0-4DF4-BE11-47E80FFD9910}" type="datetimeFigureOut">
              <a:rPr lang="en-US" smtClean="0"/>
              <a:t>3/29/2018</a:t>
            </a:fld>
            <a:endParaRPr lang="en-US"/>
          </a:p>
        </p:txBody>
      </p:sp>
      <p:sp>
        <p:nvSpPr>
          <p:cNvPr id="5" name="Footer Placeholder 4">
            <a:extLst>
              <a:ext uri="{FF2B5EF4-FFF2-40B4-BE49-F238E27FC236}">
                <a16:creationId xmlns:a16="http://schemas.microsoft.com/office/drawing/2014/main" id="{34871351-99EA-42CA-8613-49EAC0AB12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3FDFF1-0571-4D2E-8223-7CE169E7C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8FCD2-AC0B-4BBE-A4FA-4F990D611B38}" type="slidenum">
              <a:rPr lang="en-US" smtClean="0"/>
              <a:t>‹#›</a:t>
            </a:fld>
            <a:endParaRPr lang="en-US"/>
          </a:p>
        </p:txBody>
      </p:sp>
    </p:spTree>
    <p:extLst>
      <p:ext uri="{BB962C8B-B14F-4D97-AF65-F5344CB8AC3E}">
        <p14:creationId xmlns:p14="http://schemas.microsoft.com/office/powerpoint/2010/main" val="4281060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2098A-FBC7-44A1-84AC-952CB909EE5B}"/>
              </a:ext>
            </a:extLst>
          </p:cNvPr>
          <p:cNvSpPr>
            <a:spLocks noGrp="1"/>
          </p:cNvSpPr>
          <p:nvPr>
            <p:ph type="ctrTitle"/>
          </p:nvPr>
        </p:nvSpPr>
        <p:spPr>
          <a:xfrm>
            <a:off x="1524000" y="1502190"/>
            <a:ext cx="9144000" cy="2387600"/>
          </a:xfrm>
        </p:spPr>
        <p:txBody>
          <a:bodyPr>
            <a:normAutofit/>
          </a:bodyPr>
          <a:lstStyle/>
          <a:p>
            <a:r>
              <a:rPr lang="en-US" sz="10000" b="1" dirty="0">
                <a:solidFill>
                  <a:srgbClr val="FFFF00"/>
                </a:solidFill>
                <a:latin typeface="Bookman Old Style" panose="02050604050505020204" pitchFamily="18" charset="0"/>
                <a:cs typeface="Times New Roman" panose="02020603050405020304" pitchFamily="18" charset="0"/>
              </a:rPr>
              <a:t>Resurrection</a:t>
            </a:r>
          </a:p>
        </p:txBody>
      </p:sp>
    </p:spTree>
    <p:extLst>
      <p:ext uri="{BB962C8B-B14F-4D97-AF65-F5344CB8AC3E}">
        <p14:creationId xmlns:p14="http://schemas.microsoft.com/office/powerpoint/2010/main" val="23231679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7159D3-3534-4519-BA6B-8968493D3AEF}"/>
              </a:ext>
            </a:extLst>
          </p:cNvPr>
          <p:cNvSpPr txBox="1"/>
          <p:nvPr/>
        </p:nvSpPr>
        <p:spPr>
          <a:xfrm>
            <a:off x="750276" y="562708"/>
            <a:ext cx="10883705" cy="5909310"/>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Jesus answered and said unto them, Ye do err, not knowing the scriptures, nor the power of God… </a:t>
            </a:r>
            <a:r>
              <a:rPr lang="en-US" sz="4000" b="1" i="1" baseline="30000" dirty="0">
                <a:solidFill>
                  <a:srgbClr val="FFFF00"/>
                </a:solidFill>
                <a:latin typeface="Times New Roman" panose="02020603050405020304" pitchFamily="18" charset="0"/>
                <a:cs typeface="Times New Roman" panose="02020603050405020304" pitchFamily="18" charset="0"/>
              </a:rPr>
              <a:t> </a:t>
            </a:r>
            <a:r>
              <a:rPr lang="en-US" sz="4000" b="1" i="1" dirty="0">
                <a:solidFill>
                  <a:srgbClr val="FFFF00"/>
                </a:solidFill>
                <a:latin typeface="Times New Roman" panose="02020603050405020304" pitchFamily="18" charset="0"/>
                <a:cs typeface="Times New Roman" panose="02020603050405020304" pitchFamily="18" charset="0"/>
              </a:rPr>
              <a:t>But as touching the resurrection of the dead, have ye not read that which was spoken unto you by God, saying, I am the God of Abraham, and the God of Isaac, and the God of Jacob? God is not the God of the dead, but of the living.</a:t>
            </a:r>
          </a:p>
          <a:p>
            <a:pPr algn="just"/>
            <a:r>
              <a:rPr lang="en-US" sz="4000" b="1" i="1" dirty="0">
                <a:solidFill>
                  <a:srgbClr val="FFFF00"/>
                </a:solidFill>
                <a:latin typeface="Times New Roman" panose="02020603050405020304" pitchFamily="18" charset="0"/>
                <a:cs typeface="Times New Roman" panose="02020603050405020304" pitchFamily="18" charset="0"/>
              </a:rPr>
              <a:t>	</a:t>
            </a:r>
          </a:p>
          <a:p>
            <a:pPr algn="just"/>
            <a:r>
              <a:rPr lang="en-US" sz="4000" b="1" i="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Matthew 22:29-32</a:t>
            </a:r>
          </a:p>
          <a:p>
            <a:endParaRPr lang="en-US" dirty="0"/>
          </a:p>
        </p:txBody>
      </p:sp>
    </p:spTree>
    <p:extLst>
      <p:ext uri="{BB962C8B-B14F-4D97-AF65-F5344CB8AC3E}">
        <p14:creationId xmlns:p14="http://schemas.microsoft.com/office/powerpoint/2010/main" val="8557689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81834B-FC76-4334-B739-FE814B62BAC7}"/>
              </a:ext>
            </a:extLst>
          </p:cNvPr>
          <p:cNvSpPr txBox="1"/>
          <p:nvPr/>
        </p:nvSpPr>
        <p:spPr>
          <a:xfrm>
            <a:off x="562708" y="562708"/>
            <a:ext cx="11085341" cy="4062651"/>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I know that he shall rise again in the resurrection at the last day.</a:t>
            </a:r>
          </a:p>
          <a:p>
            <a:pPr algn="just"/>
            <a:r>
              <a:rPr lang="en-US" sz="4000" b="1" i="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John 11:24</a:t>
            </a:r>
          </a:p>
          <a:p>
            <a:pPr algn="just"/>
            <a:endParaRPr lang="en-US" sz="4000" b="1" dirty="0">
              <a:solidFill>
                <a:srgbClr val="FFFF00"/>
              </a:solidFill>
              <a:latin typeface="Times New Roman" panose="02020603050405020304" pitchFamily="18" charset="0"/>
              <a:cs typeface="Times New Roman" panose="02020603050405020304" pitchFamily="18" charset="0"/>
            </a:endParaRPr>
          </a:p>
          <a:p>
            <a:pPr algn="just"/>
            <a:endParaRPr lang="en-US" sz="4000" b="1" dirty="0">
              <a:solidFill>
                <a:srgbClr val="FFFF00"/>
              </a:solidFill>
              <a:latin typeface="Times New Roman" panose="02020603050405020304" pitchFamily="18" charset="0"/>
              <a:cs typeface="Times New Roman" panose="02020603050405020304" pitchFamily="18" charset="0"/>
            </a:endParaRPr>
          </a:p>
          <a:p>
            <a:pPr algn="just"/>
            <a:r>
              <a:rPr lang="en-US" sz="4000" b="1" dirty="0">
                <a:solidFill>
                  <a:srgbClr val="FFFF00"/>
                </a:solidFill>
                <a:latin typeface="Times New Roman" panose="02020603050405020304" pitchFamily="18" charset="0"/>
                <a:cs typeface="Times New Roman" panose="02020603050405020304" pitchFamily="18" charset="0"/>
              </a:rPr>
              <a:t> </a:t>
            </a:r>
          </a:p>
          <a:p>
            <a:endParaRPr lang="en-US" dirty="0"/>
          </a:p>
        </p:txBody>
      </p:sp>
      <p:sp>
        <p:nvSpPr>
          <p:cNvPr id="4" name="TextBox 3">
            <a:extLst>
              <a:ext uri="{FF2B5EF4-FFF2-40B4-BE49-F238E27FC236}">
                <a16:creationId xmlns:a16="http://schemas.microsoft.com/office/drawing/2014/main" id="{2011FD15-88DE-49CF-82F7-B8DAED9798A9}"/>
              </a:ext>
            </a:extLst>
          </p:cNvPr>
          <p:cNvSpPr txBox="1"/>
          <p:nvPr/>
        </p:nvSpPr>
        <p:spPr>
          <a:xfrm>
            <a:off x="562708" y="3066758"/>
            <a:ext cx="11099410" cy="3447098"/>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For I know that my redeemer liveth, and that he shall stand at the latter day upon the earth: </a:t>
            </a:r>
            <a:r>
              <a:rPr lang="en-US" sz="4000" b="1" i="1" baseline="30000" dirty="0">
                <a:solidFill>
                  <a:srgbClr val="FFFF00"/>
                </a:solidFill>
                <a:latin typeface="Times New Roman" panose="02020603050405020304" pitchFamily="18" charset="0"/>
                <a:cs typeface="Times New Roman" panose="02020603050405020304" pitchFamily="18" charset="0"/>
              </a:rPr>
              <a:t> </a:t>
            </a:r>
            <a:r>
              <a:rPr lang="en-US" sz="4000" b="1" i="1" dirty="0">
                <a:solidFill>
                  <a:srgbClr val="FFFF00"/>
                </a:solidFill>
                <a:latin typeface="Times New Roman" panose="02020603050405020304" pitchFamily="18" charset="0"/>
                <a:cs typeface="Times New Roman" panose="02020603050405020304" pitchFamily="18" charset="0"/>
              </a:rPr>
              <a:t>and though after my skin worms destroy this body, yet in my flesh shall I see God.</a:t>
            </a:r>
          </a:p>
          <a:p>
            <a:pPr algn="just"/>
            <a:r>
              <a:rPr lang="en-US" sz="4000" b="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Job 19:25-26</a:t>
            </a:r>
          </a:p>
          <a:p>
            <a:endParaRPr lang="en-US" dirty="0"/>
          </a:p>
        </p:txBody>
      </p:sp>
    </p:spTree>
    <p:extLst>
      <p:ext uri="{BB962C8B-B14F-4D97-AF65-F5344CB8AC3E}">
        <p14:creationId xmlns:p14="http://schemas.microsoft.com/office/powerpoint/2010/main" val="21840558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A166ED-5606-4813-B0AE-1C97C2EC1251}"/>
              </a:ext>
            </a:extLst>
          </p:cNvPr>
          <p:cNvSpPr txBox="1"/>
          <p:nvPr/>
        </p:nvSpPr>
        <p:spPr>
          <a:xfrm>
            <a:off x="466165" y="296225"/>
            <a:ext cx="11259670" cy="6894195"/>
          </a:xfrm>
          <a:prstGeom prst="rect">
            <a:avLst/>
          </a:prstGeom>
          <a:noFill/>
        </p:spPr>
        <p:txBody>
          <a:bodyPr wrap="square" rtlCol="0">
            <a:spAutoFit/>
          </a:bodyPr>
          <a:lstStyle/>
          <a:p>
            <a:pPr algn="just"/>
            <a:r>
              <a:rPr lang="en-US" sz="2800" b="1" dirty="0">
                <a:solidFill>
                  <a:srgbClr val="FFFF00"/>
                </a:solidFill>
                <a:latin typeface="Times New Roman" panose="02020603050405020304" pitchFamily="18" charset="0"/>
                <a:cs typeface="Times New Roman" panose="02020603050405020304" pitchFamily="18" charset="0"/>
              </a:rPr>
              <a:t>My faith has not been stinted in its growth. Seventeen years ago, I believed that “the dead are raised incorruptible,” and taught that truth in Elpis Israel. But when I wrote that work (now styled by those who curse me, “a precious book,” because they think it justifies their view and condemns mine), my attention had not been drawn to the subject in its details… We are seventeen years nearer resurrection and judgment; nay, more, we are on the verge of these awful and fearful events. It has, therefore, become necessary to study them in detail, that by adding knowledge to our faith and virtue, we may be “neither sluggard nor unfruitful in the knowledge of our Lord Jesus Christ” (2 Peter 1:5, 8); for the more one studies a subject and knows about it, the more lively his conception of it, and the more earnest and faithful his convictions.</a:t>
            </a:r>
          </a:p>
          <a:p>
            <a:pPr algn="just"/>
            <a:endParaRPr lang="en-US" sz="2800" b="1" dirty="0">
              <a:solidFill>
                <a:srgbClr val="FFFF00"/>
              </a:solidFill>
              <a:latin typeface="Times New Roman" panose="02020603050405020304" pitchFamily="18" charset="0"/>
              <a:cs typeface="Times New Roman" panose="02020603050405020304" pitchFamily="18" charset="0"/>
            </a:endParaRPr>
          </a:p>
          <a:p>
            <a:pPr algn="just"/>
            <a:r>
              <a:rPr lang="en-US" sz="2600" b="1" i="1" dirty="0">
                <a:solidFill>
                  <a:srgbClr val="FFFF00"/>
                </a:solidFill>
                <a:latin typeface="Times New Roman" panose="02020603050405020304" pitchFamily="18" charset="0"/>
                <a:cs typeface="Times New Roman" panose="02020603050405020304" pitchFamily="18" charset="0"/>
              </a:rPr>
              <a:t>                                                                                      Anastasis</a:t>
            </a:r>
            <a:r>
              <a:rPr lang="en-US" sz="2600" b="1" dirty="0">
                <a:solidFill>
                  <a:srgbClr val="FFFF00"/>
                </a:solidFill>
                <a:latin typeface="Times New Roman" panose="02020603050405020304" pitchFamily="18" charset="0"/>
                <a:cs typeface="Times New Roman" panose="02020603050405020304" pitchFamily="18" charset="0"/>
              </a:rPr>
              <a:t>, 1920 ed., p.26  </a:t>
            </a:r>
          </a:p>
          <a:p>
            <a:pPr algn="just"/>
            <a:r>
              <a:rPr lang="en-US" sz="2600" b="1" dirty="0">
                <a:solidFill>
                  <a:srgbClr val="FFFF00"/>
                </a:solidFill>
                <a:latin typeface="Times New Roman" panose="02020603050405020304" pitchFamily="18" charset="0"/>
                <a:cs typeface="Times New Roman" panose="02020603050405020304" pitchFamily="18" charset="0"/>
              </a:rPr>
              <a:t> </a:t>
            </a:r>
          </a:p>
          <a:p>
            <a:pPr algn="just"/>
            <a:endParaRPr lang="en-US" sz="2600" dirty="0"/>
          </a:p>
        </p:txBody>
      </p:sp>
    </p:spTree>
    <p:extLst>
      <p:ext uri="{BB962C8B-B14F-4D97-AF65-F5344CB8AC3E}">
        <p14:creationId xmlns:p14="http://schemas.microsoft.com/office/powerpoint/2010/main" val="7226565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027D8F-EF01-446E-BAA2-50FAB9AC24E3}"/>
              </a:ext>
            </a:extLst>
          </p:cNvPr>
          <p:cNvSpPr txBox="1"/>
          <p:nvPr/>
        </p:nvSpPr>
        <p:spPr>
          <a:xfrm>
            <a:off x="806824" y="591671"/>
            <a:ext cx="10452848" cy="5478423"/>
          </a:xfrm>
          <a:prstGeom prst="rect">
            <a:avLst/>
          </a:prstGeom>
          <a:noFill/>
        </p:spPr>
        <p:txBody>
          <a:bodyPr wrap="square" rtlCol="0">
            <a:spAutoFit/>
          </a:bodyPr>
          <a:lstStyle/>
          <a:p>
            <a:pPr algn="just"/>
            <a:r>
              <a:rPr lang="en-US" sz="4200" b="1" i="1" dirty="0">
                <a:solidFill>
                  <a:srgbClr val="FFFF00"/>
                </a:solidFill>
                <a:latin typeface="Times New Roman" panose="02020603050405020304" pitchFamily="18" charset="0"/>
                <a:cs typeface="Times New Roman" panose="02020603050405020304" pitchFamily="18" charset="0"/>
              </a:rPr>
              <a:t>Behold, I shew you a mystery; We shall not all sleep, but we shall all be changed. In a moment, in the twinkling of an eye, at the last trump: for the trumpet shall sound, and </a:t>
            </a:r>
            <a:r>
              <a:rPr lang="en-US" sz="4200" b="1" i="1" u="sng" dirty="0">
                <a:solidFill>
                  <a:srgbClr val="FFFF00"/>
                </a:solidFill>
                <a:latin typeface="Times New Roman" panose="02020603050405020304" pitchFamily="18" charset="0"/>
                <a:cs typeface="Times New Roman" panose="02020603050405020304" pitchFamily="18" charset="0"/>
              </a:rPr>
              <a:t>the dead shall be raised incorruptible</a:t>
            </a:r>
            <a:r>
              <a:rPr lang="en-US" sz="4200" b="1" i="1" dirty="0">
                <a:solidFill>
                  <a:srgbClr val="FFFF00"/>
                </a:solidFill>
                <a:latin typeface="Times New Roman" panose="02020603050405020304" pitchFamily="18" charset="0"/>
                <a:cs typeface="Times New Roman" panose="02020603050405020304" pitchFamily="18" charset="0"/>
              </a:rPr>
              <a:t>, and we shall be changed.</a:t>
            </a:r>
            <a:endParaRPr lang="en-US" sz="4200" b="1" dirty="0">
              <a:solidFill>
                <a:srgbClr val="FFFF00"/>
              </a:solidFill>
              <a:latin typeface="Times New Roman" panose="02020603050405020304" pitchFamily="18" charset="0"/>
              <a:cs typeface="Times New Roman" panose="02020603050405020304" pitchFamily="18" charset="0"/>
            </a:endParaRPr>
          </a:p>
          <a:p>
            <a:pPr algn="just"/>
            <a:r>
              <a:rPr lang="en-US" sz="4000"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1 Corinthians 15:51-52</a:t>
            </a:r>
          </a:p>
          <a:p>
            <a:pPr algn="just"/>
            <a:endParaRPr lang="en-US" dirty="0"/>
          </a:p>
        </p:txBody>
      </p:sp>
    </p:spTree>
    <p:extLst>
      <p:ext uri="{BB962C8B-B14F-4D97-AF65-F5344CB8AC3E}">
        <p14:creationId xmlns:p14="http://schemas.microsoft.com/office/powerpoint/2010/main" val="33660752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A68F36-87A8-4D40-9F8B-E1DC0BF3B378}"/>
              </a:ext>
            </a:extLst>
          </p:cNvPr>
          <p:cNvSpPr txBox="1"/>
          <p:nvPr/>
        </p:nvSpPr>
        <p:spPr>
          <a:xfrm>
            <a:off x="304800" y="1523999"/>
            <a:ext cx="11600329" cy="2708434"/>
          </a:xfrm>
          <a:prstGeom prst="rect">
            <a:avLst/>
          </a:prstGeom>
          <a:noFill/>
        </p:spPr>
        <p:txBody>
          <a:bodyPr wrap="square" rtlCol="0">
            <a:spAutoFit/>
          </a:bodyPr>
          <a:lstStyle/>
          <a:p>
            <a:r>
              <a:rPr lang="en-US" sz="3800" b="1" dirty="0">
                <a:solidFill>
                  <a:srgbClr val="FFFF00"/>
                </a:solidFill>
                <a:latin typeface="Times New Roman" panose="02020603050405020304" pitchFamily="18" charset="0"/>
                <a:cs typeface="Times New Roman" panose="02020603050405020304" pitchFamily="18" charset="0"/>
              </a:rPr>
              <a:t>anastasis  (Strong’s # 386) – </a:t>
            </a:r>
            <a:r>
              <a:rPr lang="en-US" sz="3800" b="1" i="1" dirty="0">
                <a:solidFill>
                  <a:srgbClr val="FFFF00"/>
                </a:solidFill>
                <a:latin typeface="Times New Roman" panose="02020603050405020304" pitchFamily="18" charset="0"/>
                <a:cs typeface="Times New Roman" panose="02020603050405020304" pitchFamily="18" charset="0"/>
              </a:rPr>
              <a:t>resurrection, rising to life</a:t>
            </a:r>
          </a:p>
          <a:p>
            <a:endParaRPr lang="en-US" sz="3800" b="1" dirty="0">
              <a:solidFill>
                <a:srgbClr val="FFFF00"/>
              </a:solidFill>
              <a:latin typeface="Times New Roman" panose="02020603050405020304" pitchFamily="18" charset="0"/>
              <a:cs typeface="Times New Roman" panose="02020603050405020304" pitchFamily="18" charset="0"/>
            </a:endParaRPr>
          </a:p>
          <a:p>
            <a:r>
              <a:rPr lang="en-US" sz="3800" b="1" i="1" dirty="0">
                <a:solidFill>
                  <a:srgbClr val="FFFF00"/>
                </a:solidFill>
                <a:latin typeface="Times New Roman" panose="02020603050405020304" pitchFamily="18" charset="0"/>
                <a:cs typeface="Times New Roman" panose="02020603050405020304" pitchFamily="18" charset="0"/>
              </a:rPr>
              <a:t> </a:t>
            </a:r>
            <a:endParaRPr lang="en-US" sz="3800" b="1" dirty="0">
              <a:solidFill>
                <a:srgbClr val="FFFF00"/>
              </a:solidFill>
              <a:latin typeface="Times New Roman" panose="02020603050405020304" pitchFamily="18" charset="0"/>
              <a:cs typeface="Times New Roman" panose="02020603050405020304" pitchFamily="18" charset="0"/>
            </a:endParaRPr>
          </a:p>
          <a:p>
            <a:r>
              <a:rPr lang="en-US" sz="3800" b="1" i="1" dirty="0" err="1">
                <a:solidFill>
                  <a:srgbClr val="FFFF00"/>
                </a:solidFill>
                <a:latin typeface="Times New Roman" panose="02020603050405020304" pitchFamily="18" charset="0"/>
                <a:cs typeface="Times New Roman" panose="02020603050405020304" pitchFamily="18" charset="0"/>
              </a:rPr>
              <a:t>egerio</a:t>
            </a:r>
            <a:r>
              <a:rPr lang="en-US" sz="3800" b="1" i="1" dirty="0">
                <a:solidFill>
                  <a:srgbClr val="FFFF00"/>
                </a:solidFill>
                <a:latin typeface="Times New Roman" panose="02020603050405020304" pitchFamily="18" charset="0"/>
                <a:cs typeface="Times New Roman" panose="02020603050405020304" pitchFamily="18" charset="0"/>
              </a:rPr>
              <a:t>  (Strong’s # 1453) – raised, risen, raised up, arise</a:t>
            </a:r>
            <a:endParaRPr lang="en-US" sz="38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203879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0B82E7-3D84-4420-B7DA-7A1FAC1EE071}"/>
              </a:ext>
            </a:extLst>
          </p:cNvPr>
          <p:cNvSpPr txBox="1"/>
          <p:nvPr/>
        </p:nvSpPr>
        <p:spPr>
          <a:xfrm>
            <a:off x="761999" y="641892"/>
            <a:ext cx="10668001" cy="2462213"/>
          </a:xfrm>
          <a:prstGeom prst="rect">
            <a:avLst/>
          </a:prstGeom>
          <a:noFill/>
        </p:spPr>
        <p:txBody>
          <a:bodyPr wrap="square" rtlCol="0">
            <a:spAutoFit/>
          </a:bodyPr>
          <a:lstStyle/>
          <a:p>
            <a:pPr algn="just"/>
            <a:r>
              <a:rPr lang="en-US" sz="3400" b="1" i="1" dirty="0">
                <a:solidFill>
                  <a:srgbClr val="FFFF00"/>
                </a:solidFill>
                <a:latin typeface="Times New Roman" panose="02020603050405020304" pitchFamily="18" charset="0"/>
                <a:cs typeface="Times New Roman" panose="02020603050405020304" pitchFamily="18" charset="0"/>
              </a:rPr>
              <a:t>Touch me not, for I am not yet ascended to my Father: but go to my brethren, and say unto them, I ascend unto my Father, and your Father; and to my God, and your God.</a:t>
            </a:r>
            <a:r>
              <a:rPr lang="en-US" sz="3400" b="1" dirty="0">
                <a:solidFill>
                  <a:srgbClr val="FFFF00"/>
                </a:solidFill>
                <a:latin typeface="Times New Roman" panose="02020603050405020304" pitchFamily="18" charset="0"/>
                <a:cs typeface="Times New Roman" panose="02020603050405020304" pitchFamily="18" charset="0"/>
              </a:rPr>
              <a:t> 							           </a:t>
            </a:r>
            <a:r>
              <a:rPr lang="en-US" sz="3000" b="1" dirty="0">
                <a:solidFill>
                  <a:srgbClr val="FFFF00"/>
                </a:solidFill>
                <a:latin typeface="Times New Roman" panose="02020603050405020304" pitchFamily="18" charset="0"/>
                <a:cs typeface="Times New Roman" panose="02020603050405020304" pitchFamily="18" charset="0"/>
              </a:rPr>
              <a:t>John 20:17</a:t>
            </a:r>
          </a:p>
          <a:p>
            <a:pPr algn="just"/>
            <a:endParaRPr lang="en-US" dirty="0"/>
          </a:p>
        </p:txBody>
      </p:sp>
      <p:sp>
        <p:nvSpPr>
          <p:cNvPr id="3" name="TextBox 2">
            <a:extLst>
              <a:ext uri="{FF2B5EF4-FFF2-40B4-BE49-F238E27FC236}">
                <a16:creationId xmlns:a16="http://schemas.microsoft.com/office/drawing/2014/main" id="{2878A058-3D59-4431-9364-93A24CD3B607}"/>
              </a:ext>
            </a:extLst>
          </p:cNvPr>
          <p:cNvSpPr txBox="1"/>
          <p:nvPr/>
        </p:nvSpPr>
        <p:spPr>
          <a:xfrm>
            <a:off x="779930" y="3399183"/>
            <a:ext cx="10650070" cy="2985433"/>
          </a:xfrm>
          <a:prstGeom prst="rect">
            <a:avLst/>
          </a:prstGeom>
          <a:noFill/>
        </p:spPr>
        <p:txBody>
          <a:bodyPr wrap="square" rtlCol="0">
            <a:spAutoFit/>
          </a:bodyPr>
          <a:lstStyle/>
          <a:p>
            <a:pPr algn="just"/>
            <a:r>
              <a:rPr lang="en-US" sz="3400" b="1" i="1" dirty="0">
                <a:solidFill>
                  <a:srgbClr val="FFFF00"/>
                </a:solidFill>
                <a:latin typeface="Times New Roman" panose="02020603050405020304" pitchFamily="18" charset="0"/>
                <a:cs typeface="Times New Roman" panose="02020603050405020304" pitchFamily="18" charset="0"/>
              </a:rPr>
              <a:t>And he said unto them, Why are ye troubled? and why do thoughts arise in your hearts?</a:t>
            </a:r>
            <a:r>
              <a:rPr lang="en-US" sz="3400" b="1" i="1" baseline="30000" dirty="0">
                <a:solidFill>
                  <a:srgbClr val="FFFF00"/>
                </a:solidFill>
                <a:latin typeface="Times New Roman" panose="02020603050405020304" pitchFamily="18" charset="0"/>
                <a:cs typeface="Times New Roman" panose="02020603050405020304" pitchFamily="18" charset="0"/>
              </a:rPr>
              <a:t> </a:t>
            </a:r>
            <a:r>
              <a:rPr lang="en-US" sz="3400" b="1" i="1" dirty="0">
                <a:solidFill>
                  <a:srgbClr val="FFFF00"/>
                </a:solidFill>
                <a:latin typeface="Times New Roman" panose="02020603050405020304" pitchFamily="18" charset="0"/>
                <a:cs typeface="Times New Roman" panose="02020603050405020304" pitchFamily="18" charset="0"/>
              </a:rPr>
              <a:t>Behold my hands and my feet, that it is I myself: handle me, and see; for a spirit hath not flesh and bones, as ye see me have.</a:t>
            </a:r>
          </a:p>
          <a:p>
            <a:pPr algn="just"/>
            <a:r>
              <a:rPr lang="en-US" sz="3400" b="1" dirty="0">
                <a:solidFill>
                  <a:srgbClr val="FFFF00"/>
                </a:solidFill>
                <a:latin typeface="Times New Roman" panose="02020603050405020304" pitchFamily="18" charset="0"/>
                <a:cs typeface="Times New Roman" panose="02020603050405020304" pitchFamily="18" charset="0"/>
              </a:rPr>
              <a:t>								</a:t>
            </a:r>
            <a:r>
              <a:rPr lang="en-US" sz="3000" b="1" dirty="0">
                <a:solidFill>
                  <a:srgbClr val="FFFF00"/>
                </a:solidFill>
                <a:latin typeface="Times New Roman" panose="02020603050405020304" pitchFamily="18" charset="0"/>
                <a:cs typeface="Times New Roman" panose="02020603050405020304" pitchFamily="18" charset="0"/>
              </a:rPr>
              <a:t>Luke 24:38-39</a:t>
            </a:r>
          </a:p>
          <a:p>
            <a:endParaRPr lang="en-US" dirty="0"/>
          </a:p>
        </p:txBody>
      </p:sp>
    </p:spTree>
    <p:extLst>
      <p:ext uri="{BB962C8B-B14F-4D97-AF65-F5344CB8AC3E}">
        <p14:creationId xmlns:p14="http://schemas.microsoft.com/office/powerpoint/2010/main" val="10788940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8B42301-2007-4EBB-B479-E0161647E778}"/>
              </a:ext>
            </a:extLst>
          </p:cNvPr>
          <p:cNvSpPr txBox="1"/>
          <p:nvPr/>
        </p:nvSpPr>
        <p:spPr>
          <a:xfrm>
            <a:off x="636494" y="535900"/>
            <a:ext cx="10919012" cy="5786199"/>
          </a:xfrm>
          <a:prstGeom prst="rect">
            <a:avLst/>
          </a:prstGeom>
          <a:noFill/>
        </p:spPr>
        <p:txBody>
          <a:bodyPr wrap="square" rtlCol="0">
            <a:spAutoFit/>
          </a:bodyPr>
          <a:lstStyle/>
          <a:p>
            <a:pPr algn="just"/>
            <a:r>
              <a:rPr lang="en-US" sz="3200" b="1" i="1" dirty="0">
                <a:solidFill>
                  <a:srgbClr val="FFFF00"/>
                </a:solidFill>
                <a:latin typeface="Times New Roman" panose="02020603050405020304" pitchFamily="18" charset="0"/>
                <a:cs typeface="Times New Roman" panose="02020603050405020304" pitchFamily="18" charset="0"/>
              </a:rPr>
              <a:t>Behold, I shew you a mystery; We shall not all sleep, but we shall all be changed, in a moment, in the twinkling of an eye, at the last trump: for the trumpet shall sound, and the dead shall be raised incorruptible, and we shall be changed. For this corruptible must put on incorruption, and this mortal must put on immortality. So when this corruptible shall have put on incorruption, and this mortal shall have put on immortality, then shall be brought to pass the saying that is written, Death is swallowed up in victory.</a:t>
            </a:r>
          </a:p>
          <a:p>
            <a:pPr algn="just"/>
            <a:endParaRPr lang="en-US" sz="3200" b="1" dirty="0">
              <a:solidFill>
                <a:srgbClr val="FFFF00"/>
              </a:solidFill>
              <a:latin typeface="Times New Roman" panose="02020603050405020304" pitchFamily="18" charset="0"/>
              <a:cs typeface="Times New Roman" panose="02020603050405020304" pitchFamily="18" charset="0"/>
            </a:endParaRP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3000" b="1" dirty="0">
                <a:solidFill>
                  <a:srgbClr val="FFFF00"/>
                </a:solidFill>
                <a:latin typeface="Times New Roman" panose="02020603050405020304" pitchFamily="18" charset="0"/>
                <a:cs typeface="Times New Roman" panose="02020603050405020304" pitchFamily="18" charset="0"/>
              </a:rPr>
              <a:t>1 Corinthians 15:51-54</a:t>
            </a:r>
          </a:p>
          <a:p>
            <a:endParaRPr lang="en-US" dirty="0"/>
          </a:p>
        </p:txBody>
      </p:sp>
    </p:spTree>
    <p:extLst>
      <p:ext uri="{BB962C8B-B14F-4D97-AF65-F5344CB8AC3E}">
        <p14:creationId xmlns:p14="http://schemas.microsoft.com/office/powerpoint/2010/main" val="32210406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387DA2-9E3B-4D8C-94D7-3B0F3C7B9232}"/>
              </a:ext>
            </a:extLst>
          </p:cNvPr>
          <p:cNvSpPr/>
          <p:nvPr/>
        </p:nvSpPr>
        <p:spPr>
          <a:xfrm>
            <a:off x="516834" y="384161"/>
            <a:ext cx="11158331" cy="6617196"/>
          </a:xfrm>
          <a:prstGeom prst="rect">
            <a:avLst/>
          </a:prstGeom>
        </p:spPr>
        <p:txBody>
          <a:bodyPr wrap="square">
            <a:spAutoFit/>
          </a:bodyPr>
          <a:lstStyle/>
          <a:p>
            <a:r>
              <a:rPr lang="en-US" sz="28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The Resurrection in its True Light</a:t>
            </a:r>
            <a:endParaRPr lang="en-US" sz="28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r>
              <a:rPr lang="en-US" sz="2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pPr algn="just">
              <a:spcAft>
                <a:spcPts val="600"/>
              </a:spcAft>
            </a:pPr>
            <a:r>
              <a:rPr lang="en-US" sz="23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“The doctrine of the resurrection of the dead is most important in the oracles of God. It is impossible to over-estimate the importance of the position it occupies in the Divine plan of human redemption. It is the keystone of our arch of faith, the foundation on which rests the world’s desire, for man universally desires life, and the only means by which he can attain unto it is by a resurrection from among the dead. Remove this doctrine from the Scriptures of Truth and you will have destroyed all hope of a future; take away this keystone from the system of faith delivered unto us by Christ and his apostles, and the building or house of God falls to pieces. What the blood is to the natural body, the truth taught by this doctrine is to the spiritual body. It is the life of it. That we do not over estimate its importance is evident from the esteem in which it was held by Christians in the first century, and the value that the apostles placed upon it cannot be but that which it actually deserves, for they acted under the influence of Divine inspiration.”</a:t>
            </a:r>
          </a:p>
          <a:p>
            <a:pPr algn="just"/>
            <a:r>
              <a:rPr lang="en-US" sz="2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H. McCann, </a:t>
            </a:r>
            <a:r>
              <a:rPr lang="en-US" sz="20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Advocate</a:t>
            </a:r>
            <a:r>
              <a:rPr lang="en-US" sz="2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October 1891, p. 241</a:t>
            </a:r>
          </a:p>
          <a:p>
            <a:pPr algn="just"/>
            <a:r>
              <a:rPr lang="en-US" sz="2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p>
          <a:p>
            <a:pPr algn="just"/>
            <a:r>
              <a:rPr lang="en-US" sz="2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459432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D93F37E-E0F8-41FD-8565-8A3647ECE2DB}"/>
              </a:ext>
            </a:extLst>
          </p:cNvPr>
          <p:cNvSpPr txBox="1"/>
          <p:nvPr/>
        </p:nvSpPr>
        <p:spPr>
          <a:xfrm>
            <a:off x="757310" y="151179"/>
            <a:ext cx="10677379" cy="6555641"/>
          </a:xfrm>
          <a:prstGeom prst="rect">
            <a:avLst/>
          </a:prstGeom>
          <a:noFill/>
        </p:spPr>
        <p:txBody>
          <a:bodyPr wrap="square" rtlCol="0">
            <a:spAutoFit/>
          </a:bodyPr>
          <a:lstStyle/>
          <a:p>
            <a:pPr algn="just"/>
            <a:r>
              <a:rPr lang="en-US" sz="2800" b="1" dirty="0">
                <a:solidFill>
                  <a:srgbClr val="FFFF00"/>
                </a:solidFill>
                <a:latin typeface="Times New Roman" panose="02020603050405020304" pitchFamily="18" charset="0"/>
                <a:cs typeface="Times New Roman" panose="02020603050405020304" pitchFamily="18" charset="0"/>
              </a:rPr>
              <a:t>Most Americans Don’t Believe in Resurrection – A Scripps Howard / Ohio University poll found that “most Americans don’t believe they will experience a resurrection of their bodies when they die…” Though the Nicene Creed and the Apostles’ Creed (ancient statements of faith that have unified the Christian world over the centuries) both profess resurrection, only 36% of poll respondents affirmed they believed that. Evangelical Protestants had the highest level of belief of the groups interviewed, with 59% confessing belief in personal resurrection. “This reflects the very low state of doctrinal preaching in our churches,” said the president of a Baptist Theological Seminary. “I continually am confronted by Christians, even active members of major churches, who have never heard this taught in their local congregations. We have a lowest-common-denominator Christianity being taught…”  </a:t>
            </a:r>
          </a:p>
          <a:p>
            <a:pPr algn="just"/>
            <a:r>
              <a:rPr lang="en-US" sz="2800" b="1" dirty="0">
                <a:solidFill>
                  <a:srgbClr val="FFFF00"/>
                </a:solidFill>
                <a:latin typeface="Times New Roman" panose="02020603050405020304" pitchFamily="18" charset="0"/>
                <a:cs typeface="Times New Roman" panose="02020603050405020304" pitchFamily="18" charset="0"/>
              </a:rPr>
              <a:t>				           </a:t>
            </a:r>
            <a:r>
              <a:rPr lang="en-US" sz="2600" b="1" dirty="0">
                <a:solidFill>
                  <a:srgbClr val="FFFF00"/>
                </a:solidFill>
                <a:latin typeface="Times New Roman" panose="02020603050405020304" pitchFamily="18" charset="0"/>
                <a:cs typeface="Times New Roman" panose="02020603050405020304" pitchFamily="18" charset="0"/>
              </a:rPr>
              <a:t>    Scripps Howard News Service, 4-5-06</a:t>
            </a:r>
          </a:p>
        </p:txBody>
      </p:sp>
    </p:spTree>
    <p:extLst>
      <p:ext uri="{BB962C8B-B14F-4D97-AF65-F5344CB8AC3E}">
        <p14:creationId xmlns:p14="http://schemas.microsoft.com/office/powerpoint/2010/main" val="13040145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857FDD-B0E4-4252-A789-0129C5F584A5}"/>
              </a:ext>
            </a:extLst>
          </p:cNvPr>
          <p:cNvSpPr txBox="1"/>
          <p:nvPr/>
        </p:nvSpPr>
        <p:spPr>
          <a:xfrm>
            <a:off x="1055077" y="731521"/>
            <a:ext cx="10424160" cy="5632311"/>
          </a:xfrm>
          <a:prstGeom prst="rect">
            <a:avLst/>
          </a:prstGeom>
          <a:noFill/>
        </p:spPr>
        <p:txBody>
          <a:bodyPr wrap="square" rtlCol="0">
            <a:spAutoFit/>
          </a:bodyPr>
          <a:lstStyle/>
          <a:p>
            <a:r>
              <a:rPr lang="en-US" sz="3600" b="1" i="1" dirty="0">
                <a:solidFill>
                  <a:srgbClr val="FFFF00"/>
                </a:solidFill>
                <a:latin typeface="Times New Roman" panose="02020603050405020304" pitchFamily="18" charset="0"/>
                <a:cs typeface="Times New Roman" panose="02020603050405020304" pitchFamily="18" charset="0"/>
              </a:rPr>
              <a:t>Ye do err, not knowing the scriptures, nor the power of God. </a:t>
            </a:r>
            <a:r>
              <a:rPr lang="en-US" sz="3600" b="1" i="1" baseline="30000" dirty="0">
                <a:solidFill>
                  <a:srgbClr val="FFFF00"/>
                </a:solidFill>
                <a:latin typeface="Times New Roman" panose="02020603050405020304" pitchFamily="18" charset="0"/>
                <a:cs typeface="Times New Roman" panose="02020603050405020304" pitchFamily="18" charset="0"/>
              </a:rPr>
              <a:t> </a:t>
            </a:r>
            <a:r>
              <a:rPr lang="en-US" sz="3600" b="1" i="1" dirty="0">
                <a:solidFill>
                  <a:srgbClr val="FFFF00"/>
                </a:solidFill>
                <a:latin typeface="Times New Roman" panose="02020603050405020304" pitchFamily="18" charset="0"/>
                <a:cs typeface="Times New Roman" panose="02020603050405020304" pitchFamily="18" charset="0"/>
              </a:rPr>
              <a:t>For in the resurrection they neither marry, nor are given in marriage, but are as the angels of God in heaven. But as touching the resurrection of the dead, have ye not read that which was spoken unto you by God, saying, I am the God of Abraham, and the God of Isaac, and the God of Jacob? God is not the God of the dead, but of the living. </a:t>
            </a:r>
          </a:p>
          <a:p>
            <a:r>
              <a:rPr lang="en-US" sz="3600" b="1" i="1" dirty="0">
                <a:solidFill>
                  <a:srgbClr val="FFFF00"/>
                </a:solidFill>
                <a:latin typeface="Times New Roman" panose="02020603050405020304" pitchFamily="18" charset="0"/>
                <a:cs typeface="Times New Roman" panose="02020603050405020304" pitchFamily="18" charset="0"/>
              </a:rPr>
              <a:t>						    </a:t>
            </a:r>
            <a:r>
              <a:rPr lang="en-US" sz="3200" b="1" dirty="0">
                <a:solidFill>
                  <a:srgbClr val="FFFF00"/>
                </a:solidFill>
                <a:latin typeface="Times New Roman" panose="02020603050405020304" pitchFamily="18" charset="0"/>
                <a:cs typeface="Times New Roman" panose="02020603050405020304" pitchFamily="18" charset="0"/>
              </a:rPr>
              <a:t>Matthew 22:29-32 </a:t>
            </a:r>
          </a:p>
          <a:p>
            <a:endParaRPr lang="en-US" sz="36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78619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1A0D739-73B1-4500-A426-643E4E112333}"/>
              </a:ext>
            </a:extLst>
          </p:cNvPr>
          <p:cNvSpPr txBox="1"/>
          <p:nvPr/>
        </p:nvSpPr>
        <p:spPr>
          <a:xfrm>
            <a:off x="694006" y="382012"/>
            <a:ext cx="10803988" cy="6093976"/>
          </a:xfrm>
          <a:prstGeom prst="rect">
            <a:avLst/>
          </a:prstGeom>
          <a:noFill/>
        </p:spPr>
        <p:txBody>
          <a:bodyPr wrap="square" rtlCol="0">
            <a:spAutoFit/>
          </a:bodyPr>
          <a:lstStyle/>
          <a:p>
            <a:pPr algn="just"/>
            <a:r>
              <a:rPr lang="en-US" sz="2600" b="1" dirty="0">
                <a:solidFill>
                  <a:srgbClr val="FFFF00"/>
                </a:solidFill>
                <a:latin typeface="Times New Roman" panose="02020603050405020304" pitchFamily="18" charset="0"/>
                <a:cs typeface="Times New Roman" panose="02020603050405020304" pitchFamily="18" charset="0"/>
              </a:rPr>
              <a:t>But some may be prompted to inquire, is it necessary to understand all the details of the Resurrection and Judgment in order to possess the faith which justifies? In reply, I would say, if it were necessary, there would scarcely be found, in this generation, a corporal’s guard of justified believers. I apprehend that if a person heartily believe in “the resurrection of the just and the unjust,” and that both these classes will appear in the presence of the Righteous Judge “to give account of themselves to him,” their understanding so far is sound upon these two first principles; but if on the contrary, he deny the resurrection of the “unjust,” … and repudiate the citation of the righteous for judgment, saying that there is no other judgment for them than what they are subjected to in the present state; and that they will not be called upon to give account: I can only say for myself, that I had rather never have been born  than appear in the Divine Presence with such a tradition.</a:t>
            </a:r>
          </a:p>
          <a:p>
            <a:pPr algn="just"/>
            <a:r>
              <a:rPr lang="en-US" sz="2600" b="1" dirty="0">
                <a:solidFill>
                  <a:srgbClr val="FFFF00"/>
                </a:solidFill>
                <a:latin typeface="Times New Roman" panose="02020603050405020304" pitchFamily="18" charset="0"/>
                <a:cs typeface="Times New Roman" panose="02020603050405020304" pitchFamily="18" charset="0"/>
              </a:rPr>
              <a:t>						       </a:t>
            </a:r>
            <a:r>
              <a:rPr lang="en-US" sz="2400" b="1" i="1" dirty="0">
                <a:solidFill>
                  <a:srgbClr val="FFFF00"/>
                </a:solidFill>
                <a:latin typeface="Times New Roman" panose="02020603050405020304" pitchFamily="18" charset="0"/>
                <a:cs typeface="Times New Roman" panose="02020603050405020304" pitchFamily="18" charset="0"/>
              </a:rPr>
              <a:t>Anastasis</a:t>
            </a:r>
            <a:r>
              <a:rPr lang="en-US" sz="2400" b="1" dirty="0">
                <a:solidFill>
                  <a:srgbClr val="FFFF00"/>
                </a:solidFill>
                <a:latin typeface="Times New Roman" panose="02020603050405020304" pitchFamily="18" charset="0"/>
                <a:cs typeface="Times New Roman" panose="02020603050405020304" pitchFamily="18" charset="0"/>
              </a:rPr>
              <a:t>, 1920 ed. Preface</a:t>
            </a:r>
          </a:p>
        </p:txBody>
      </p:sp>
    </p:spTree>
    <p:extLst>
      <p:ext uri="{BB962C8B-B14F-4D97-AF65-F5344CB8AC3E}">
        <p14:creationId xmlns:p14="http://schemas.microsoft.com/office/powerpoint/2010/main" val="32674080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C97FBF-A084-4DF3-B338-49FC1D1061E0}"/>
              </a:ext>
            </a:extLst>
          </p:cNvPr>
          <p:cNvSpPr txBox="1"/>
          <p:nvPr/>
        </p:nvSpPr>
        <p:spPr>
          <a:xfrm>
            <a:off x="806547" y="337625"/>
            <a:ext cx="10578905" cy="5909310"/>
          </a:xfrm>
          <a:prstGeom prst="rect">
            <a:avLst/>
          </a:prstGeom>
          <a:noFill/>
        </p:spPr>
        <p:txBody>
          <a:bodyPr wrap="square" rtlCol="0">
            <a:spAutoFit/>
          </a:bodyPr>
          <a:lstStyle/>
          <a:p>
            <a:pPr algn="just"/>
            <a:r>
              <a:rPr lang="en-US" sz="4000" dirty="0">
                <a:solidFill>
                  <a:srgbClr val="FFFF00"/>
                </a:solidFill>
                <a:latin typeface="Times New Roman" panose="02020603050405020304" pitchFamily="18" charset="0"/>
                <a:cs typeface="Times New Roman" panose="02020603050405020304" pitchFamily="18" charset="0"/>
              </a:rPr>
              <a:t>•</a:t>
            </a:r>
            <a:r>
              <a:rPr lang="en-US" sz="4000" b="1" dirty="0">
                <a:solidFill>
                  <a:srgbClr val="FFFF00"/>
                </a:solidFill>
                <a:latin typeface="Times New Roman" panose="02020603050405020304" pitchFamily="18" charset="0"/>
                <a:cs typeface="Times New Roman" panose="02020603050405020304" pitchFamily="18" charset="0"/>
              </a:rPr>
              <a:t>	Daniel 12:2   </a:t>
            </a:r>
            <a:r>
              <a:rPr lang="en-US" sz="4000" b="1" i="1" dirty="0">
                <a:solidFill>
                  <a:srgbClr val="FFFF00"/>
                </a:solidFill>
                <a:latin typeface="Times New Roman" panose="02020603050405020304" pitchFamily="18" charset="0"/>
                <a:cs typeface="Times New Roman" panose="02020603050405020304" pitchFamily="18" charset="0"/>
              </a:rPr>
              <a:t>many that sleep…shall awake</a:t>
            </a:r>
          </a:p>
          <a:p>
            <a:pPr algn="just"/>
            <a:endParaRPr lang="en-US" sz="4000" b="1" dirty="0">
              <a:solidFill>
                <a:srgbClr val="FFFF00"/>
              </a:solidFill>
              <a:latin typeface="Times New Roman" panose="02020603050405020304" pitchFamily="18" charset="0"/>
              <a:cs typeface="Times New Roman" panose="02020603050405020304" pitchFamily="18" charset="0"/>
            </a:endParaRPr>
          </a:p>
          <a:p>
            <a:pPr algn="just"/>
            <a:r>
              <a:rPr lang="en-US" sz="4000" b="1" dirty="0">
                <a:solidFill>
                  <a:srgbClr val="FFFF00"/>
                </a:solidFill>
                <a:latin typeface="Times New Roman" panose="02020603050405020304" pitchFamily="18" charset="0"/>
                <a:cs typeface="Times New Roman" panose="02020603050405020304" pitchFamily="18" charset="0"/>
              </a:rPr>
              <a:t>•	Jeremiah 51:57  </a:t>
            </a:r>
            <a:r>
              <a:rPr lang="en-US" sz="4000" b="1" i="1" dirty="0">
                <a:solidFill>
                  <a:srgbClr val="FFFF00"/>
                </a:solidFill>
                <a:latin typeface="Times New Roman" panose="02020603050405020304" pitchFamily="18" charset="0"/>
                <a:cs typeface="Times New Roman" panose="02020603050405020304" pitchFamily="18" charset="0"/>
              </a:rPr>
              <a:t>they shall sleep a perpetual   	sleep…and not awake</a:t>
            </a:r>
          </a:p>
          <a:p>
            <a:pPr algn="just"/>
            <a:endParaRPr lang="en-US" sz="4000" b="1" dirty="0">
              <a:solidFill>
                <a:srgbClr val="FFFF00"/>
              </a:solidFill>
              <a:latin typeface="Times New Roman" panose="02020603050405020304" pitchFamily="18" charset="0"/>
              <a:cs typeface="Times New Roman" panose="02020603050405020304" pitchFamily="18" charset="0"/>
            </a:endParaRPr>
          </a:p>
          <a:p>
            <a:pPr algn="just"/>
            <a:r>
              <a:rPr lang="en-US" sz="4000" b="1" dirty="0">
                <a:solidFill>
                  <a:srgbClr val="FFFF00"/>
                </a:solidFill>
                <a:latin typeface="Times New Roman" panose="02020603050405020304" pitchFamily="18" charset="0"/>
                <a:cs typeface="Times New Roman" panose="02020603050405020304" pitchFamily="18" charset="0"/>
              </a:rPr>
              <a:t>•	Isaiah 26:14  </a:t>
            </a:r>
            <a:r>
              <a:rPr lang="en-US" sz="4000" b="1" i="1" dirty="0">
                <a:solidFill>
                  <a:srgbClr val="FFFF00"/>
                </a:solidFill>
                <a:latin typeface="Times New Roman" panose="02020603050405020304" pitchFamily="18" charset="0"/>
                <a:cs typeface="Times New Roman" panose="02020603050405020304" pitchFamily="18" charset="0"/>
              </a:rPr>
              <a:t>They are dead, they shall not 	live; they are deceased, they shall not rise: 	therefore hast thou visited and destroyed 	them, and made all their memory to perish. </a:t>
            </a:r>
          </a:p>
          <a:p>
            <a:endParaRPr lang="en-US" dirty="0"/>
          </a:p>
        </p:txBody>
      </p:sp>
    </p:spTree>
    <p:extLst>
      <p:ext uri="{BB962C8B-B14F-4D97-AF65-F5344CB8AC3E}">
        <p14:creationId xmlns:p14="http://schemas.microsoft.com/office/powerpoint/2010/main" val="37007563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4F626B-2E4C-4060-970B-B8724E3EF6CB}"/>
              </a:ext>
            </a:extLst>
          </p:cNvPr>
          <p:cNvSpPr txBox="1"/>
          <p:nvPr/>
        </p:nvSpPr>
        <p:spPr>
          <a:xfrm>
            <a:off x="367187" y="136396"/>
            <a:ext cx="11127545" cy="8494633"/>
          </a:xfrm>
          <a:prstGeom prst="rect">
            <a:avLst/>
          </a:prstGeom>
          <a:noFill/>
        </p:spPr>
        <p:txBody>
          <a:bodyPr wrap="square" rtlCol="0">
            <a:spAutoFit/>
          </a:bodyPr>
          <a:lstStyle/>
          <a:p>
            <a:pPr algn="ctr"/>
            <a:r>
              <a:rPr lang="en-US" sz="3600" b="1" dirty="0">
                <a:solidFill>
                  <a:srgbClr val="FFFF00"/>
                </a:solidFill>
                <a:latin typeface="Times New Roman" panose="02020603050405020304" pitchFamily="18" charset="0"/>
                <a:cs typeface="Times New Roman" panose="02020603050405020304" pitchFamily="18" charset="0"/>
              </a:rPr>
              <a:t>Romans</a:t>
            </a:r>
          </a:p>
          <a:p>
            <a:pPr algn="ctr"/>
            <a:r>
              <a:rPr lang="en-US" sz="2800" b="1" dirty="0">
                <a:solidFill>
                  <a:srgbClr val="FFFF00"/>
                </a:solidFill>
                <a:latin typeface="Times New Roman" panose="02020603050405020304" pitchFamily="18" charset="0"/>
                <a:cs typeface="Times New Roman" panose="02020603050405020304" pitchFamily="18" charset="0"/>
              </a:rPr>
              <a:t> </a:t>
            </a:r>
          </a:p>
          <a:p>
            <a:r>
              <a:rPr lang="en-US" sz="3000" b="1" dirty="0">
                <a:solidFill>
                  <a:srgbClr val="FFFF00"/>
                </a:solidFill>
                <a:latin typeface="Times New Roman" panose="02020603050405020304" pitchFamily="18" charset="0"/>
                <a:cs typeface="Times New Roman" panose="02020603050405020304" pitchFamily="18" charset="0"/>
              </a:rPr>
              <a:t>6:10  </a:t>
            </a:r>
            <a:r>
              <a:rPr lang="en-US" sz="3000" b="1" i="1" dirty="0">
                <a:solidFill>
                  <a:srgbClr val="FFFF00"/>
                </a:solidFill>
                <a:latin typeface="Times New Roman" panose="02020603050405020304" pitchFamily="18" charset="0"/>
                <a:cs typeface="Times New Roman" panose="02020603050405020304" pitchFamily="18" charset="0"/>
              </a:rPr>
              <a:t>For in that he (Christ) died, </a:t>
            </a:r>
            <a:r>
              <a:rPr lang="en-US" sz="3000" b="1" i="1" u="sng" dirty="0">
                <a:solidFill>
                  <a:srgbClr val="FFFF00"/>
                </a:solidFill>
                <a:latin typeface="Times New Roman" panose="02020603050405020304" pitchFamily="18" charset="0"/>
                <a:cs typeface="Times New Roman" panose="02020603050405020304" pitchFamily="18" charset="0"/>
              </a:rPr>
              <a:t>he died unto sin</a:t>
            </a:r>
            <a:r>
              <a:rPr lang="en-US" sz="3000" b="1" i="1" dirty="0">
                <a:solidFill>
                  <a:srgbClr val="FFFF00"/>
                </a:solidFill>
                <a:latin typeface="Times New Roman" panose="02020603050405020304" pitchFamily="18" charset="0"/>
                <a:cs typeface="Times New Roman" panose="02020603050405020304" pitchFamily="18" charset="0"/>
              </a:rPr>
              <a:t> once: </a:t>
            </a:r>
          </a:p>
          <a:p>
            <a:endParaRPr lang="en-US" sz="3000" b="1" i="1" dirty="0">
              <a:solidFill>
                <a:srgbClr val="FFFF00"/>
              </a:solidFill>
              <a:latin typeface="Times New Roman" panose="02020603050405020304" pitchFamily="18" charset="0"/>
              <a:cs typeface="Times New Roman" panose="02020603050405020304" pitchFamily="18" charset="0"/>
            </a:endParaRPr>
          </a:p>
          <a:p>
            <a:r>
              <a:rPr lang="en-US" sz="3000" b="1" dirty="0">
                <a:solidFill>
                  <a:srgbClr val="FFFF00"/>
                </a:solidFill>
                <a:latin typeface="Times New Roman" panose="02020603050405020304" pitchFamily="18" charset="0"/>
                <a:cs typeface="Times New Roman" panose="02020603050405020304" pitchFamily="18" charset="0"/>
              </a:rPr>
              <a:t>6:3 </a:t>
            </a:r>
            <a:r>
              <a:rPr lang="en-US" sz="3000" b="1" i="1" dirty="0">
                <a:solidFill>
                  <a:srgbClr val="FFFF00"/>
                </a:solidFill>
                <a:latin typeface="Times New Roman" panose="02020603050405020304" pitchFamily="18" charset="0"/>
                <a:cs typeface="Times New Roman" panose="02020603050405020304" pitchFamily="18" charset="0"/>
              </a:rPr>
              <a:t> many were baptized into his death   </a:t>
            </a:r>
            <a:r>
              <a:rPr lang="en-US" sz="3000" dirty="0">
                <a:solidFill>
                  <a:srgbClr val="FFFF00"/>
                </a:solidFill>
                <a:latin typeface="Times New Roman" panose="02020603050405020304" pitchFamily="18" charset="0"/>
                <a:cs typeface="Times New Roman" panose="02020603050405020304" pitchFamily="18" charset="0"/>
              </a:rPr>
              <a:t>and…</a:t>
            </a:r>
          </a:p>
          <a:p>
            <a:endParaRPr lang="en-US" sz="3000" b="1" dirty="0">
              <a:solidFill>
                <a:srgbClr val="FFFF00"/>
              </a:solidFill>
              <a:latin typeface="Times New Roman" panose="02020603050405020304" pitchFamily="18" charset="0"/>
              <a:cs typeface="Times New Roman" panose="02020603050405020304" pitchFamily="18" charset="0"/>
            </a:endParaRPr>
          </a:p>
          <a:p>
            <a:r>
              <a:rPr lang="en-US" sz="3000" b="1" dirty="0">
                <a:solidFill>
                  <a:srgbClr val="FFFF00"/>
                </a:solidFill>
                <a:latin typeface="Times New Roman" panose="02020603050405020304" pitchFamily="18" charset="0"/>
                <a:cs typeface="Times New Roman" panose="02020603050405020304" pitchFamily="18" charset="0"/>
              </a:rPr>
              <a:t>6:2  </a:t>
            </a:r>
            <a:r>
              <a:rPr lang="en-US" sz="3000" dirty="0">
                <a:solidFill>
                  <a:srgbClr val="FFFF00"/>
                </a:solidFill>
                <a:latin typeface="Times New Roman" panose="02020603050405020304" pitchFamily="18" charset="0"/>
                <a:cs typeface="Times New Roman" panose="02020603050405020304" pitchFamily="18" charset="0"/>
              </a:rPr>
              <a:t>also</a:t>
            </a:r>
            <a:r>
              <a:rPr lang="en-US" sz="3000" b="1" i="1" dirty="0">
                <a:solidFill>
                  <a:srgbClr val="FFFF00"/>
                </a:solidFill>
                <a:latin typeface="Times New Roman" panose="02020603050405020304" pitchFamily="18" charset="0"/>
                <a:cs typeface="Times New Roman" panose="02020603050405020304" pitchFamily="18" charset="0"/>
              </a:rPr>
              <a:t> are dead to sin</a:t>
            </a:r>
          </a:p>
          <a:p>
            <a:endParaRPr lang="en-US" sz="3000" b="1" i="1" dirty="0">
              <a:solidFill>
                <a:srgbClr val="FFFF00"/>
              </a:solidFill>
              <a:latin typeface="Times New Roman" panose="02020603050405020304" pitchFamily="18" charset="0"/>
              <a:cs typeface="Times New Roman" panose="02020603050405020304" pitchFamily="18" charset="0"/>
            </a:endParaRPr>
          </a:p>
          <a:p>
            <a:r>
              <a:rPr lang="en-US" sz="3000" b="1" dirty="0">
                <a:solidFill>
                  <a:srgbClr val="FFFF00"/>
                </a:solidFill>
                <a:latin typeface="Times New Roman" panose="02020603050405020304" pitchFamily="18" charset="0"/>
                <a:cs typeface="Times New Roman" panose="02020603050405020304" pitchFamily="18" charset="0"/>
              </a:rPr>
              <a:t>6:7  </a:t>
            </a:r>
            <a:r>
              <a:rPr lang="en-US" sz="3000" dirty="0">
                <a:solidFill>
                  <a:srgbClr val="FFFF00"/>
                </a:solidFill>
                <a:latin typeface="Times New Roman" panose="02020603050405020304" pitchFamily="18" charset="0"/>
                <a:cs typeface="Times New Roman" panose="02020603050405020304" pitchFamily="18" charset="0"/>
              </a:rPr>
              <a:t>Christ, by his sacrificial death, was </a:t>
            </a:r>
            <a:r>
              <a:rPr lang="en-US" sz="3000" b="1" i="1" dirty="0">
                <a:solidFill>
                  <a:srgbClr val="FFFF00"/>
                </a:solidFill>
                <a:latin typeface="Times New Roman" panose="02020603050405020304" pitchFamily="18" charset="0"/>
                <a:cs typeface="Times New Roman" panose="02020603050405020304" pitchFamily="18" charset="0"/>
              </a:rPr>
              <a:t>freed </a:t>
            </a:r>
            <a:r>
              <a:rPr lang="en-US" sz="3000" b="1" dirty="0">
                <a:solidFill>
                  <a:srgbClr val="FFFF00"/>
                </a:solidFill>
                <a:latin typeface="Times New Roman" panose="02020603050405020304" pitchFamily="18" charset="0"/>
                <a:cs typeface="Times New Roman" panose="02020603050405020304" pitchFamily="18" charset="0"/>
              </a:rPr>
              <a:t>(</a:t>
            </a:r>
            <a:r>
              <a:rPr lang="en-US" sz="3000" b="1" i="1" dirty="0">
                <a:solidFill>
                  <a:srgbClr val="FFFF00"/>
                </a:solidFill>
                <a:latin typeface="Times New Roman" panose="02020603050405020304" pitchFamily="18" charset="0"/>
                <a:cs typeface="Times New Roman" panose="02020603050405020304" pitchFamily="18" charset="0"/>
              </a:rPr>
              <a:t>justified</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i="1" dirty="0">
                <a:solidFill>
                  <a:srgbClr val="FFFF00"/>
                </a:solidFill>
                <a:latin typeface="Times New Roman" panose="02020603050405020304" pitchFamily="18" charset="0"/>
                <a:cs typeface="Times New Roman" panose="02020603050405020304" pitchFamily="18" charset="0"/>
              </a:rPr>
              <a:t>from sin</a:t>
            </a:r>
          </a:p>
          <a:p>
            <a:endParaRPr lang="en-US" sz="3000" b="1" i="1" dirty="0">
              <a:solidFill>
                <a:srgbClr val="FFFF00"/>
              </a:solidFill>
              <a:latin typeface="Times New Roman" panose="02020603050405020304" pitchFamily="18" charset="0"/>
              <a:cs typeface="Times New Roman" panose="02020603050405020304" pitchFamily="18" charset="0"/>
            </a:endParaRPr>
          </a:p>
          <a:p>
            <a:r>
              <a:rPr lang="en-US" sz="3000" b="1" dirty="0">
                <a:solidFill>
                  <a:srgbClr val="FFFF00"/>
                </a:solidFill>
                <a:latin typeface="Times New Roman" panose="02020603050405020304" pitchFamily="18" charset="0"/>
                <a:cs typeface="Times New Roman" panose="02020603050405020304" pitchFamily="18" charset="0"/>
              </a:rPr>
              <a:t>5:9  </a:t>
            </a:r>
            <a:r>
              <a:rPr lang="en-US" sz="3000" dirty="0">
                <a:solidFill>
                  <a:srgbClr val="FFFF00"/>
                </a:solidFill>
                <a:latin typeface="Times New Roman" panose="02020603050405020304" pitchFamily="18" charset="0"/>
                <a:cs typeface="Times New Roman" panose="02020603050405020304" pitchFamily="18" charset="0"/>
              </a:rPr>
              <a:t>all who have died with Christ are </a:t>
            </a:r>
            <a:r>
              <a:rPr lang="en-US" sz="3000" b="1" i="1" dirty="0">
                <a:solidFill>
                  <a:srgbClr val="FFFF00"/>
                </a:solidFill>
                <a:latin typeface="Times New Roman" panose="02020603050405020304" pitchFamily="18" charset="0"/>
                <a:cs typeface="Times New Roman" panose="02020603050405020304" pitchFamily="18" charset="0"/>
              </a:rPr>
              <a:t>justified by his blood</a:t>
            </a:r>
          </a:p>
          <a:p>
            <a:endParaRPr lang="en-US" sz="3000" b="1" i="1" dirty="0">
              <a:solidFill>
                <a:srgbClr val="FFFF00"/>
              </a:solidFill>
              <a:latin typeface="Times New Roman" panose="02020603050405020304" pitchFamily="18" charset="0"/>
              <a:cs typeface="Times New Roman" panose="02020603050405020304" pitchFamily="18" charset="0"/>
            </a:endParaRPr>
          </a:p>
          <a:p>
            <a:r>
              <a:rPr lang="en-US" sz="3000" b="1" dirty="0">
                <a:solidFill>
                  <a:srgbClr val="FFFF00"/>
                </a:solidFill>
                <a:latin typeface="Times New Roman" panose="02020603050405020304" pitchFamily="18" charset="0"/>
                <a:cs typeface="Times New Roman" panose="02020603050405020304" pitchFamily="18" charset="0"/>
              </a:rPr>
              <a:t>6:8  </a:t>
            </a:r>
            <a:r>
              <a:rPr lang="en-US" sz="3000" b="1" i="1" dirty="0">
                <a:solidFill>
                  <a:srgbClr val="FFFF00"/>
                </a:solidFill>
                <a:latin typeface="Times New Roman" panose="02020603050405020304" pitchFamily="18" charset="0"/>
                <a:cs typeface="Times New Roman" panose="02020603050405020304" pitchFamily="18" charset="0"/>
              </a:rPr>
              <a:t>Now if we be dead with Christ, we believe that we shall also live     </a:t>
            </a:r>
          </a:p>
          <a:p>
            <a:r>
              <a:rPr lang="en-US" sz="3000" b="1" i="1" dirty="0">
                <a:solidFill>
                  <a:srgbClr val="FFFF00"/>
                </a:solidFill>
                <a:latin typeface="Times New Roman" panose="02020603050405020304" pitchFamily="18" charset="0"/>
                <a:cs typeface="Times New Roman" panose="02020603050405020304" pitchFamily="18" charset="0"/>
              </a:rPr>
              <a:t>        with him</a:t>
            </a:r>
            <a:endParaRPr lang="en-US" sz="3000" b="1" dirty="0">
              <a:solidFill>
                <a:srgbClr val="FFFF00"/>
              </a:solidFill>
              <a:latin typeface="Times New Roman" panose="02020603050405020304" pitchFamily="18" charset="0"/>
              <a:cs typeface="Times New Roman" panose="02020603050405020304" pitchFamily="18" charset="0"/>
            </a:endParaRPr>
          </a:p>
          <a:p>
            <a:endParaRPr lang="en-US" sz="2800" b="1" dirty="0">
              <a:solidFill>
                <a:srgbClr val="FFFF00"/>
              </a:solidFill>
              <a:latin typeface="Times New Roman" panose="02020603050405020304" pitchFamily="18" charset="0"/>
              <a:cs typeface="Times New Roman" panose="02020603050405020304" pitchFamily="18" charset="0"/>
            </a:endParaRPr>
          </a:p>
          <a:p>
            <a:endParaRPr lang="en-US" sz="2800" b="1" dirty="0">
              <a:solidFill>
                <a:srgbClr val="FFFF00"/>
              </a:solidFill>
              <a:latin typeface="Times New Roman" panose="02020603050405020304" pitchFamily="18" charset="0"/>
              <a:cs typeface="Times New Roman" panose="02020603050405020304" pitchFamily="18" charset="0"/>
            </a:endParaRPr>
          </a:p>
          <a:p>
            <a:endParaRPr lang="en-US" sz="2800" b="1" dirty="0">
              <a:solidFill>
                <a:srgbClr val="FFFF00"/>
              </a:solidFill>
              <a:latin typeface="Times New Roman" panose="02020603050405020304" pitchFamily="18" charset="0"/>
              <a:cs typeface="Times New Roman" panose="02020603050405020304" pitchFamily="18" charset="0"/>
            </a:endParaRPr>
          </a:p>
          <a:p>
            <a:r>
              <a:rPr lang="en-US" sz="2400" b="1" i="1" dirty="0">
                <a:solidFill>
                  <a:srgbClr val="FFFF00"/>
                </a:solidFill>
                <a:latin typeface="Times New Roman" panose="02020603050405020304" pitchFamily="18" charset="0"/>
                <a:cs typeface="Times New Roman" panose="02020603050405020304" pitchFamily="18" charset="0"/>
              </a:rPr>
              <a:t> </a:t>
            </a:r>
            <a:endParaRPr lang="en-US" sz="24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774598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4E1978-F15A-4E9F-BF30-B3C4A6DEFEDD}"/>
              </a:ext>
            </a:extLst>
          </p:cNvPr>
          <p:cNvSpPr txBox="1"/>
          <p:nvPr/>
        </p:nvSpPr>
        <p:spPr>
          <a:xfrm>
            <a:off x="595532" y="808994"/>
            <a:ext cx="11000935" cy="1846659"/>
          </a:xfrm>
          <a:prstGeom prst="rect">
            <a:avLst/>
          </a:prstGeom>
          <a:noFill/>
        </p:spPr>
        <p:txBody>
          <a:bodyPr wrap="square" rtlCol="0">
            <a:spAutoFit/>
          </a:bodyPr>
          <a:lstStyle/>
          <a:p>
            <a:pPr algn="just"/>
            <a:r>
              <a:rPr lang="en-US" sz="3200" b="1" i="1" dirty="0">
                <a:solidFill>
                  <a:srgbClr val="FFFF00"/>
                </a:solidFill>
                <a:latin typeface="Times New Roman" panose="02020603050405020304" pitchFamily="18" charset="0"/>
                <a:cs typeface="Times New Roman" panose="02020603050405020304" pitchFamily="18" charset="0"/>
              </a:rPr>
              <a:t>I am the resurrection and the life: he that believeth in me, though he were dead, yet shall he live.  </a:t>
            </a: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3000" b="1" dirty="0">
                <a:solidFill>
                  <a:srgbClr val="FFFF00"/>
                </a:solidFill>
                <a:latin typeface="Times New Roman" panose="02020603050405020304" pitchFamily="18" charset="0"/>
                <a:cs typeface="Times New Roman" panose="02020603050405020304" pitchFamily="18" charset="0"/>
              </a:rPr>
              <a:t>John 11:25</a:t>
            </a:r>
          </a:p>
          <a:p>
            <a:endParaRPr lang="en-US" dirty="0">
              <a:solidFill>
                <a:srgbClr val="FFFF00"/>
              </a:solidFill>
            </a:endParaRPr>
          </a:p>
        </p:txBody>
      </p:sp>
      <p:sp>
        <p:nvSpPr>
          <p:cNvPr id="3" name="TextBox 2">
            <a:extLst>
              <a:ext uri="{FF2B5EF4-FFF2-40B4-BE49-F238E27FC236}">
                <a16:creationId xmlns:a16="http://schemas.microsoft.com/office/drawing/2014/main" id="{A937053D-CE77-4417-9FBF-3596AE288D35}"/>
              </a:ext>
            </a:extLst>
          </p:cNvPr>
          <p:cNvSpPr txBox="1"/>
          <p:nvPr/>
        </p:nvSpPr>
        <p:spPr>
          <a:xfrm>
            <a:off x="644769" y="3429000"/>
            <a:ext cx="10902460" cy="2554545"/>
          </a:xfrm>
          <a:prstGeom prst="rect">
            <a:avLst/>
          </a:prstGeom>
          <a:noFill/>
        </p:spPr>
        <p:txBody>
          <a:bodyPr wrap="square" rtlCol="0">
            <a:spAutoFit/>
          </a:bodyPr>
          <a:lstStyle/>
          <a:p>
            <a:pPr algn="just"/>
            <a:r>
              <a:rPr lang="en-US" sz="3200" b="1" i="1" dirty="0">
                <a:solidFill>
                  <a:srgbClr val="FFFF00"/>
                </a:solidFill>
                <a:latin typeface="Times New Roman" panose="02020603050405020304" pitchFamily="18" charset="0"/>
                <a:cs typeface="Times New Roman" panose="02020603050405020304" pitchFamily="18" charset="0"/>
              </a:rPr>
              <a:t>And he took the cup, and gave thanks, and gave it to them, saying, Drink ye all of it; </a:t>
            </a:r>
            <a:r>
              <a:rPr lang="en-US" sz="3200" b="1" i="1" baseline="30000" dirty="0">
                <a:solidFill>
                  <a:srgbClr val="FFFF00"/>
                </a:solidFill>
                <a:latin typeface="Times New Roman" panose="02020603050405020304" pitchFamily="18" charset="0"/>
                <a:cs typeface="Times New Roman" panose="02020603050405020304" pitchFamily="18" charset="0"/>
              </a:rPr>
              <a:t> </a:t>
            </a:r>
            <a:r>
              <a:rPr lang="en-US" sz="3200" b="1" i="1" dirty="0">
                <a:solidFill>
                  <a:srgbClr val="FFFF00"/>
                </a:solidFill>
                <a:latin typeface="Times New Roman" panose="02020603050405020304" pitchFamily="18" charset="0"/>
                <a:cs typeface="Times New Roman" panose="02020603050405020304" pitchFamily="18" charset="0"/>
              </a:rPr>
              <a:t>for this is my blood of the new testament (covenant), which is shed for many for the remission of sins.</a:t>
            </a:r>
          </a:p>
          <a:p>
            <a:pPr algn="just"/>
            <a:r>
              <a:rPr lang="en-US" sz="3200" b="1" i="1" dirty="0">
                <a:solidFill>
                  <a:srgbClr val="FFFF00"/>
                </a:solidFill>
                <a:latin typeface="Times New Roman" panose="02020603050405020304" pitchFamily="18" charset="0"/>
                <a:cs typeface="Times New Roman" panose="02020603050405020304" pitchFamily="18" charset="0"/>
              </a:rPr>
              <a:t>							</a:t>
            </a:r>
            <a:r>
              <a:rPr lang="en-US" sz="3000" b="1" i="1" dirty="0">
                <a:solidFill>
                  <a:srgbClr val="FFFF00"/>
                </a:solidFill>
                <a:latin typeface="Times New Roman" panose="02020603050405020304" pitchFamily="18" charset="0"/>
                <a:cs typeface="Times New Roman" panose="02020603050405020304" pitchFamily="18" charset="0"/>
              </a:rPr>
              <a:t>        </a:t>
            </a:r>
            <a:r>
              <a:rPr lang="en-US" sz="3000" b="1" dirty="0">
                <a:solidFill>
                  <a:srgbClr val="FFFF00"/>
                </a:solidFill>
                <a:latin typeface="Times New Roman" panose="02020603050405020304" pitchFamily="18" charset="0"/>
                <a:cs typeface="Times New Roman" panose="02020603050405020304" pitchFamily="18" charset="0"/>
              </a:rPr>
              <a:t>Matthew 26:27-28</a:t>
            </a:r>
          </a:p>
        </p:txBody>
      </p:sp>
    </p:spTree>
    <p:extLst>
      <p:ext uri="{BB962C8B-B14F-4D97-AF65-F5344CB8AC3E}">
        <p14:creationId xmlns:p14="http://schemas.microsoft.com/office/powerpoint/2010/main" val="5661528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333179-6201-446D-9585-78F0E4840832}"/>
              </a:ext>
            </a:extLst>
          </p:cNvPr>
          <p:cNvSpPr txBox="1"/>
          <p:nvPr/>
        </p:nvSpPr>
        <p:spPr>
          <a:xfrm>
            <a:off x="469739" y="197346"/>
            <a:ext cx="11488616" cy="6463308"/>
          </a:xfrm>
          <a:prstGeom prst="rect">
            <a:avLst/>
          </a:prstGeom>
          <a:noFill/>
        </p:spPr>
        <p:txBody>
          <a:bodyPr wrap="square" rtlCol="0">
            <a:spAutoFit/>
          </a:bodyPr>
          <a:lstStyle/>
          <a:p>
            <a:pPr algn="ctr"/>
            <a:r>
              <a:rPr lang="en-US" sz="3000" b="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1 Corinthians 15</a:t>
            </a:r>
          </a:p>
          <a:p>
            <a:pPr marL="514350" indent="-514350" algn="just">
              <a:buAutoNum type="arabicPlain" startAt="12"/>
            </a:pPr>
            <a:r>
              <a:rPr lang="en-US" sz="3000" b="1" i="1" dirty="0">
                <a:solidFill>
                  <a:srgbClr val="FFFF00"/>
                </a:solidFill>
                <a:latin typeface="Times New Roman" panose="02020603050405020304" pitchFamily="18" charset="0"/>
                <a:cs typeface="Times New Roman" panose="02020603050405020304" pitchFamily="18" charset="0"/>
              </a:rPr>
              <a:t>Now if Christ be preached that he rose from the dead, how say some  </a:t>
            </a:r>
          </a:p>
          <a:p>
            <a:pPr algn="just"/>
            <a:r>
              <a:rPr lang="en-US" sz="3000" b="1" i="1" dirty="0">
                <a:solidFill>
                  <a:srgbClr val="FFFF00"/>
                </a:solidFill>
                <a:latin typeface="Times New Roman" panose="02020603050405020304" pitchFamily="18" charset="0"/>
                <a:cs typeface="Times New Roman" panose="02020603050405020304" pitchFamily="18" charset="0"/>
              </a:rPr>
              <a:t>      among you that there is no resurrection of the dead? </a:t>
            </a:r>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13</a:t>
            </a:r>
            <a:r>
              <a:rPr lang="en-US" sz="3000" b="1" i="1" dirty="0">
                <a:solidFill>
                  <a:srgbClr val="FFFF00"/>
                </a:solidFill>
                <a:latin typeface="Times New Roman" panose="02020603050405020304" pitchFamily="18" charset="0"/>
                <a:cs typeface="Times New Roman" panose="02020603050405020304" pitchFamily="18" charset="0"/>
              </a:rPr>
              <a:t>  But if there be no resurrection of the dead, then is Christ not risen:</a:t>
            </a:r>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14  </a:t>
            </a:r>
            <a:r>
              <a:rPr lang="en-US" sz="3000" b="1" i="1" dirty="0">
                <a:solidFill>
                  <a:srgbClr val="FFFF00"/>
                </a:solidFill>
                <a:latin typeface="Times New Roman" panose="02020603050405020304" pitchFamily="18" charset="0"/>
                <a:cs typeface="Times New Roman" panose="02020603050405020304" pitchFamily="18" charset="0"/>
              </a:rPr>
              <a:t> And if Christ be not risen, then is our preaching vain, and your </a:t>
            </a:r>
          </a:p>
          <a:p>
            <a:pPr algn="just"/>
            <a:r>
              <a:rPr lang="en-US" sz="3000" b="1" i="1" dirty="0">
                <a:solidFill>
                  <a:srgbClr val="FFFF00"/>
                </a:solidFill>
                <a:latin typeface="Times New Roman" panose="02020603050405020304" pitchFamily="18" charset="0"/>
                <a:cs typeface="Times New Roman" panose="02020603050405020304" pitchFamily="18" charset="0"/>
              </a:rPr>
              <a:t>      faith is also vain.</a:t>
            </a:r>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15</a:t>
            </a:r>
            <a:r>
              <a:rPr lang="en-US" sz="3000" b="1" i="1" dirty="0">
                <a:solidFill>
                  <a:srgbClr val="FFFF00"/>
                </a:solidFill>
                <a:latin typeface="Times New Roman" panose="02020603050405020304" pitchFamily="18" charset="0"/>
                <a:cs typeface="Times New Roman" panose="02020603050405020304" pitchFamily="18" charset="0"/>
              </a:rPr>
              <a:t>  …and we are found false witnesses of God, because we have </a:t>
            </a:r>
          </a:p>
          <a:p>
            <a:pPr algn="just"/>
            <a:r>
              <a:rPr lang="en-US" sz="3000" b="1" i="1" dirty="0">
                <a:solidFill>
                  <a:srgbClr val="FFFF00"/>
                </a:solidFill>
                <a:latin typeface="Times New Roman" panose="02020603050405020304" pitchFamily="18" charset="0"/>
                <a:cs typeface="Times New Roman" panose="02020603050405020304" pitchFamily="18" charset="0"/>
              </a:rPr>
              <a:t>      testified of God that he raised up Christ, whom he raised not up, if   </a:t>
            </a:r>
          </a:p>
          <a:p>
            <a:pPr algn="just"/>
            <a:r>
              <a:rPr lang="en-US" sz="3000" b="1" i="1" dirty="0">
                <a:solidFill>
                  <a:srgbClr val="FFFF00"/>
                </a:solidFill>
                <a:latin typeface="Times New Roman" panose="02020603050405020304" pitchFamily="18" charset="0"/>
                <a:cs typeface="Times New Roman" panose="02020603050405020304" pitchFamily="18" charset="0"/>
              </a:rPr>
              <a:t>      so be that the dead rise not </a:t>
            </a:r>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16</a:t>
            </a:r>
            <a:r>
              <a:rPr lang="en-US" sz="3000" b="1" i="1" dirty="0">
                <a:solidFill>
                  <a:srgbClr val="FFFF00"/>
                </a:solidFill>
                <a:latin typeface="Times New Roman" panose="02020603050405020304" pitchFamily="18" charset="0"/>
                <a:cs typeface="Times New Roman" panose="02020603050405020304" pitchFamily="18" charset="0"/>
              </a:rPr>
              <a:t>  For if the dead rise not, then is not Christ raised</a:t>
            </a:r>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17  </a:t>
            </a:r>
            <a:r>
              <a:rPr lang="en-US" sz="3000" b="1" i="1" dirty="0">
                <a:solidFill>
                  <a:srgbClr val="FFFF00"/>
                </a:solidFill>
                <a:latin typeface="Times New Roman" panose="02020603050405020304" pitchFamily="18" charset="0"/>
                <a:cs typeface="Times New Roman" panose="02020603050405020304" pitchFamily="18" charset="0"/>
              </a:rPr>
              <a:t>And if Christ be not raised, your faith is vain: ye are yet in your </a:t>
            </a:r>
          </a:p>
          <a:p>
            <a:pPr algn="just"/>
            <a:r>
              <a:rPr lang="en-US" sz="3000" b="1" i="1" dirty="0">
                <a:solidFill>
                  <a:srgbClr val="FFFF00"/>
                </a:solidFill>
                <a:latin typeface="Times New Roman" panose="02020603050405020304" pitchFamily="18" charset="0"/>
                <a:cs typeface="Times New Roman" panose="02020603050405020304" pitchFamily="18" charset="0"/>
              </a:rPr>
              <a:t>      sins</a:t>
            </a:r>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18</a:t>
            </a:r>
            <a:r>
              <a:rPr lang="en-US" sz="3000" b="1" i="1" dirty="0">
                <a:solidFill>
                  <a:srgbClr val="FFFF00"/>
                </a:solidFill>
                <a:latin typeface="Times New Roman" panose="02020603050405020304" pitchFamily="18" charset="0"/>
                <a:cs typeface="Times New Roman" panose="02020603050405020304" pitchFamily="18" charset="0"/>
              </a:rPr>
              <a:t>  Then they also which are fallen asleep in Christ are perished. </a:t>
            </a:r>
            <a:endParaRPr lang="en-US" sz="30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86996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5EB076-6E2F-4FF4-8597-CF13B6B1D6DA}"/>
              </a:ext>
            </a:extLst>
          </p:cNvPr>
          <p:cNvSpPr txBox="1"/>
          <p:nvPr/>
        </p:nvSpPr>
        <p:spPr>
          <a:xfrm>
            <a:off x="715107" y="731520"/>
            <a:ext cx="11129889" cy="4708981"/>
          </a:xfrm>
          <a:prstGeom prst="rect">
            <a:avLst/>
          </a:prstGeom>
          <a:noFill/>
        </p:spPr>
        <p:txBody>
          <a:bodyPr wrap="square" rtlCol="0">
            <a:spAutoFit/>
          </a:bodyPr>
          <a:lstStyle/>
          <a:p>
            <a:pPr algn="just"/>
            <a:r>
              <a:rPr lang="en-US" sz="3000" b="1" dirty="0">
                <a:solidFill>
                  <a:srgbClr val="FFFF00"/>
                </a:solidFill>
                <a:latin typeface="Times New Roman" panose="02020603050405020304" pitchFamily="18" charset="0"/>
                <a:cs typeface="Times New Roman" panose="02020603050405020304" pitchFamily="18" charset="0"/>
              </a:rPr>
              <a:t>20  </a:t>
            </a:r>
            <a:r>
              <a:rPr lang="en-US" sz="3000" b="1" i="1" dirty="0">
                <a:solidFill>
                  <a:srgbClr val="FFFF00"/>
                </a:solidFill>
                <a:latin typeface="Times New Roman" panose="02020603050405020304" pitchFamily="18" charset="0"/>
                <a:cs typeface="Times New Roman" panose="02020603050405020304" pitchFamily="18" charset="0"/>
              </a:rPr>
              <a:t>But now is Christ risen from the dead, and become the </a:t>
            </a:r>
            <a:r>
              <a:rPr lang="en-US" sz="3000" b="1" i="1" u="sng" dirty="0" err="1">
                <a:solidFill>
                  <a:srgbClr val="FFFF00"/>
                </a:solidFill>
                <a:latin typeface="Times New Roman" panose="02020603050405020304" pitchFamily="18" charset="0"/>
                <a:cs typeface="Times New Roman" panose="02020603050405020304" pitchFamily="18" charset="0"/>
              </a:rPr>
              <a:t>firstfruits</a:t>
            </a:r>
            <a:r>
              <a:rPr lang="en-US" sz="3000" b="1" i="1" u="sng" dirty="0">
                <a:solidFill>
                  <a:srgbClr val="FFFF00"/>
                </a:solidFill>
                <a:latin typeface="Times New Roman" panose="02020603050405020304" pitchFamily="18" charset="0"/>
                <a:cs typeface="Times New Roman" panose="02020603050405020304" pitchFamily="18" charset="0"/>
              </a:rPr>
              <a:t> </a:t>
            </a:r>
          </a:p>
          <a:p>
            <a:pPr algn="just"/>
            <a:r>
              <a:rPr lang="en-US" sz="3000" dirty="0">
                <a:solidFill>
                  <a:srgbClr val="FFFF00"/>
                </a:solidFill>
                <a:latin typeface="Times New Roman" panose="02020603050405020304" pitchFamily="18" charset="0"/>
                <a:cs typeface="Times New Roman" panose="02020603050405020304" pitchFamily="18" charset="0"/>
              </a:rPr>
              <a:t>      </a:t>
            </a:r>
            <a:r>
              <a:rPr lang="en-US" sz="3000" b="1" i="1" u="sng" dirty="0">
                <a:solidFill>
                  <a:srgbClr val="FFFF00"/>
                </a:solidFill>
                <a:latin typeface="Times New Roman" panose="02020603050405020304" pitchFamily="18" charset="0"/>
                <a:cs typeface="Times New Roman" panose="02020603050405020304" pitchFamily="18" charset="0"/>
              </a:rPr>
              <a:t>of them that slept</a:t>
            </a:r>
            <a:r>
              <a:rPr lang="en-US" sz="3000" b="1" i="1" dirty="0">
                <a:solidFill>
                  <a:srgbClr val="FFFF00"/>
                </a:solidFill>
                <a:latin typeface="Times New Roman" panose="02020603050405020304" pitchFamily="18" charset="0"/>
                <a:cs typeface="Times New Roman" panose="02020603050405020304" pitchFamily="18" charset="0"/>
              </a:rPr>
              <a:t>.</a:t>
            </a:r>
          </a:p>
          <a:p>
            <a:pPr algn="just"/>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21  </a:t>
            </a:r>
            <a:r>
              <a:rPr lang="en-US" sz="3000" b="1" i="1" dirty="0">
                <a:solidFill>
                  <a:srgbClr val="FFFF00"/>
                </a:solidFill>
                <a:latin typeface="Times New Roman" panose="02020603050405020304" pitchFamily="18" charset="0"/>
                <a:cs typeface="Times New Roman" panose="02020603050405020304" pitchFamily="18" charset="0"/>
              </a:rPr>
              <a:t>For since by man came death, by man came also the resurrection </a:t>
            </a:r>
          </a:p>
          <a:p>
            <a:pPr algn="just"/>
            <a:r>
              <a:rPr lang="en-US" sz="3000" b="1" i="1" dirty="0">
                <a:solidFill>
                  <a:srgbClr val="FFFF00"/>
                </a:solidFill>
                <a:latin typeface="Times New Roman" panose="02020603050405020304" pitchFamily="18" charset="0"/>
                <a:cs typeface="Times New Roman" panose="02020603050405020304" pitchFamily="18" charset="0"/>
              </a:rPr>
              <a:t>      of the dead.</a:t>
            </a:r>
          </a:p>
          <a:p>
            <a:pPr algn="just"/>
            <a:endParaRPr lang="en-US" sz="3000" b="1" dirty="0">
              <a:solidFill>
                <a:srgbClr val="FFFF00"/>
              </a:solidFill>
              <a:latin typeface="Times New Roman" panose="02020603050405020304" pitchFamily="18" charset="0"/>
              <a:cs typeface="Times New Roman" panose="02020603050405020304" pitchFamily="18" charset="0"/>
            </a:endParaRPr>
          </a:p>
          <a:p>
            <a:pPr marL="514350" indent="-514350" algn="just">
              <a:buAutoNum type="arabicPlain" startAt="22"/>
            </a:pPr>
            <a:r>
              <a:rPr lang="en-US" sz="3000" b="1" i="1" dirty="0">
                <a:solidFill>
                  <a:srgbClr val="FFFF00"/>
                </a:solidFill>
                <a:latin typeface="Times New Roman" panose="02020603050405020304" pitchFamily="18" charset="0"/>
                <a:cs typeface="Times New Roman" panose="02020603050405020304" pitchFamily="18" charset="0"/>
              </a:rPr>
              <a:t>For as in Adam all die, even so in Christ shall all be made alive.</a:t>
            </a:r>
          </a:p>
          <a:p>
            <a:pPr algn="just"/>
            <a:r>
              <a:rPr lang="en-US" sz="3000" b="1" i="1" dirty="0">
                <a:solidFill>
                  <a:srgbClr val="FFFF00"/>
                </a:solidFill>
                <a:latin typeface="Times New Roman" panose="02020603050405020304" pitchFamily="18" charset="0"/>
                <a:cs typeface="Times New Roman" panose="02020603050405020304" pitchFamily="18" charset="0"/>
              </a:rPr>
              <a:t> </a:t>
            </a:r>
            <a:endParaRPr lang="en-US" sz="3000" b="1" dirty="0">
              <a:solidFill>
                <a:srgbClr val="FFFF00"/>
              </a:solidFill>
              <a:latin typeface="Times New Roman" panose="02020603050405020304" pitchFamily="18" charset="0"/>
              <a:cs typeface="Times New Roman" panose="02020603050405020304" pitchFamily="18" charset="0"/>
            </a:endParaRPr>
          </a:p>
          <a:p>
            <a:pPr marL="514350" indent="-514350" algn="just">
              <a:buAutoNum type="arabicPlain" startAt="23"/>
            </a:pPr>
            <a:r>
              <a:rPr lang="en-US" sz="3000" b="1" i="1" dirty="0">
                <a:solidFill>
                  <a:srgbClr val="FFFF00"/>
                </a:solidFill>
                <a:latin typeface="Times New Roman" panose="02020603050405020304" pitchFamily="18" charset="0"/>
                <a:cs typeface="Times New Roman" panose="02020603050405020304" pitchFamily="18" charset="0"/>
              </a:rPr>
              <a:t>But every man in his own order: Christ the </a:t>
            </a:r>
            <a:r>
              <a:rPr lang="en-US" sz="3000" b="1" i="1" dirty="0" err="1">
                <a:solidFill>
                  <a:srgbClr val="FFFF00"/>
                </a:solidFill>
                <a:latin typeface="Times New Roman" panose="02020603050405020304" pitchFamily="18" charset="0"/>
                <a:cs typeface="Times New Roman" panose="02020603050405020304" pitchFamily="18" charset="0"/>
              </a:rPr>
              <a:t>firstfruits</a:t>
            </a:r>
            <a:r>
              <a:rPr lang="en-US" sz="3000" b="1" i="1" dirty="0">
                <a:solidFill>
                  <a:srgbClr val="FFFF00"/>
                </a:solidFill>
                <a:latin typeface="Times New Roman" panose="02020603050405020304" pitchFamily="18" charset="0"/>
                <a:cs typeface="Times New Roman" panose="02020603050405020304" pitchFamily="18" charset="0"/>
              </a:rPr>
              <a:t>; afterward </a:t>
            </a:r>
          </a:p>
          <a:p>
            <a:pPr algn="just"/>
            <a:r>
              <a:rPr lang="en-US" sz="3000" b="1" i="1" dirty="0">
                <a:solidFill>
                  <a:srgbClr val="FFFF00"/>
                </a:solidFill>
                <a:latin typeface="Times New Roman" panose="02020603050405020304" pitchFamily="18" charset="0"/>
                <a:cs typeface="Times New Roman" panose="02020603050405020304" pitchFamily="18" charset="0"/>
              </a:rPr>
              <a:t>     </a:t>
            </a:r>
            <a:r>
              <a:rPr lang="en-US" sz="3000" b="1" i="1" u="sng" dirty="0">
                <a:solidFill>
                  <a:srgbClr val="FFFF00"/>
                </a:solidFill>
                <a:latin typeface="Times New Roman" panose="02020603050405020304" pitchFamily="18" charset="0"/>
                <a:cs typeface="Times New Roman" panose="02020603050405020304" pitchFamily="18" charset="0"/>
              </a:rPr>
              <a:t>THEY THAT ARE CHRIST’S</a:t>
            </a:r>
            <a:r>
              <a:rPr lang="en-US" sz="3000" b="1" i="1" dirty="0">
                <a:solidFill>
                  <a:srgbClr val="FFFF00"/>
                </a:solidFill>
                <a:latin typeface="Times New Roman" panose="02020603050405020304" pitchFamily="18" charset="0"/>
                <a:cs typeface="Times New Roman" panose="02020603050405020304" pitchFamily="18" charset="0"/>
              </a:rPr>
              <a:t> at his coming</a:t>
            </a:r>
            <a:endParaRPr lang="en-US" sz="30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9031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1147</Words>
  <Application>Microsoft Office PowerPoint</Application>
  <PresentationFormat>Widescreen</PresentationFormat>
  <Paragraphs>89</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MS Mincho</vt:lpstr>
      <vt:lpstr>Arial</vt:lpstr>
      <vt:lpstr>Bookman Old Style</vt:lpstr>
      <vt:lpstr>Calibri</vt:lpstr>
      <vt:lpstr>Calibri Light</vt:lpstr>
      <vt:lpstr>Times New Roman</vt:lpstr>
      <vt:lpstr>Office Theme</vt:lpstr>
      <vt:lpstr>Resurrection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Resurrection</dc:title>
  <dc:creator>sharon washeck</dc:creator>
  <cp:lastModifiedBy>sharon washeck</cp:lastModifiedBy>
  <cp:revision>33</cp:revision>
  <dcterms:created xsi:type="dcterms:W3CDTF">2017-11-29T13:22:08Z</dcterms:created>
  <dcterms:modified xsi:type="dcterms:W3CDTF">2018-03-29T21:00:12Z</dcterms:modified>
</cp:coreProperties>
</file>