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5" r:id="rId5"/>
    <p:sldId id="266" r:id="rId6"/>
    <p:sldId id="267" r:id="rId7"/>
    <p:sldId id="268" r:id="rId8"/>
    <p:sldId id="289" r:id="rId9"/>
    <p:sldId id="269" r:id="rId10"/>
    <p:sldId id="270" r:id="rId11"/>
    <p:sldId id="271" r:id="rId12"/>
    <p:sldId id="273" r:id="rId13"/>
    <p:sldId id="290" r:id="rId14"/>
    <p:sldId id="274" r:id="rId15"/>
    <p:sldId id="275" r:id="rId16"/>
    <p:sldId id="276" r:id="rId17"/>
    <p:sldId id="277" r:id="rId18"/>
    <p:sldId id="278" r:id="rId19"/>
    <p:sldId id="292" r:id="rId20"/>
    <p:sldId id="294" r:id="rId21"/>
    <p:sldId id="280" r:id="rId22"/>
    <p:sldId id="281" r:id="rId23"/>
    <p:sldId id="282" r:id="rId24"/>
    <p:sldId id="283" r:id="rId25"/>
    <p:sldId id="284" r:id="rId26"/>
    <p:sldId id="296" r:id="rId27"/>
    <p:sldId id="285" r:id="rId28"/>
    <p:sldId id="293" r:id="rId29"/>
    <p:sldId id="286" r:id="rId30"/>
    <p:sldId id="287" r:id="rId31"/>
    <p:sldId id="288"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A0C3462-6E8D-4786-89B0-4D619E5D74D0}" type="datetimeFigureOut">
              <a:rPr lang="en-US" smtClean="0"/>
              <a:t>7/4/2018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F70B1-049B-43A2-AA28-3527F8F10974}" type="slidenum">
              <a:rPr lang="en-US" smtClean="0"/>
              <a:t>‹#›</a:t>
            </a:fld>
            <a:endParaRPr lang="en-US"/>
          </a:p>
        </p:txBody>
      </p:sp>
    </p:spTree>
    <p:extLst>
      <p:ext uri="{BB962C8B-B14F-4D97-AF65-F5344CB8AC3E}">
        <p14:creationId xmlns:p14="http://schemas.microsoft.com/office/powerpoint/2010/main" val="3981644700"/>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A0C3462-6E8D-4786-89B0-4D619E5D74D0}" type="datetimeFigureOut">
              <a:rPr lang="en-US" smtClean="0"/>
              <a:t>7/4/2018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F70B1-049B-43A2-AA28-3527F8F10974}" type="slidenum">
              <a:rPr lang="en-US" smtClean="0"/>
              <a:t>‹#›</a:t>
            </a:fld>
            <a:endParaRPr lang="en-US"/>
          </a:p>
        </p:txBody>
      </p:sp>
    </p:spTree>
    <p:extLst>
      <p:ext uri="{BB962C8B-B14F-4D97-AF65-F5344CB8AC3E}">
        <p14:creationId xmlns:p14="http://schemas.microsoft.com/office/powerpoint/2010/main" val="2799155221"/>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A0C3462-6E8D-4786-89B0-4D619E5D74D0}" type="datetimeFigureOut">
              <a:rPr lang="en-US" smtClean="0"/>
              <a:t>7/4/2018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F70B1-049B-43A2-AA28-3527F8F10974}" type="slidenum">
              <a:rPr lang="en-US" smtClean="0"/>
              <a:t>‹#›</a:t>
            </a:fld>
            <a:endParaRPr lang="en-US"/>
          </a:p>
        </p:txBody>
      </p:sp>
    </p:spTree>
    <p:extLst>
      <p:ext uri="{BB962C8B-B14F-4D97-AF65-F5344CB8AC3E}">
        <p14:creationId xmlns:p14="http://schemas.microsoft.com/office/powerpoint/2010/main" val="1687794069"/>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A0C3462-6E8D-4786-89B0-4D619E5D74D0}" type="datetimeFigureOut">
              <a:rPr lang="en-US" smtClean="0"/>
              <a:t>7/4/2018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F70B1-049B-43A2-AA28-3527F8F10974}" type="slidenum">
              <a:rPr lang="en-US" smtClean="0"/>
              <a:t>‹#›</a:t>
            </a:fld>
            <a:endParaRPr lang="en-US"/>
          </a:p>
        </p:txBody>
      </p:sp>
    </p:spTree>
    <p:extLst>
      <p:ext uri="{BB962C8B-B14F-4D97-AF65-F5344CB8AC3E}">
        <p14:creationId xmlns:p14="http://schemas.microsoft.com/office/powerpoint/2010/main" val="1202267161"/>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0C3462-6E8D-4786-89B0-4D619E5D74D0}" type="datetimeFigureOut">
              <a:rPr lang="en-US" smtClean="0"/>
              <a:t>7/4/2018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1F70B1-049B-43A2-AA28-3527F8F10974}" type="slidenum">
              <a:rPr lang="en-US" smtClean="0"/>
              <a:t>‹#›</a:t>
            </a:fld>
            <a:endParaRPr lang="en-US"/>
          </a:p>
        </p:txBody>
      </p:sp>
    </p:spTree>
    <p:extLst>
      <p:ext uri="{BB962C8B-B14F-4D97-AF65-F5344CB8AC3E}">
        <p14:creationId xmlns:p14="http://schemas.microsoft.com/office/powerpoint/2010/main" val="4122179708"/>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A0C3462-6E8D-4786-89B0-4D619E5D74D0}" type="datetimeFigureOut">
              <a:rPr lang="en-US" smtClean="0"/>
              <a:t>7/4/2018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1F70B1-049B-43A2-AA28-3527F8F10974}" type="slidenum">
              <a:rPr lang="en-US" smtClean="0"/>
              <a:t>‹#›</a:t>
            </a:fld>
            <a:endParaRPr lang="en-US"/>
          </a:p>
        </p:txBody>
      </p:sp>
    </p:spTree>
    <p:extLst>
      <p:ext uri="{BB962C8B-B14F-4D97-AF65-F5344CB8AC3E}">
        <p14:creationId xmlns:p14="http://schemas.microsoft.com/office/powerpoint/2010/main" val="1926294921"/>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A0C3462-6E8D-4786-89B0-4D619E5D74D0}" type="datetimeFigureOut">
              <a:rPr lang="en-US" smtClean="0"/>
              <a:t>7/4/2018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1F70B1-049B-43A2-AA28-3527F8F10974}" type="slidenum">
              <a:rPr lang="en-US" smtClean="0"/>
              <a:t>‹#›</a:t>
            </a:fld>
            <a:endParaRPr lang="en-US"/>
          </a:p>
        </p:txBody>
      </p:sp>
    </p:spTree>
    <p:extLst>
      <p:ext uri="{BB962C8B-B14F-4D97-AF65-F5344CB8AC3E}">
        <p14:creationId xmlns:p14="http://schemas.microsoft.com/office/powerpoint/2010/main" val="4168017333"/>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A0C3462-6E8D-4786-89B0-4D619E5D74D0}" type="datetimeFigureOut">
              <a:rPr lang="en-US" smtClean="0"/>
              <a:t>7/4/2018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1F70B1-049B-43A2-AA28-3527F8F10974}" type="slidenum">
              <a:rPr lang="en-US" smtClean="0"/>
              <a:t>‹#›</a:t>
            </a:fld>
            <a:endParaRPr lang="en-US"/>
          </a:p>
        </p:txBody>
      </p:sp>
    </p:spTree>
    <p:extLst>
      <p:ext uri="{BB962C8B-B14F-4D97-AF65-F5344CB8AC3E}">
        <p14:creationId xmlns:p14="http://schemas.microsoft.com/office/powerpoint/2010/main" val="3311907608"/>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0C3462-6E8D-4786-89B0-4D619E5D74D0}" type="datetimeFigureOut">
              <a:rPr lang="en-US" smtClean="0"/>
              <a:t>7/4/2018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1F70B1-049B-43A2-AA28-3527F8F10974}" type="slidenum">
              <a:rPr lang="en-US" smtClean="0"/>
              <a:t>‹#›</a:t>
            </a:fld>
            <a:endParaRPr lang="en-US"/>
          </a:p>
        </p:txBody>
      </p:sp>
    </p:spTree>
    <p:extLst>
      <p:ext uri="{BB962C8B-B14F-4D97-AF65-F5344CB8AC3E}">
        <p14:creationId xmlns:p14="http://schemas.microsoft.com/office/powerpoint/2010/main" val="186150812"/>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0C3462-6E8D-4786-89B0-4D619E5D74D0}" type="datetimeFigureOut">
              <a:rPr lang="en-US" smtClean="0"/>
              <a:t>7/4/2018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1F70B1-049B-43A2-AA28-3527F8F10974}" type="slidenum">
              <a:rPr lang="en-US" smtClean="0"/>
              <a:t>‹#›</a:t>
            </a:fld>
            <a:endParaRPr lang="en-US"/>
          </a:p>
        </p:txBody>
      </p:sp>
    </p:spTree>
    <p:extLst>
      <p:ext uri="{BB962C8B-B14F-4D97-AF65-F5344CB8AC3E}">
        <p14:creationId xmlns:p14="http://schemas.microsoft.com/office/powerpoint/2010/main" val="3157707630"/>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0C3462-6E8D-4786-89B0-4D619E5D74D0}" type="datetimeFigureOut">
              <a:rPr lang="en-US" smtClean="0"/>
              <a:t>7/4/2018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1F70B1-049B-43A2-AA28-3527F8F10974}" type="slidenum">
              <a:rPr lang="en-US" smtClean="0"/>
              <a:t>‹#›</a:t>
            </a:fld>
            <a:endParaRPr lang="en-US"/>
          </a:p>
        </p:txBody>
      </p:sp>
    </p:spTree>
    <p:extLst>
      <p:ext uri="{BB962C8B-B14F-4D97-AF65-F5344CB8AC3E}">
        <p14:creationId xmlns:p14="http://schemas.microsoft.com/office/powerpoint/2010/main" val="2001205088"/>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80000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0C3462-6E8D-4786-89B0-4D619E5D74D0}" type="datetimeFigureOut">
              <a:rPr lang="en-US" smtClean="0"/>
              <a:t>7/4/2018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1F70B1-049B-43A2-AA28-3527F8F10974}" type="slidenum">
              <a:rPr lang="en-US" smtClean="0"/>
              <a:t>‹#›</a:t>
            </a:fld>
            <a:endParaRPr lang="en-US"/>
          </a:p>
        </p:txBody>
      </p:sp>
    </p:spTree>
    <p:extLst>
      <p:ext uri="{BB962C8B-B14F-4D97-AF65-F5344CB8AC3E}">
        <p14:creationId xmlns:p14="http://schemas.microsoft.com/office/powerpoint/2010/main" val="3667998101"/>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randomBar dir="ver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1676400"/>
            <a:ext cx="8229600" cy="4278094"/>
          </a:xfrm>
          <a:prstGeom prst="rect">
            <a:avLst/>
          </a:prstGeom>
          <a:noFill/>
        </p:spPr>
        <p:txBody>
          <a:bodyPr wrap="square" rtlCol="0">
            <a:spAutoFit/>
          </a:bodyPr>
          <a:lstStyle/>
          <a:p>
            <a:pPr algn="ctr"/>
            <a:r>
              <a:rPr lang="en-US" sz="6000" b="1" dirty="0">
                <a:solidFill>
                  <a:srgbClr val="FFFF00"/>
                </a:solidFill>
                <a:effectLst>
                  <a:outerShdw blurRad="38100" dist="38100" dir="2700000" algn="tl">
                    <a:srgbClr val="000000">
                      <a:alpha val="43137"/>
                    </a:srgbClr>
                  </a:outerShdw>
                </a:effectLst>
              </a:rPr>
              <a:t>Resurrectional Responsibility to the Judgment Seat of Christ</a:t>
            </a:r>
          </a:p>
          <a:p>
            <a:pPr algn="ctr"/>
            <a:endParaRPr lang="en-US" sz="6000" b="1" dirty="0">
              <a:solidFill>
                <a:srgbClr val="FFFF00"/>
              </a:solidFill>
              <a:effectLst>
                <a:outerShdw blurRad="38100" dist="38100" dir="2700000" algn="tl">
                  <a:srgbClr val="000000">
                    <a:alpha val="43137"/>
                  </a:srgbClr>
                </a:outerShdw>
              </a:effectLst>
            </a:endParaRPr>
          </a:p>
          <a:p>
            <a:pPr algn="ctr"/>
            <a:r>
              <a:rPr lang="en-US" sz="3400" b="1" dirty="0">
                <a:solidFill>
                  <a:srgbClr val="FFFF00"/>
                </a:solidFill>
                <a:effectLst>
                  <a:outerShdw blurRad="38100" dist="38100" dir="2700000" algn="tl">
                    <a:srgbClr val="000000">
                      <a:alpha val="43137"/>
                    </a:srgbClr>
                  </a:outerShdw>
                </a:effectLst>
              </a:rPr>
              <a:t> </a:t>
            </a:r>
          </a:p>
        </p:txBody>
      </p:sp>
    </p:spTree>
    <p:extLst>
      <p:ext uri="{BB962C8B-B14F-4D97-AF65-F5344CB8AC3E}">
        <p14:creationId xmlns:p14="http://schemas.microsoft.com/office/powerpoint/2010/main" val="2189412880"/>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1386" y="271582"/>
            <a:ext cx="7806813" cy="3416320"/>
          </a:xfrm>
          <a:prstGeom prst="rect">
            <a:avLst/>
          </a:prstGeom>
          <a:noFill/>
        </p:spPr>
        <p:txBody>
          <a:bodyPr wrap="square" rtlCol="0">
            <a:spAutoFit/>
          </a:bodyPr>
          <a:lstStyle/>
          <a:p>
            <a:pPr algn="just"/>
            <a:r>
              <a:rPr lang="en-US" sz="2800" b="1" i="1" dirty="0">
                <a:solidFill>
                  <a:srgbClr val="FFFF00"/>
                </a:solidFill>
              </a:rPr>
              <a:t>If I had not come and spoken unto them, they had not had sin: but now they have no cloak for their sin ... If I had not done among them the works which none other man did, they had not had sin: but now have they both seen and hated both me and my Father.				</a:t>
            </a:r>
            <a:r>
              <a:rPr lang="en-US" sz="2800" i="1" dirty="0">
                <a:solidFill>
                  <a:srgbClr val="FFFF00"/>
                </a:solidFill>
              </a:rPr>
              <a:t>             </a:t>
            </a:r>
            <a:r>
              <a:rPr lang="en-US" sz="2200" dirty="0">
                <a:solidFill>
                  <a:srgbClr val="FFFF00"/>
                </a:solidFill>
              </a:rPr>
              <a:t>John 15:22, 24</a:t>
            </a:r>
          </a:p>
          <a:p>
            <a:r>
              <a:rPr lang="en-US" sz="2400" dirty="0">
                <a:solidFill>
                  <a:srgbClr val="FFFF00"/>
                </a:solidFill>
              </a:rPr>
              <a:t> </a:t>
            </a:r>
          </a:p>
          <a:p>
            <a:endParaRPr lang="en-US" sz="2400" b="1" dirty="0"/>
          </a:p>
        </p:txBody>
      </p:sp>
      <p:sp>
        <p:nvSpPr>
          <p:cNvPr id="3" name="TextBox 2"/>
          <p:cNvSpPr txBox="1"/>
          <p:nvPr/>
        </p:nvSpPr>
        <p:spPr>
          <a:xfrm>
            <a:off x="685800" y="3429000"/>
            <a:ext cx="7772400" cy="3539430"/>
          </a:xfrm>
          <a:prstGeom prst="rect">
            <a:avLst/>
          </a:prstGeom>
          <a:noFill/>
        </p:spPr>
        <p:txBody>
          <a:bodyPr wrap="square" rtlCol="0">
            <a:spAutoFit/>
          </a:bodyPr>
          <a:lstStyle/>
          <a:p>
            <a:pPr algn="just"/>
            <a:r>
              <a:rPr lang="en-US" sz="2800" b="1" dirty="0">
                <a:solidFill>
                  <a:srgbClr val="FFFF00"/>
                </a:solidFill>
              </a:rPr>
              <a:t>Persecutors of the apostolic era would come into the “third-class” class by their rejection of the truth </a:t>
            </a:r>
            <a:r>
              <a:rPr lang="en-US" sz="2800" b="1" u="sng" dirty="0">
                <a:solidFill>
                  <a:srgbClr val="FFFF00"/>
                </a:solidFill>
              </a:rPr>
              <a:t>in the presence of miracles</a:t>
            </a:r>
            <a:r>
              <a:rPr lang="en-US" sz="2800" b="1" dirty="0">
                <a:solidFill>
                  <a:srgbClr val="FFFF00"/>
                </a:solidFill>
              </a:rPr>
              <a:t>. Their cases will probably be dealt with at the close of the thousand years, as they form no part of the household of faith, who are to be the subjects of the judgment instituted at the coming of Christ</a:t>
            </a:r>
            <a:r>
              <a:rPr lang="en-US" sz="2800" b="1" i="1" dirty="0">
                <a:solidFill>
                  <a:srgbClr val="FFFF00"/>
                </a:solidFill>
              </a:rPr>
              <a:t>.  </a:t>
            </a:r>
            <a:endParaRPr lang="en-US" sz="2800" dirty="0">
              <a:solidFill>
                <a:srgbClr val="FFFF00"/>
              </a:solidFill>
            </a:endParaRPr>
          </a:p>
          <a:p>
            <a:endParaRPr lang="en-US" sz="2800" b="1" dirty="0"/>
          </a:p>
        </p:txBody>
      </p:sp>
    </p:spTree>
    <p:extLst>
      <p:ext uri="{BB962C8B-B14F-4D97-AF65-F5344CB8AC3E}">
        <p14:creationId xmlns:p14="http://schemas.microsoft.com/office/powerpoint/2010/main" val="7327831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152400"/>
            <a:ext cx="8610600" cy="7201972"/>
          </a:xfrm>
          <a:prstGeom prst="rect">
            <a:avLst/>
          </a:prstGeom>
          <a:noFill/>
        </p:spPr>
        <p:txBody>
          <a:bodyPr wrap="square" rtlCol="0">
            <a:spAutoFit/>
          </a:bodyPr>
          <a:lstStyle/>
          <a:p>
            <a:pPr algn="just"/>
            <a:r>
              <a:rPr lang="en-US" sz="2600" b="1" dirty="0">
                <a:solidFill>
                  <a:srgbClr val="FFFF00"/>
                </a:solidFill>
              </a:rPr>
              <a:t>In the 1890's a very vigorous controversy arose. This controversy was principally between Robert Roberts and J. J. Andrew who discerned a drift in Robert Roberts’ writings in “</a:t>
            </a:r>
            <a:r>
              <a:rPr lang="en-US" sz="2600" b="1" i="1" dirty="0">
                <a:solidFill>
                  <a:srgbClr val="FFFF00"/>
                </a:solidFill>
              </a:rPr>
              <a:t>The Christadelphian</a:t>
            </a:r>
            <a:r>
              <a:rPr lang="en-US" sz="2600" b="1" dirty="0">
                <a:solidFill>
                  <a:srgbClr val="FFFF00"/>
                </a:solidFill>
              </a:rPr>
              <a:t>” magazine in 1893. The drift was away from the firmly declared teaching in the writings of R.R. from 1870 to 1883, and J.J.A. published excerpts to demonstrate this drift. He began to publish his own magazine, “</a:t>
            </a:r>
            <a:r>
              <a:rPr lang="en-US" sz="2600" b="1" i="1" dirty="0">
                <a:solidFill>
                  <a:srgbClr val="FFFF00"/>
                </a:solidFill>
              </a:rPr>
              <a:t>The Sanctuary Keeper</a:t>
            </a:r>
            <a:r>
              <a:rPr lang="en-US" sz="2600" b="1" dirty="0">
                <a:solidFill>
                  <a:srgbClr val="FFFF00"/>
                </a:solidFill>
              </a:rPr>
              <a:t>” and in the first issue, July 1894, he published an indictment against the teaching of “</a:t>
            </a:r>
            <a:r>
              <a:rPr lang="en-US" sz="2600" b="1" i="1" dirty="0">
                <a:solidFill>
                  <a:srgbClr val="FFFF00"/>
                </a:solidFill>
              </a:rPr>
              <a:t>The Christadelphian</a:t>
            </a:r>
            <a:r>
              <a:rPr lang="en-US" sz="2600" b="1" dirty="0">
                <a:solidFill>
                  <a:srgbClr val="FFFF00"/>
                </a:solidFill>
              </a:rPr>
              <a:t>.” This was pretty strong stuff and caused great resentment against J.J. Andrew among the friends and supporters of Robert Roberts.</a:t>
            </a:r>
          </a:p>
          <a:p>
            <a:pPr algn="just"/>
            <a:r>
              <a:rPr lang="en-US" sz="2600" b="1" dirty="0">
                <a:solidFill>
                  <a:srgbClr val="FFFF00"/>
                </a:solidFill>
              </a:rPr>
              <a:t>			 </a:t>
            </a:r>
            <a:r>
              <a:rPr lang="en-US" sz="2600" dirty="0">
                <a:solidFill>
                  <a:srgbClr val="FFFF00"/>
                </a:solidFill>
              </a:rPr>
              <a:t>K. G. McPhee,</a:t>
            </a:r>
            <a:r>
              <a:rPr lang="en-US" sz="2600" i="1" dirty="0">
                <a:solidFill>
                  <a:srgbClr val="FFFF00"/>
                </a:solidFill>
              </a:rPr>
              <a:t> Christadelphian History:</a:t>
            </a:r>
          </a:p>
          <a:p>
            <a:pPr algn="just"/>
            <a:r>
              <a:rPr lang="en-US" sz="2600" i="1" dirty="0">
                <a:solidFill>
                  <a:srgbClr val="FFFF00"/>
                </a:solidFill>
              </a:rPr>
              <a:t>			 A Story of Division</a:t>
            </a:r>
            <a:r>
              <a:rPr lang="en-US" sz="2600" dirty="0">
                <a:solidFill>
                  <a:srgbClr val="FFFF00"/>
                </a:solidFill>
              </a:rPr>
              <a:t>, 	</a:t>
            </a:r>
            <a:r>
              <a:rPr lang="en-US" sz="2800" dirty="0">
                <a:solidFill>
                  <a:srgbClr val="FFFF00"/>
                </a:solidFill>
              </a:rPr>
              <a:t>			             	 February 24, 1996, pp. 2-3</a:t>
            </a:r>
          </a:p>
          <a:p>
            <a:pPr algn="just"/>
            <a:endParaRPr lang="en-US" sz="2400" i="1" dirty="0">
              <a:solidFill>
                <a:srgbClr val="FFFF00"/>
              </a:solidFill>
            </a:endParaRPr>
          </a:p>
          <a:p>
            <a:pPr algn="just"/>
            <a:endParaRPr lang="en-US" sz="2200" dirty="0"/>
          </a:p>
          <a:p>
            <a:pPr algn="just"/>
            <a:r>
              <a:rPr lang="en-US" sz="2200" b="1" dirty="0"/>
              <a:t>					</a:t>
            </a:r>
          </a:p>
        </p:txBody>
      </p:sp>
    </p:spTree>
    <p:extLst>
      <p:ext uri="{BB962C8B-B14F-4D97-AF65-F5344CB8AC3E}">
        <p14:creationId xmlns:p14="http://schemas.microsoft.com/office/powerpoint/2010/main" val="2932982883"/>
      </p:ext>
    </p:extLst>
  </p:cSld>
  <p:clrMapOvr>
    <a:masterClrMapping/>
  </p:clrMapOvr>
  <p:transition spd="slow">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209324"/>
            <a:ext cx="8406581" cy="5786199"/>
          </a:xfrm>
          <a:prstGeom prst="rect">
            <a:avLst/>
          </a:prstGeom>
          <a:noFill/>
        </p:spPr>
        <p:txBody>
          <a:bodyPr wrap="square" rtlCol="0">
            <a:spAutoFit/>
          </a:bodyPr>
          <a:lstStyle/>
          <a:p>
            <a:pPr lvl="0" algn="just"/>
            <a:r>
              <a:rPr lang="en-US" sz="3200" b="1" dirty="0">
                <a:solidFill>
                  <a:srgbClr val="FFFF00"/>
                </a:solidFill>
              </a:rPr>
              <a:t>I am constrained to write you on the subject matter … in which you contend for the resurrection of those who are not in Christ…you say, “that the divine purpose has been declared … that God will judge them that are</a:t>
            </a:r>
            <a:r>
              <a:rPr lang="en-US" sz="3200" b="1" i="1" dirty="0">
                <a:solidFill>
                  <a:srgbClr val="FFFF00"/>
                </a:solidFill>
              </a:rPr>
              <a:t> </a:t>
            </a:r>
            <a:r>
              <a:rPr lang="en-US" sz="3200" b="1" dirty="0">
                <a:solidFill>
                  <a:srgbClr val="FFFF00"/>
                </a:solidFill>
              </a:rPr>
              <a:t>without.” Now is this right? I expected better things of you … A fallacious teaching like the one you are trying to establish requires better evidence than that you have given … </a:t>
            </a:r>
            <a:r>
              <a:rPr lang="en-US" sz="3200" i="1" dirty="0">
                <a:solidFill>
                  <a:srgbClr val="FFFF00"/>
                </a:solidFill>
              </a:rPr>
              <a:t> </a:t>
            </a:r>
          </a:p>
          <a:p>
            <a:pPr lvl="0" algn="just"/>
            <a:endParaRPr lang="en-US" sz="3200" i="1" dirty="0">
              <a:solidFill>
                <a:srgbClr val="FFFF00"/>
              </a:solidFill>
            </a:endParaRPr>
          </a:p>
          <a:p>
            <a:pPr lvl="0" algn="just"/>
            <a:r>
              <a:rPr lang="en-US" sz="2200" i="1" dirty="0">
                <a:solidFill>
                  <a:srgbClr val="FFFF00"/>
                </a:solidFill>
              </a:rPr>
              <a:t>      </a:t>
            </a:r>
            <a:r>
              <a:rPr lang="en-US" sz="2800" i="1" dirty="0">
                <a:solidFill>
                  <a:srgbClr val="FFFF00"/>
                </a:solidFill>
              </a:rPr>
              <a:t>The Christadelphian</a:t>
            </a:r>
            <a:r>
              <a:rPr lang="en-US" sz="2800" dirty="0">
                <a:solidFill>
                  <a:srgbClr val="FFFF00"/>
                </a:solidFill>
              </a:rPr>
              <a:t>, Vol. 21, January 1884, page 24 </a:t>
            </a:r>
          </a:p>
          <a:p>
            <a:endParaRPr lang="en-US" sz="2200" b="1" dirty="0"/>
          </a:p>
        </p:txBody>
      </p:sp>
    </p:spTree>
    <p:extLst>
      <p:ext uri="{BB962C8B-B14F-4D97-AF65-F5344CB8AC3E}">
        <p14:creationId xmlns:p14="http://schemas.microsoft.com/office/powerpoint/2010/main" val="532510514"/>
      </p:ext>
    </p:extLst>
  </p:cSld>
  <p:clrMapOvr>
    <a:masterClrMapping/>
  </p:clrMapOvr>
  <p:transition spd="slow">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1114A864-1637-42FD-B718-1FEF50364A78}"/>
              </a:ext>
            </a:extLst>
          </p:cNvPr>
          <p:cNvSpPr/>
          <p:nvPr/>
        </p:nvSpPr>
        <p:spPr>
          <a:xfrm>
            <a:off x="571500" y="533400"/>
            <a:ext cx="8001000" cy="5447645"/>
          </a:xfrm>
          <a:prstGeom prst="rect">
            <a:avLst/>
          </a:prstGeom>
        </p:spPr>
        <p:txBody>
          <a:bodyPr wrap="square">
            <a:spAutoFit/>
          </a:bodyPr>
          <a:lstStyle/>
          <a:p>
            <a:pPr algn="just"/>
            <a:r>
              <a:rPr lang="en-US" sz="3200" b="1" dirty="0">
                <a:solidFill>
                  <a:srgbClr val="FFFF00"/>
                </a:solidFill>
              </a:rPr>
              <a:t>I can see how it may be that much that is there written might appear to limit the resurrection…to those who have actually become members of the household of Christ. ... If so, it is a misapplication of arguments which had no intentional bearing on the question you raise, but were wholly directed to the confutation of the orthodox idea of universal responsibility. </a:t>
            </a:r>
          </a:p>
          <a:p>
            <a:pPr algn="just"/>
            <a:endParaRPr lang="en-US" sz="3200" b="1" dirty="0">
              <a:solidFill>
                <a:srgbClr val="FFFF00"/>
              </a:solidFill>
            </a:endParaRPr>
          </a:p>
          <a:p>
            <a:r>
              <a:rPr lang="en-US" sz="2800" dirty="0">
                <a:solidFill>
                  <a:srgbClr val="FFFF00"/>
                </a:solidFill>
              </a:rPr>
              <a:t>   The Christadelphian, Vol. 21, January 1884, page 25 </a:t>
            </a:r>
          </a:p>
        </p:txBody>
      </p:sp>
    </p:spTree>
    <p:extLst>
      <p:ext uri="{BB962C8B-B14F-4D97-AF65-F5344CB8AC3E}">
        <p14:creationId xmlns:p14="http://schemas.microsoft.com/office/powerpoint/2010/main" val="3530924339"/>
      </p:ext>
    </p:extLst>
  </p:cSld>
  <p:clrMapOvr>
    <a:masterClrMapping/>
  </p:clrMapOvr>
  <p:transition spd="slow">
    <p:randomBa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609600"/>
            <a:ext cx="8229600" cy="5170646"/>
          </a:xfrm>
          <a:prstGeom prst="rect">
            <a:avLst/>
          </a:prstGeom>
          <a:noFill/>
        </p:spPr>
        <p:txBody>
          <a:bodyPr wrap="square" rtlCol="0">
            <a:spAutoFit/>
          </a:bodyPr>
          <a:lstStyle/>
          <a:p>
            <a:pPr algn="just"/>
            <a:r>
              <a:rPr lang="en-US" sz="3200" b="1" dirty="0">
                <a:solidFill>
                  <a:srgbClr val="FFFF00"/>
                </a:solidFill>
              </a:rPr>
              <a:t>If you mean by “this truth” that </a:t>
            </a:r>
            <a:r>
              <a:rPr lang="en-US" sz="3200" b="1" i="1" dirty="0">
                <a:solidFill>
                  <a:srgbClr val="FFFF00"/>
                </a:solidFill>
              </a:rPr>
              <a:t>the</a:t>
            </a:r>
            <a:r>
              <a:rPr lang="en-US" sz="3200" b="1" dirty="0">
                <a:solidFill>
                  <a:srgbClr val="FFFF00"/>
                </a:solidFill>
              </a:rPr>
              <a:t> resurrection which is the subject matter of the gospel</a:t>
            </a:r>
            <a:r>
              <a:rPr lang="en-US" sz="3200" b="1" i="1" dirty="0">
                <a:solidFill>
                  <a:srgbClr val="FFFF00"/>
                </a:solidFill>
              </a:rPr>
              <a:t> </a:t>
            </a:r>
            <a:r>
              <a:rPr lang="en-US" sz="3200" b="1" dirty="0">
                <a:solidFill>
                  <a:srgbClr val="FFFF00"/>
                </a:solidFill>
              </a:rPr>
              <a:t>is “through Jesus” only,</a:t>
            </a:r>
            <a:r>
              <a:rPr lang="en-US" sz="3200" b="1" i="1" dirty="0">
                <a:solidFill>
                  <a:srgbClr val="FFFF00"/>
                </a:solidFill>
              </a:rPr>
              <a:t> </a:t>
            </a:r>
            <a:r>
              <a:rPr lang="en-US" sz="3200" b="1" dirty="0">
                <a:solidFill>
                  <a:srgbClr val="FFFF00"/>
                </a:solidFill>
              </a:rPr>
              <a:t>and that only those in covenant relation are the subjects thereof, I not only recognized this when in London … Indeed, I recognized it at my immersion, and, as I told Bro. Roberts, learned it through reading “Twelve Lectures</a:t>
            </a:r>
            <a:r>
              <a:rPr lang="en-US" sz="3200" b="1" dirty="0" smtClean="0">
                <a:solidFill>
                  <a:srgbClr val="FFFF00"/>
                </a:solidFill>
              </a:rPr>
              <a:t>.”                                           </a:t>
            </a:r>
            <a:r>
              <a:rPr lang="en-US" sz="3200" i="1" dirty="0" smtClean="0">
                <a:solidFill>
                  <a:srgbClr val="FFFF00"/>
                </a:solidFill>
              </a:rPr>
              <a:t> </a:t>
            </a:r>
            <a:endParaRPr lang="en-US" sz="3200" i="1" dirty="0">
              <a:solidFill>
                <a:srgbClr val="FFFF00"/>
              </a:solidFill>
            </a:endParaRPr>
          </a:p>
          <a:p>
            <a:pPr algn="just"/>
            <a:endParaRPr lang="en-US" sz="2400" i="1" dirty="0">
              <a:solidFill>
                <a:srgbClr val="FFFF00"/>
              </a:solidFill>
            </a:endParaRPr>
          </a:p>
          <a:p>
            <a:pPr algn="just"/>
            <a:r>
              <a:rPr lang="en-US" sz="2400" i="1" dirty="0">
                <a:solidFill>
                  <a:srgbClr val="FFFF00"/>
                </a:solidFill>
              </a:rPr>
              <a:t>	 </a:t>
            </a:r>
            <a:r>
              <a:rPr lang="en-US" sz="2800" i="1" dirty="0">
                <a:solidFill>
                  <a:srgbClr val="FFFF00"/>
                </a:solidFill>
              </a:rPr>
              <a:t>Advocate</a:t>
            </a:r>
            <a:r>
              <a:rPr lang="en-US" sz="2800" dirty="0">
                <a:solidFill>
                  <a:srgbClr val="FFFF00"/>
                </a:solidFill>
              </a:rPr>
              <a:t>, Volume 21, August 1905, page 243 </a:t>
            </a:r>
          </a:p>
          <a:p>
            <a:endParaRPr lang="en-US" sz="2200" b="1" dirty="0"/>
          </a:p>
        </p:txBody>
      </p:sp>
    </p:spTree>
    <p:extLst>
      <p:ext uri="{BB962C8B-B14F-4D97-AF65-F5344CB8AC3E}">
        <p14:creationId xmlns:p14="http://schemas.microsoft.com/office/powerpoint/2010/main" val="445638930"/>
      </p:ext>
    </p:extLst>
  </p:cSld>
  <p:clrMapOvr>
    <a:masterClrMapping/>
  </p:clrMapOvr>
  <p:transition spd="slow">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686800" cy="4154984"/>
          </a:xfrm>
          <a:prstGeom prst="rect">
            <a:avLst/>
          </a:prstGeom>
          <a:noFill/>
        </p:spPr>
        <p:txBody>
          <a:bodyPr wrap="square" rtlCol="0">
            <a:spAutoFit/>
          </a:bodyPr>
          <a:lstStyle/>
          <a:p>
            <a:pPr algn="ctr"/>
            <a:r>
              <a:rPr lang="en-US" sz="2400" b="1" dirty="0">
                <a:solidFill>
                  <a:srgbClr val="FFFF00"/>
                </a:solidFill>
              </a:rPr>
              <a:t>Unamended Statement of Faith – Clause 25 </a:t>
            </a:r>
          </a:p>
          <a:p>
            <a:pPr algn="ctr"/>
            <a:endParaRPr lang="en-US" sz="2400" b="1" dirty="0">
              <a:solidFill>
                <a:srgbClr val="FFFF00"/>
              </a:solidFill>
            </a:endParaRPr>
          </a:p>
          <a:p>
            <a:pPr algn="just"/>
            <a:r>
              <a:rPr lang="en-US" sz="2400" dirty="0">
                <a:solidFill>
                  <a:srgbClr val="FFFF00"/>
                </a:solidFill>
              </a:rPr>
              <a:t>That at the appearing of Christ prior to the establishment of the kingdom,</a:t>
            </a:r>
            <a:r>
              <a:rPr lang="en-US" sz="2400" b="1" dirty="0">
                <a:solidFill>
                  <a:srgbClr val="FFFF00"/>
                </a:solidFill>
              </a:rPr>
              <a:t> </a:t>
            </a:r>
            <a:r>
              <a:rPr lang="en-US" sz="2400" b="1" u="sng" dirty="0">
                <a:solidFill>
                  <a:srgbClr val="FFFF00"/>
                </a:solidFill>
              </a:rPr>
              <a:t>the responsible (faithful and unfaithful)</a:t>
            </a:r>
            <a:r>
              <a:rPr lang="en-US" sz="2400" b="1" dirty="0">
                <a:solidFill>
                  <a:srgbClr val="FFFF00"/>
                </a:solidFill>
              </a:rPr>
              <a:t>, dead and living of </a:t>
            </a:r>
            <a:r>
              <a:rPr lang="en-US" sz="2400" b="1" u="sng" dirty="0">
                <a:solidFill>
                  <a:srgbClr val="FFFF00"/>
                </a:solidFill>
              </a:rPr>
              <a:t>both classes</a:t>
            </a:r>
            <a:r>
              <a:rPr lang="en-US" sz="2400" dirty="0">
                <a:solidFill>
                  <a:srgbClr val="FFFF00"/>
                </a:solidFill>
              </a:rPr>
              <a:t>, will be summoned before his judgment seat “to be judged according to their works;” and “receive in body according to what they have done, whether it be good or bad.”</a:t>
            </a:r>
          </a:p>
          <a:p>
            <a:pPr algn="just"/>
            <a:endParaRPr lang="en-US" sz="2400" dirty="0">
              <a:solidFill>
                <a:srgbClr val="FFFF00"/>
              </a:solidFill>
            </a:endParaRPr>
          </a:p>
          <a:p>
            <a:pPr algn="just"/>
            <a:r>
              <a:rPr lang="en-US" sz="2400" dirty="0">
                <a:solidFill>
                  <a:srgbClr val="FFFF00"/>
                </a:solidFill>
              </a:rPr>
              <a:t> </a:t>
            </a:r>
          </a:p>
          <a:p>
            <a:r>
              <a:rPr lang="en-US" sz="2400" dirty="0">
                <a:solidFill>
                  <a:srgbClr val="FFFF00"/>
                </a:solidFill>
              </a:rPr>
              <a:t> </a:t>
            </a:r>
          </a:p>
          <a:p>
            <a:endParaRPr lang="en-US" sz="2400" b="1" dirty="0"/>
          </a:p>
        </p:txBody>
      </p:sp>
      <p:sp>
        <p:nvSpPr>
          <p:cNvPr id="3" name="Rectangle 2">
            <a:extLst>
              <a:ext uri="{FF2B5EF4-FFF2-40B4-BE49-F238E27FC236}">
                <a16:creationId xmlns:a16="http://schemas.microsoft.com/office/drawing/2014/main" xmlns="" id="{879AD3D5-390D-4FCB-8554-A98E7482EB45}"/>
              </a:ext>
            </a:extLst>
          </p:cNvPr>
          <p:cNvSpPr/>
          <p:nvPr/>
        </p:nvSpPr>
        <p:spPr>
          <a:xfrm>
            <a:off x="228600" y="3200400"/>
            <a:ext cx="8686800" cy="3539430"/>
          </a:xfrm>
          <a:prstGeom prst="rect">
            <a:avLst/>
          </a:prstGeom>
        </p:spPr>
        <p:txBody>
          <a:bodyPr wrap="square">
            <a:spAutoFit/>
          </a:bodyPr>
          <a:lstStyle/>
          <a:p>
            <a:pPr algn="ctr"/>
            <a:r>
              <a:rPr lang="en-US" sz="2400" b="1" dirty="0">
                <a:solidFill>
                  <a:srgbClr val="FFFF00"/>
                </a:solidFill>
              </a:rPr>
              <a:t>Amended Statement of Faith – Clause 24</a:t>
            </a:r>
          </a:p>
          <a:p>
            <a:pPr algn="ctr"/>
            <a:endParaRPr lang="en-US" sz="2400" b="1" dirty="0">
              <a:solidFill>
                <a:srgbClr val="FFFF00"/>
              </a:solidFill>
            </a:endParaRPr>
          </a:p>
          <a:p>
            <a:pPr algn="just"/>
            <a:r>
              <a:rPr lang="en-US" sz="2400" dirty="0">
                <a:solidFill>
                  <a:srgbClr val="FFFF00"/>
                </a:solidFill>
              </a:rPr>
              <a:t>That at the appearing of Christ prior to the establishment of the kingdom, </a:t>
            </a:r>
            <a:r>
              <a:rPr lang="en-US" sz="2400" b="1" u="sng" dirty="0">
                <a:solidFill>
                  <a:srgbClr val="FFFF00"/>
                </a:solidFill>
              </a:rPr>
              <a:t>the responsible, (namely, those who know the revealed will of God, and have been called upon to submit to it</a:t>
            </a:r>
            <a:r>
              <a:rPr lang="en-US" sz="2400" dirty="0">
                <a:solidFill>
                  <a:srgbClr val="FFFF00"/>
                </a:solidFill>
              </a:rPr>
              <a:t>), dead and living – </a:t>
            </a:r>
            <a:r>
              <a:rPr lang="en-US" sz="2400" b="1" u="sng" dirty="0">
                <a:solidFill>
                  <a:srgbClr val="FFFF00"/>
                </a:solidFill>
              </a:rPr>
              <a:t>obedient and disobedient</a:t>
            </a:r>
            <a:r>
              <a:rPr lang="en-US" sz="2400" b="1" dirty="0">
                <a:solidFill>
                  <a:srgbClr val="FFFF00"/>
                </a:solidFill>
              </a:rPr>
              <a:t> </a:t>
            </a:r>
            <a:r>
              <a:rPr lang="en-US" sz="2400" dirty="0">
                <a:solidFill>
                  <a:srgbClr val="FFFF00"/>
                </a:solidFill>
              </a:rPr>
              <a:t>– will be summoned before his judgment seat “to be judged according to their works;” and “receive in body according </a:t>
            </a:r>
            <a:r>
              <a:rPr lang="en-US" sz="2800" dirty="0">
                <a:solidFill>
                  <a:srgbClr val="FFFF00"/>
                </a:solidFill>
              </a:rPr>
              <a:t>to what they have done, whether it be good or bad.” </a:t>
            </a:r>
          </a:p>
        </p:txBody>
      </p:sp>
    </p:spTree>
    <p:extLst>
      <p:ext uri="{BB962C8B-B14F-4D97-AF65-F5344CB8AC3E}">
        <p14:creationId xmlns:p14="http://schemas.microsoft.com/office/powerpoint/2010/main" val="788064129"/>
      </p:ext>
    </p:extLst>
  </p:cSld>
  <p:clrMapOvr>
    <a:masterClrMapping/>
  </p:clrMapOvr>
  <p:transition spd="slow">
    <p:randomBa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457200"/>
            <a:ext cx="8077200" cy="6217087"/>
          </a:xfrm>
          <a:prstGeom prst="rect">
            <a:avLst/>
          </a:prstGeom>
          <a:noFill/>
        </p:spPr>
        <p:txBody>
          <a:bodyPr wrap="square" rtlCol="0">
            <a:spAutoFit/>
          </a:bodyPr>
          <a:lstStyle/>
          <a:p>
            <a:pPr algn="just"/>
            <a:r>
              <a:rPr lang="en-US" sz="2400" b="1" dirty="0">
                <a:solidFill>
                  <a:srgbClr val="FFFF00"/>
                </a:solidFill>
              </a:rPr>
              <a:t>When the Statement was amended in 1898 a third class was added and defined in the BASF as “the responsible (namely those who know the revealed will of God, and have been called upon to submit to it).” This addition to the Statement of Faith did much more than expand the area of people responsible to God. </a:t>
            </a:r>
            <a:r>
              <a:rPr lang="en-US" sz="2400" b="1" u="sng" dirty="0">
                <a:solidFill>
                  <a:srgbClr val="FFFF00"/>
                </a:solidFill>
              </a:rPr>
              <a:t>It changed the basis of responsibility and the reason for responsibility to the judgment seat</a:t>
            </a:r>
            <a:r>
              <a:rPr lang="en-US" sz="2400" b="1" dirty="0">
                <a:solidFill>
                  <a:srgbClr val="FFFF00"/>
                </a:solidFill>
              </a:rPr>
              <a:t>. Consequently it was a major change in the officially declared doctrine as set down in the previous Statements of Faith. Those responsible to resurrection and judgment were said to be all people who knew the will of God and not simply the servants in the household. This was a very significant extension of the Statement. </a:t>
            </a:r>
          </a:p>
          <a:p>
            <a:pPr algn="just"/>
            <a:endParaRPr lang="en-US" sz="2400" dirty="0">
              <a:solidFill>
                <a:srgbClr val="FFFF00"/>
              </a:solidFill>
            </a:endParaRPr>
          </a:p>
          <a:p>
            <a:r>
              <a:rPr lang="en-US" sz="2200" dirty="0">
                <a:solidFill>
                  <a:srgbClr val="FFFF00"/>
                </a:solidFill>
              </a:rPr>
              <a:t>             K. G. McPhee,</a:t>
            </a:r>
            <a:r>
              <a:rPr lang="en-US" sz="2200" i="1" dirty="0">
                <a:solidFill>
                  <a:srgbClr val="FFFF00"/>
                </a:solidFill>
              </a:rPr>
              <a:t> Christadelphian History: A Story of Division</a:t>
            </a:r>
            <a:r>
              <a:rPr lang="en-US" sz="2200" dirty="0">
                <a:solidFill>
                  <a:srgbClr val="FFFF00"/>
                </a:solidFill>
              </a:rPr>
              <a:t>, </a:t>
            </a:r>
          </a:p>
          <a:p>
            <a:r>
              <a:rPr lang="en-US" sz="2200" dirty="0">
                <a:solidFill>
                  <a:srgbClr val="FFFF00"/>
                </a:solidFill>
              </a:rPr>
              <a:t>					        February 24, 1996, p. 4</a:t>
            </a:r>
          </a:p>
          <a:p>
            <a:endParaRPr lang="en-US" dirty="0"/>
          </a:p>
        </p:txBody>
      </p:sp>
    </p:spTree>
    <p:extLst>
      <p:ext uri="{BB962C8B-B14F-4D97-AF65-F5344CB8AC3E}">
        <p14:creationId xmlns:p14="http://schemas.microsoft.com/office/powerpoint/2010/main" val="1405565678"/>
      </p:ext>
    </p:extLst>
  </p:cSld>
  <p:clrMapOvr>
    <a:masterClrMapping/>
  </p:clrMapOvr>
  <p:transition spd="slow">
    <p:randomBar dir="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04800"/>
            <a:ext cx="8610600" cy="6124754"/>
          </a:xfrm>
          <a:prstGeom prst="rect">
            <a:avLst/>
          </a:prstGeom>
          <a:noFill/>
        </p:spPr>
        <p:txBody>
          <a:bodyPr wrap="square" rtlCol="0">
            <a:spAutoFit/>
          </a:bodyPr>
          <a:lstStyle/>
          <a:p>
            <a:pPr marL="457200" lvl="0" indent="-457200" algn="just">
              <a:buFont typeface="Wingdings" pitchFamily="2" charset="2"/>
              <a:buChar char="§"/>
            </a:pPr>
            <a:r>
              <a:rPr lang="en-US" sz="2800" b="1" dirty="0">
                <a:solidFill>
                  <a:srgbClr val="FFFF00"/>
                </a:solidFill>
              </a:rPr>
              <a:t>many profess that “God will” as opposed to “God may” raise some out of covenant relationship; </a:t>
            </a:r>
          </a:p>
          <a:p>
            <a:pPr marL="457200" lvl="0" indent="-457200" algn="just">
              <a:buFont typeface="Wingdings" pitchFamily="2" charset="2"/>
              <a:buChar char="§"/>
            </a:pPr>
            <a:endParaRPr lang="en-US" sz="2800" dirty="0">
              <a:solidFill>
                <a:srgbClr val="FFFF00"/>
              </a:solidFill>
            </a:endParaRPr>
          </a:p>
          <a:p>
            <a:pPr marL="457200" lvl="0" indent="-457200" algn="just">
              <a:buFont typeface="Wingdings" pitchFamily="2" charset="2"/>
              <a:buChar char="§"/>
            </a:pPr>
            <a:r>
              <a:rPr lang="en-US" sz="2800" b="1" dirty="0">
                <a:solidFill>
                  <a:srgbClr val="FFFF00"/>
                </a:solidFill>
              </a:rPr>
              <a:t>that “light” (knowledge), and not the blood of Christ / not covenant relationship, is the basis of resurrection for rejecter and saint alike; </a:t>
            </a:r>
            <a:endParaRPr lang="en-US" sz="2800" dirty="0">
              <a:solidFill>
                <a:srgbClr val="FFFF00"/>
              </a:solidFill>
            </a:endParaRPr>
          </a:p>
          <a:p>
            <a:pPr algn="just"/>
            <a:r>
              <a:rPr lang="en-US" sz="2800" b="1" dirty="0">
                <a:solidFill>
                  <a:srgbClr val="FFFF00"/>
                </a:solidFill>
              </a:rPr>
              <a:t> </a:t>
            </a:r>
            <a:endParaRPr lang="en-US" sz="2800" dirty="0">
              <a:solidFill>
                <a:srgbClr val="FFFF00"/>
              </a:solidFill>
            </a:endParaRPr>
          </a:p>
          <a:p>
            <a:pPr marL="457200" lvl="0" indent="-457200" algn="just">
              <a:buFont typeface="Wingdings" pitchFamily="2" charset="2"/>
              <a:buChar char="§"/>
            </a:pPr>
            <a:r>
              <a:rPr lang="en-US" sz="2800" b="1" dirty="0">
                <a:solidFill>
                  <a:srgbClr val="FFFF00"/>
                </a:solidFill>
              </a:rPr>
              <a:t>and, the rejecters will be brought with the household to the judgment seat of Christ – to be “judged according to their works,” and    “receive in body according to what they have done, whether it be good or bad.” </a:t>
            </a:r>
          </a:p>
          <a:p>
            <a:pPr lvl="0" algn="just"/>
            <a:r>
              <a:rPr lang="en-US" sz="2800" b="1" dirty="0">
                <a:solidFill>
                  <a:srgbClr val="FFFF00"/>
                </a:solidFill>
              </a:rPr>
              <a:t>                                                             </a:t>
            </a:r>
            <a:r>
              <a:rPr lang="en-US" sz="2200" dirty="0">
                <a:solidFill>
                  <a:srgbClr val="FFFF00"/>
                </a:solidFill>
              </a:rPr>
              <a:t>(BASF Clause 24)</a:t>
            </a:r>
          </a:p>
          <a:p>
            <a:pPr marL="457200" indent="-457200" algn="just">
              <a:buFont typeface="Wingdings" pitchFamily="2" charset="2"/>
              <a:buChar char="§"/>
            </a:pPr>
            <a:endParaRPr lang="en-US" sz="2800" b="1" dirty="0"/>
          </a:p>
        </p:txBody>
      </p:sp>
    </p:spTree>
    <p:extLst>
      <p:ext uri="{BB962C8B-B14F-4D97-AF65-F5344CB8AC3E}">
        <p14:creationId xmlns:p14="http://schemas.microsoft.com/office/powerpoint/2010/main" val="3368836336"/>
      </p:ext>
    </p:extLst>
  </p:cSld>
  <p:clrMapOvr>
    <a:masterClrMapping/>
  </p:clrMapOvr>
  <p:transition spd="slow">
    <p:randomBar dir="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582067"/>
            <a:ext cx="8382000" cy="5693866"/>
          </a:xfrm>
          <a:prstGeom prst="rect">
            <a:avLst/>
          </a:prstGeom>
          <a:noFill/>
        </p:spPr>
        <p:txBody>
          <a:bodyPr wrap="square" rtlCol="0">
            <a:spAutoFit/>
          </a:bodyPr>
          <a:lstStyle/>
          <a:p>
            <a:pPr marL="457200" lvl="0" indent="-457200" algn="just">
              <a:buFont typeface="Wingdings" pitchFamily="2" charset="2"/>
              <a:buChar char="§"/>
            </a:pPr>
            <a:r>
              <a:rPr lang="en-US" sz="2800" b="1" dirty="0">
                <a:solidFill>
                  <a:srgbClr val="FFFF00"/>
                </a:solidFill>
              </a:rPr>
              <a:t>1) approval/acceptance of the belief that “light”, 	and not the blood of the covenant, brings men 	forth from the grave for judgment; </a:t>
            </a:r>
            <a:endParaRPr lang="en-US" sz="2800" dirty="0">
              <a:solidFill>
                <a:srgbClr val="FFFF00"/>
              </a:solidFill>
            </a:endParaRPr>
          </a:p>
          <a:p>
            <a:pPr algn="just"/>
            <a:r>
              <a:rPr lang="en-US" sz="2800" b="1" dirty="0">
                <a:solidFill>
                  <a:srgbClr val="FFFF00"/>
                </a:solidFill>
              </a:rPr>
              <a:t> </a:t>
            </a:r>
            <a:endParaRPr lang="en-US" sz="2800" dirty="0">
              <a:solidFill>
                <a:srgbClr val="FFFF00"/>
              </a:solidFill>
            </a:endParaRPr>
          </a:p>
          <a:p>
            <a:pPr marL="457200" lvl="0" indent="-457200" algn="just">
              <a:buFont typeface="Wingdings" pitchFamily="2" charset="2"/>
              <a:buChar char="§"/>
            </a:pPr>
            <a:r>
              <a:rPr lang="en-US" sz="2800" b="1" dirty="0">
                <a:solidFill>
                  <a:srgbClr val="FFFF00"/>
                </a:solidFill>
              </a:rPr>
              <a:t>2) that rejecters will appear before the judgment </a:t>
            </a:r>
          </a:p>
          <a:p>
            <a:pPr lvl="0" algn="just"/>
            <a:r>
              <a:rPr lang="en-US" sz="2800" b="1" dirty="0">
                <a:solidFill>
                  <a:srgbClr val="FFFF00"/>
                </a:solidFill>
              </a:rPr>
              <a:t>	seat of Christ to be judged along with and on </a:t>
            </a:r>
          </a:p>
          <a:p>
            <a:pPr lvl="0" algn="just"/>
            <a:r>
              <a:rPr lang="en-US" sz="2800" b="1" dirty="0">
                <a:solidFill>
                  <a:srgbClr val="FFFF00"/>
                </a:solidFill>
              </a:rPr>
              <a:t>	the same basis as the household; and...</a:t>
            </a:r>
            <a:endParaRPr lang="en-US" sz="2800" dirty="0">
              <a:solidFill>
                <a:srgbClr val="FFFF00"/>
              </a:solidFill>
            </a:endParaRPr>
          </a:p>
          <a:p>
            <a:pPr algn="just"/>
            <a:r>
              <a:rPr lang="en-US" sz="2800" b="1" dirty="0">
                <a:solidFill>
                  <a:srgbClr val="FFFF00"/>
                </a:solidFill>
              </a:rPr>
              <a:t> </a:t>
            </a:r>
            <a:endParaRPr lang="en-US" sz="2800" dirty="0">
              <a:solidFill>
                <a:srgbClr val="FFFF00"/>
              </a:solidFill>
            </a:endParaRPr>
          </a:p>
          <a:p>
            <a:pPr marL="457200" lvl="0" indent="-457200" algn="just">
              <a:buFont typeface="Wingdings" pitchFamily="2" charset="2"/>
              <a:buChar char="§"/>
            </a:pPr>
            <a:r>
              <a:rPr lang="en-US" sz="2800" b="1" dirty="0">
                <a:solidFill>
                  <a:srgbClr val="FFFF00"/>
                </a:solidFill>
              </a:rPr>
              <a:t> 3) acceptance of the resurrection of the </a:t>
            </a:r>
          </a:p>
          <a:p>
            <a:pPr lvl="0" algn="just"/>
            <a:r>
              <a:rPr lang="en-US" sz="2800" b="1" dirty="0">
                <a:solidFill>
                  <a:srgbClr val="FFFF00"/>
                </a:solidFill>
              </a:rPr>
              <a:t>	enlightened rejecter as a fundamental principle 	of faith.  </a:t>
            </a:r>
            <a:endParaRPr lang="en-US" sz="2800" dirty="0">
              <a:solidFill>
                <a:srgbClr val="FFFF00"/>
              </a:solidFill>
            </a:endParaRPr>
          </a:p>
          <a:p>
            <a:pPr algn="just"/>
            <a:r>
              <a:rPr lang="en-US" sz="2800" b="1" dirty="0">
                <a:solidFill>
                  <a:srgbClr val="FFFF00"/>
                </a:solidFill>
              </a:rPr>
              <a:t> </a:t>
            </a:r>
            <a:endParaRPr lang="en-US" sz="2800" dirty="0">
              <a:solidFill>
                <a:srgbClr val="FFFF00"/>
              </a:solidFill>
            </a:endParaRPr>
          </a:p>
          <a:p>
            <a:endParaRPr lang="en-US" sz="2800" dirty="0"/>
          </a:p>
        </p:txBody>
      </p:sp>
    </p:spTree>
    <p:extLst>
      <p:ext uri="{BB962C8B-B14F-4D97-AF65-F5344CB8AC3E}">
        <p14:creationId xmlns:p14="http://schemas.microsoft.com/office/powerpoint/2010/main" val="2784729388"/>
      </p:ext>
    </p:extLst>
  </p:cSld>
  <p:clrMapOvr>
    <a:masterClrMapping/>
  </p:clrMapOvr>
  <p:transition spd="slow">
    <p:randomBar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B709D67-8101-4A69-A3FC-D0A072817F15}"/>
              </a:ext>
            </a:extLst>
          </p:cNvPr>
          <p:cNvSpPr txBox="1"/>
          <p:nvPr/>
        </p:nvSpPr>
        <p:spPr>
          <a:xfrm>
            <a:off x="533400" y="914400"/>
            <a:ext cx="8153400" cy="4216539"/>
          </a:xfrm>
          <a:prstGeom prst="rect">
            <a:avLst/>
          </a:prstGeom>
          <a:noFill/>
        </p:spPr>
        <p:txBody>
          <a:bodyPr wrap="square" rtlCol="0">
            <a:spAutoFit/>
          </a:bodyPr>
          <a:lstStyle/>
          <a:p>
            <a:pPr algn="just"/>
            <a:r>
              <a:rPr lang="en-US" sz="4800" b="1" i="1" dirty="0">
                <a:solidFill>
                  <a:srgbClr val="FFFF00"/>
                </a:solidFill>
              </a:rPr>
              <a:t>I am the resurrection and the life; he that believeth in me, though he were dead, yet shall he live.</a:t>
            </a:r>
          </a:p>
          <a:p>
            <a:pPr algn="just"/>
            <a:endParaRPr lang="en-US" sz="4000" b="1" i="1" dirty="0">
              <a:solidFill>
                <a:srgbClr val="FFFF00"/>
              </a:solidFill>
            </a:endParaRPr>
          </a:p>
          <a:p>
            <a:r>
              <a:rPr lang="en-US" sz="3600" dirty="0">
                <a:solidFill>
                  <a:srgbClr val="FFFF00"/>
                </a:solidFill>
              </a:rPr>
              <a:t>					John 11:25</a:t>
            </a:r>
          </a:p>
        </p:txBody>
      </p:sp>
    </p:spTree>
    <p:extLst>
      <p:ext uri="{BB962C8B-B14F-4D97-AF65-F5344CB8AC3E}">
        <p14:creationId xmlns:p14="http://schemas.microsoft.com/office/powerpoint/2010/main" val="2539607889"/>
      </p:ext>
    </p:extLst>
  </p:cSld>
  <p:clrMapOvr>
    <a:masterClrMapping/>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685800"/>
            <a:ext cx="8077200" cy="3108543"/>
          </a:xfrm>
          <a:prstGeom prst="rect">
            <a:avLst/>
          </a:prstGeom>
          <a:noFill/>
        </p:spPr>
        <p:txBody>
          <a:bodyPr wrap="square" rtlCol="0">
            <a:spAutoFit/>
          </a:bodyPr>
          <a:lstStyle/>
          <a:p>
            <a:pPr algn="just"/>
            <a:r>
              <a:rPr lang="en-US" sz="2800" b="1" dirty="0">
                <a:solidFill>
                  <a:srgbClr val="FFFF00"/>
                </a:solidFill>
              </a:rPr>
              <a:t>“That at the return of Jesus Christ from heaven, to establish his kingdom on earth, he will, first of all, summon before him for judgment, the whole of </a:t>
            </a:r>
            <a:r>
              <a:rPr lang="en-US" sz="2800" b="1" u="sng" dirty="0">
                <a:solidFill>
                  <a:srgbClr val="FFFF00"/>
                </a:solidFill>
              </a:rPr>
              <a:t>his professing household</a:t>
            </a:r>
            <a:r>
              <a:rPr lang="en-US" sz="2800" b="1" dirty="0">
                <a:solidFill>
                  <a:srgbClr val="FFFF00"/>
                </a:solidFill>
              </a:rPr>
              <a:t>… </a:t>
            </a:r>
            <a:r>
              <a:rPr lang="en-US" sz="2800" b="1" u="sng" dirty="0">
                <a:solidFill>
                  <a:srgbClr val="FFFF00"/>
                </a:solidFill>
              </a:rPr>
              <a:t>Faithful and unfaithful</a:t>
            </a:r>
            <a:r>
              <a:rPr lang="en-US" sz="2800" b="1" dirty="0">
                <a:solidFill>
                  <a:srgbClr val="FFFF00"/>
                </a:solidFill>
              </a:rPr>
              <a:t> will be mustered together before his judgment seat…”                                                                                              					                </a:t>
            </a:r>
            <a:r>
              <a:rPr lang="en-US" sz="2200" dirty="0">
                <a:solidFill>
                  <a:srgbClr val="FFFF00"/>
                </a:solidFill>
              </a:rPr>
              <a:t>Prop. No. XXXI</a:t>
            </a:r>
            <a:r>
              <a:rPr lang="en-US" sz="2200" b="1" dirty="0">
                <a:solidFill>
                  <a:srgbClr val="FFFF00"/>
                </a:solidFill>
              </a:rPr>
              <a:t>   </a:t>
            </a:r>
            <a:endParaRPr lang="en-US" sz="2200" dirty="0">
              <a:solidFill>
                <a:srgbClr val="FFFF00"/>
              </a:solidFill>
            </a:endParaRPr>
          </a:p>
          <a:p>
            <a:endParaRPr lang="en-US" sz="2800" b="1" dirty="0"/>
          </a:p>
        </p:txBody>
      </p:sp>
      <p:sp>
        <p:nvSpPr>
          <p:cNvPr id="3" name="TextBox 2"/>
          <p:cNvSpPr txBox="1"/>
          <p:nvPr/>
        </p:nvSpPr>
        <p:spPr>
          <a:xfrm>
            <a:off x="486697" y="3794343"/>
            <a:ext cx="8229600" cy="2677656"/>
          </a:xfrm>
          <a:prstGeom prst="rect">
            <a:avLst/>
          </a:prstGeom>
          <a:noFill/>
        </p:spPr>
        <p:txBody>
          <a:bodyPr wrap="square" rtlCol="0">
            <a:spAutoFit/>
          </a:bodyPr>
          <a:lstStyle/>
          <a:p>
            <a:pPr algn="just"/>
            <a:r>
              <a:rPr lang="en-US" sz="2800" b="1" dirty="0">
                <a:solidFill>
                  <a:srgbClr val="FFFF00"/>
                </a:solidFill>
              </a:rPr>
              <a:t>“That at the appearing of Christ, </a:t>
            </a:r>
            <a:r>
              <a:rPr lang="en-US" sz="2800" b="1" u="sng" dirty="0">
                <a:solidFill>
                  <a:srgbClr val="FFFF00"/>
                </a:solidFill>
              </a:rPr>
              <a:t>his servants, faithful and unfaithful</a:t>
            </a:r>
            <a:r>
              <a:rPr lang="en-US" sz="2800" b="1" dirty="0">
                <a:solidFill>
                  <a:srgbClr val="FFFF00"/>
                </a:solidFill>
              </a:rPr>
              <a:t>, dead and living of both classes, will be summoned before his judgment seat to be judged according to their works…” </a:t>
            </a:r>
          </a:p>
          <a:p>
            <a:pPr algn="just"/>
            <a:r>
              <a:rPr lang="en-US" sz="2200" b="1" dirty="0">
                <a:solidFill>
                  <a:srgbClr val="FFFF00"/>
                </a:solidFill>
              </a:rPr>
              <a:t>							        </a:t>
            </a:r>
            <a:r>
              <a:rPr lang="en-US" sz="2200" dirty="0">
                <a:solidFill>
                  <a:srgbClr val="FFFF00"/>
                </a:solidFill>
              </a:rPr>
              <a:t> XV, D </a:t>
            </a:r>
          </a:p>
          <a:p>
            <a:endParaRPr lang="en-US" sz="2800" b="1" dirty="0"/>
          </a:p>
        </p:txBody>
      </p:sp>
    </p:spTree>
    <p:extLst>
      <p:ext uri="{BB962C8B-B14F-4D97-AF65-F5344CB8AC3E}">
        <p14:creationId xmlns:p14="http://schemas.microsoft.com/office/powerpoint/2010/main" val="144322914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96566734-5B19-435A-8CAB-7DAA3838DEB9}"/>
              </a:ext>
            </a:extLst>
          </p:cNvPr>
          <p:cNvSpPr txBox="1"/>
          <p:nvPr/>
        </p:nvSpPr>
        <p:spPr>
          <a:xfrm>
            <a:off x="438150" y="304800"/>
            <a:ext cx="8172450" cy="1815882"/>
          </a:xfrm>
          <a:prstGeom prst="rect">
            <a:avLst/>
          </a:prstGeom>
          <a:noFill/>
        </p:spPr>
        <p:txBody>
          <a:bodyPr wrap="square" rtlCol="0">
            <a:spAutoFit/>
          </a:bodyPr>
          <a:lstStyle/>
          <a:p>
            <a:pPr algn="just"/>
            <a:r>
              <a:rPr lang="en-US" sz="2800" b="1" i="1" u="sng" dirty="0">
                <a:solidFill>
                  <a:srgbClr val="FFFF00"/>
                </a:solidFill>
              </a:rPr>
              <a:t>by the blood of thy covenant</a:t>
            </a:r>
            <a:r>
              <a:rPr lang="en-US" sz="2800" b="1" i="1" dirty="0">
                <a:solidFill>
                  <a:srgbClr val="FFFF00"/>
                </a:solidFill>
              </a:rPr>
              <a:t> I have sent forth thy prisoners out of the pit wherein is no water, Turn you to the stronghold, ye prisoners of hope</a:t>
            </a:r>
            <a:r>
              <a:rPr lang="en-US" sz="2800" b="1" dirty="0">
                <a:solidFill>
                  <a:srgbClr val="FFFF00"/>
                </a:solidFill>
              </a:rPr>
              <a:t>…</a:t>
            </a:r>
          </a:p>
          <a:p>
            <a:pPr algn="just"/>
            <a:r>
              <a:rPr lang="en-US" sz="2800" b="1" dirty="0">
                <a:solidFill>
                  <a:srgbClr val="FFFF00"/>
                </a:solidFill>
              </a:rPr>
              <a:t>					      </a:t>
            </a:r>
            <a:r>
              <a:rPr lang="en-US" sz="2600" b="1" dirty="0">
                <a:solidFill>
                  <a:srgbClr val="FFFF00"/>
                </a:solidFill>
              </a:rPr>
              <a:t>Zechariah 9:11-12</a:t>
            </a:r>
          </a:p>
        </p:txBody>
      </p:sp>
      <p:sp>
        <p:nvSpPr>
          <p:cNvPr id="3" name="TextBox 2">
            <a:extLst>
              <a:ext uri="{FF2B5EF4-FFF2-40B4-BE49-F238E27FC236}">
                <a16:creationId xmlns:a16="http://schemas.microsoft.com/office/drawing/2014/main" xmlns="" id="{CE379BB9-0240-40F7-82D2-AA0BBDB443F4}"/>
              </a:ext>
            </a:extLst>
          </p:cNvPr>
          <p:cNvSpPr txBox="1"/>
          <p:nvPr/>
        </p:nvSpPr>
        <p:spPr>
          <a:xfrm>
            <a:off x="342900" y="2590800"/>
            <a:ext cx="8305800" cy="1815882"/>
          </a:xfrm>
          <a:prstGeom prst="rect">
            <a:avLst/>
          </a:prstGeom>
          <a:noFill/>
        </p:spPr>
        <p:txBody>
          <a:bodyPr wrap="square" rtlCol="0">
            <a:spAutoFit/>
          </a:bodyPr>
          <a:lstStyle/>
          <a:p>
            <a:pPr algn="just"/>
            <a:r>
              <a:rPr lang="en-US" sz="2800" b="1" i="1" dirty="0">
                <a:solidFill>
                  <a:srgbClr val="FFFF00"/>
                </a:solidFill>
              </a:rPr>
              <a:t>Now the God of peace, </a:t>
            </a:r>
            <a:r>
              <a:rPr lang="en-US" sz="2800" b="1" i="1" u="sng" dirty="0">
                <a:solidFill>
                  <a:srgbClr val="FFFF00"/>
                </a:solidFill>
              </a:rPr>
              <a:t>that brought again from the dead our Lord Jesus</a:t>
            </a:r>
            <a:r>
              <a:rPr lang="en-US" sz="2800" b="1" i="1" dirty="0">
                <a:solidFill>
                  <a:srgbClr val="FFFF00"/>
                </a:solidFill>
              </a:rPr>
              <a:t>, that great shepherd of the sheep, </a:t>
            </a:r>
            <a:r>
              <a:rPr lang="en-US" sz="2800" b="1" i="1" u="sng" dirty="0">
                <a:solidFill>
                  <a:srgbClr val="FFFF00"/>
                </a:solidFill>
              </a:rPr>
              <a:t>through the blood of the everlasting covenant.</a:t>
            </a:r>
            <a:r>
              <a:rPr lang="en-US" sz="2800" b="1" dirty="0">
                <a:solidFill>
                  <a:srgbClr val="FFFF00"/>
                </a:solidFill>
              </a:rPr>
              <a:t>                              					            </a:t>
            </a:r>
            <a:r>
              <a:rPr lang="en-US" sz="2600" b="1" dirty="0">
                <a:solidFill>
                  <a:srgbClr val="FFFF00"/>
                </a:solidFill>
              </a:rPr>
              <a:t>Hebrews 13:20</a:t>
            </a:r>
            <a:endParaRPr lang="en-US" sz="2600" b="1" i="1" u="sng" dirty="0">
              <a:solidFill>
                <a:srgbClr val="FFFF00"/>
              </a:solidFill>
            </a:endParaRPr>
          </a:p>
        </p:txBody>
      </p:sp>
      <p:sp>
        <p:nvSpPr>
          <p:cNvPr id="4" name="TextBox 3">
            <a:extLst>
              <a:ext uri="{FF2B5EF4-FFF2-40B4-BE49-F238E27FC236}">
                <a16:creationId xmlns:a16="http://schemas.microsoft.com/office/drawing/2014/main" xmlns="" id="{7796A8B1-68CB-426C-9847-A1EE803C546A}"/>
              </a:ext>
            </a:extLst>
          </p:cNvPr>
          <p:cNvSpPr txBox="1"/>
          <p:nvPr/>
        </p:nvSpPr>
        <p:spPr>
          <a:xfrm>
            <a:off x="438150" y="4737318"/>
            <a:ext cx="8115300" cy="1384995"/>
          </a:xfrm>
          <a:prstGeom prst="rect">
            <a:avLst/>
          </a:prstGeom>
          <a:noFill/>
        </p:spPr>
        <p:txBody>
          <a:bodyPr wrap="square" rtlCol="0">
            <a:spAutoFit/>
          </a:bodyPr>
          <a:lstStyle/>
          <a:p>
            <a:pPr algn="just"/>
            <a:r>
              <a:rPr lang="en-US" sz="2800" b="1" i="1" dirty="0">
                <a:solidFill>
                  <a:srgbClr val="FFFF00"/>
                </a:solidFill>
              </a:rPr>
              <a:t>For, if we have been planted together in the likeness of his death </a:t>
            </a:r>
            <a:r>
              <a:rPr lang="en-US" sz="2800" b="1" dirty="0">
                <a:solidFill>
                  <a:srgbClr val="FFFF00"/>
                </a:solidFill>
              </a:rPr>
              <a:t>[baptism]</a:t>
            </a:r>
            <a:r>
              <a:rPr lang="en-US" sz="2800" b="1" i="1" dirty="0">
                <a:solidFill>
                  <a:srgbClr val="FFFF00"/>
                </a:solidFill>
              </a:rPr>
              <a:t>, we shall be also in the likeness of his resurrection.                                </a:t>
            </a:r>
            <a:r>
              <a:rPr lang="en-US" sz="2600" b="1" i="1" dirty="0">
                <a:solidFill>
                  <a:srgbClr val="FFFF00"/>
                </a:solidFill>
              </a:rPr>
              <a:t>    </a:t>
            </a:r>
            <a:r>
              <a:rPr lang="en-US" sz="2600" b="1" dirty="0">
                <a:solidFill>
                  <a:srgbClr val="FFFF00"/>
                </a:solidFill>
              </a:rPr>
              <a:t>Romans 6:5</a:t>
            </a:r>
            <a:endParaRPr lang="en-US" sz="2600" b="1" i="1" dirty="0">
              <a:solidFill>
                <a:srgbClr val="FFFF00"/>
              </a:solidFill>
            </a:endParaRPr>
          </a:p>
        </p:txBody>
      </p:sp>
    </p:spTree>
    <p:extLst>
      <p:ext uri="{BB962C8B-B14F-4D97-AF65-F5344CB8AC3E}">
        <p14:creationId xmlns:p14="http://schemas.microsoft.com/office/powerpoint/2010/main" val="347550083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5705" y="217294"/>
            <a:ext cx="8534400" cy="3108543"/>
          </a:xfrm>
          <a:prstGeom prst="rect">
            <a:avLst/>
          </a:prstGeom>
          <a:noFill/>
        </p:spPr>
        <p:txBody>
          <a:bodyPr wrap="square" rtlCol="0">
            <a:spAutoFit/>
          </a:bodyPr>
          <a:lstStyle/>
          <a:p>
            <a:pPr marL="342900" indent="-342900" algn="just">
              <a:buFont typeface="Wingdings" pitchFamily="2" charset="2"/>
              <a:buChar char="§"/>
            </a:pPr>
            <a:r>
              <a:rPr lang="en-US" sz="2800" b="1" dirty="0">
                <a:solidFill>
                  <a:srgbClr val="FFFF00"/>
                </a:solidFill>
              </a:rPr>
              <a:t>Acts 24:24-25 – </a:t>
            </a:r>
            <a:r>
              <a:rPr lang="en-US" sz="2800" b="1" i="1" dirty="0">
                <a:solidFill>
                  <a:srgbClr val="FFFF00"/>
                </a:solidFill>
              </a:rPr>
              <a:t>And after certain days, when Felix came with his wife Drusilla, which was a Jewess, he sent for Paul, and heard him concerning the faith in Christ. And as he reasoned of righteousness, temperance, and judgment to come, Felix trembled, and answered, Go thy way for this time; when I have a convenient season, I will call for thee.</a:t>
            </a:r>
            <a:endParaRPr lang="en-US" sz="2800" b="1" dirty="0">
              <a:solidFill>
                <a:srgbClr val="FFFF00"/>
              </a:solidFill>
            </a:endParaRPr>
          </a:p>
        </p:txBody>
      </p:sp>
      <p:sp>
        <p:nvSpPr>
          <p:cNvPr id="3" name="TextBox 2"/>
          <p:cNvSpPr txBox="1"/>
          <p:nvPr/>
        </p:nvSpPr>
        <p:spPr>
          <a:xfrm>
            <a:off x="215705" y="3429000"/>
            <a:ext cx="8534400" cy="3908762"/>
          </a:xfrm>
          <a:prstGeom prst="rect">
            <a:avLst/>
          </a:prstGeom>
          <a:noFill/>
        </p:spPr>
        <p:txBody>
          <a:bodyPr wrap="square" rtlCol="0">
            <a:spAutoFit/>
          </a:bodyPr>
          <a:lstStyle/>
          <a:p>
            <a:pPr marL="342900" indent="-342900" algn="just">
              <a:buFont typeface="Wingdings" pitchFamily="2" charset="2"/>
              <a:buChar char="§"/>
            </a:pPr>
            <a:r>
              <a:rPr lang="en-US" sz="2800" b="1" dirty="0">
                <a:solidFill>
                  <a:srgbClr val="FFFF00"/>
                </a:solidFill>
              </a:rPr>
              <a:t>Acts 17:30-31 </a:t>
            </a:r>
            <a:r>
              <a:rPr lang="en-US" sz="2800" b="1" i="1" dirty="0">
                <a:solidFill>
                  <a:srgbClr val="FFFF00"/>
                </a:solidFill>
              </a:rPr>
              <a:t>And the times of this ignorance God winked at; but now </a:t>
            </a:r>
            <a:r>
              <a:rPr lang="en-US" sz="2800" b="1" i="1" dirty="0" err="1">
                <a:solidFill>
                  <a:srgbClr val="FFFF00"/>
                </a:solidFill>
              </a:rPr>
              <a:t>commandeth</a:t>
            </a:r>
            <a:r>
              <a:rPr lang="en-US" sz="2800" b="1" i="1" dirty="0">
                <a:solidFill>
                  <a:srgbClr val="FFFF00"/>
                </a:solidFill>
              </a:rPr>
              <a:t> all men every where to repent: Because he hath appointed a day, in the which he will judge the world in righteousness by that man whom he hath ordained; whereof he hath given assurance unto all men, in that he hath raised him from the dead.</a:t>
            </a:r>
          </a:p>
          <a:p>
            <a:pPr algn="just"/>
            <a:r>
              <a:rPr lang="en-US" sz="2600" b="1" i="1" dirty="0"/>
              <a:t>						            							      </a:t>
            </a:r>
            <a:r>
              <a:rPr lang="en-US" sz="2000" i="1" dirty="0"/>
              <a:t>continued…</a:t>
            </a:r>
            <a:endParaRPr lang="en-US" sz="2600" b="1" dirty="0"/>
          </a:p>
        </p:txBody>
      </p:sp>
    </p:spTree>
    <p:extLst>
      <p:ext uri="{BB962C8B-B14F-4D97-AF65-F5344CB8AC3E}">
        <p14:creationId xmlns:p14="http://schemas.microsoft.com/office/powerpoint/2010/main" val="122775468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42709"/>
            <a:ext cx="8686800" cy="2677656"/>
          </a:xfrm>
          <a:prstGeom prst="rect">
            <a:avLst/>
          </a:prstGeom>
          <a:noFill/>
        </p:spPr>
        <p:txBody>
          <a:bodyPr wrap="square" rtlCol="0">
            <a:spAutoFit/>
          </a:bodyPr>
          <a:lstStyle/>
          <a:p>
            <a:pPr marL="342900" indent="-342900" algn="just">
              <a:buFont typeface="Wingdings" pitchFamily="2" charset="2"/>
              <a:buChar char="§"/>
            </a:pPr>
            <a:r>
              <a:rPr lang="en-US" sz="2800" b="1" dirty="0">
                <a:solidFill>
                  <a:srgbClr val="FFFF00"/>
                </a:solidFill>
              </a:rPr>
              <a:t>Matthew 7:22-23 </a:t>
            </a:r>
            <a:r>
              <a:rPr lang="en-US" sz="2800" b="1" i="1" dirty="0">
                <a:solidFill>
                  <a:srgbClr val="FFFF00"/>
                </a:solidFill>
              </a:rPr>
              <a:t>Many will say to me in that day, Lord, Lord, have we not prophesied in thy name? and in thy name have cast out devils? and in thy name done many wonderful works? And then will I profess unto them, I never knew you: depart from me, ye that work iniquity. </a:t>
            </a:r>
            <a:endParaRPr lang="en-US" sz="2800" b="1" dirty="0">
              <a:solidFill>
                <a:srgbClr val="FFFF00"/>
              </a:solidFill>
            </a:endParaRPr>
          </a:p>
        </p:txBody>
      </p:sp>
      <p:sp>
        <p:nvSpPr>
          <p:cNvPr id="3" name="TextBox 2"/>
          <p:cNvSpPr txBox="1"/>
          <p:nvPr/>
        </p:nvSpPr>
        <p:spPr>
          <a:xfrm>
            <a:off x="228600" y="2920365"/>
            <a:ext cx="8686800" cy="2246769"/>
          </a:xfrm>
          <a:prstGeom prst="rect">
            <a:avLst/>
          </a:prstGeom>
          <a:noFill/>
        </p:spPr>
        <p:txBody>
          <a:bodyPr wrap="square" rtlCol="0">
            <a:spAutoFit/>
          </a:bodyPr>
          <a:lstStyle/>
          <a:p>
            <a:pPr marL="342900" indent="-342900" algn="just">
              <a:buFont typeface="Wingdings" pitchFamily="2" charset="2"/>
              <a:buChar char="§"/>
            </a:pPr>
            <a:r>
              <a:rPr lang="en-US" sz="2800" b="1" dirty="0">
                <a:solidFill>
                  <a:srgbClr val="FFFF00"/>
                </a:solidFill>
              </a:rPr>
              <a:t>Matthew 12:42 − </a:t>
            </a:r>
            <a:r>
              <a:rPr lang="en-US" sz="2800" b="1" i="1" dirty="0">
                <a:solidFill>
                  <a:srgbClr val="FFFF00"/>
                </a:solidFill>
              </a:rPr>
              <a:t>The queen of the south shall rise up in the judgment with this generation, and shall condemn it: for she came from the uttermost parts of the earth to hear the wisdom of Solomon; and, behold, a greater than Solomon is here. </a:t>
            </a:r>
            <a:endParaRPr lang="en-US" sz="2800" b="1" dirty="0">
              <a:solidFill>
                <a:srgbClr val="FFFF00"/>
              </a:solidFill>
            </a:endParaRPr>
          </a:p>
        </p:txBody>
      </p:sp>
      <p:sp>
        <p:nvSpPr>
          <p:cNvPr id="4" name="TextBox 3"/>
          <p:cNvSpPr txBox="1"/>
          <p:nvPr/>
        </p:nvSpPr>
        <p:spPr>
          <a:xfrm>
            <a:off x="228600" y="5291316"/>
            <a:ext cx="8686800" cy="1261884"/>
          </a:xfrm>
          <a:prstGeom prst="rect">
            <a:avLst/>
          </a:prstGeom>
          <a:noFill/>
        </p:spPr>
        <p:txBody>
          <a:bodyPr wrap="square" rtlCol="0">
            <a:spAutoFit/>
          </a:bodyPr>
          <a:lstStyle/>
          <a:p>
            <a:pPr marL="342900" indent="-342900" algn="just">
              <a:buFont typeface="Wingdings" pitchFamily="2" charset="2"/>
              <a:buChar char="§"/>
            </a:pPr>
            <a:r>
              <a:rPr lang="en-US" sz="2400" b="1" dirty="0">
                <a:solidFill>
                  <a:srgbClr val="FFFF00"/>
                </a:solidFill>
              </a:rPr>
              <a:t>John 12:48 − </a:t>
            </a:r>
            <a:r>
              <a:rPr lang="en-US" sz="2400" b="1" i="1" dirty="0">
                <a:solidFill>
                  <a:srgbClr val="FFFF00"/>
                </a:solidFill>
              </a:rPr>
              <a:t>He that </a:t>
            </a:r>
            <a:r>
              <a:rPr lang="en-US" sz="2400" b="1" i="1" dirty="0" err="1">
                <a:solidFill>
                  <a:srgbClr val="FFFF00"/>
                </a:solidFill>
              </a:rPr>
              <a:t>rejecteth</a:t>
            </a:r>
            <a:r>
              <a:rPr lang="en-US" sz="2400" b="1" i="1" dirty="0">
                <a:solidFill>
                  <a:srgbClr val="FFFF00"/>
                </a:solidFill>
              </a:rPr>
              <a:t> me, and receiveth not my words, hath one that </a:t>
            </a:r>
            <a:r>
              <a:rPr lang="en-US" sz="2800" b="1" i="1" dirty="0">
                <a:solidFill>
                  <a:srgbClr val="FFFF00"/>
                </a:solidFill>
              </a:rPr>
              <a:t>judgeth</a:t>
            </a:r>
            <a:r>
              <a:rPr lang="en-US" sz="2400" b="1" i="1" dirty="0">
                <a:solidFill>
                  <a:srgbClr val="FFFF00"/>
                </a:solidFill>
              </a:rPr>
              <a:t> him: the word that I have spoken, the same shall judge him in the last day.</a:t>
            </a:r>
            <a:r>
              <a:rPr lang="en-US" sz="2400" dirty="0">
                <a:solidFill>
                  <a:srgbClr val="FFFF00"/>
                </a:solidFill>
              </a:rPr>
              <a:t> </a:t>
            </a:r>
            <a:endParaRPr lang="en-US" sz="2400" b="1" dirty="0">
              <a:solidFill>
                <a:srgbClr val="FFFF00"/>
              </a:solidFill>
            </a:endParaRPr>
          </a:p>
        </p:txBody>
      </p:sp>
    </p:spTree>
    <p:extLst>
      <p:ext uri="{BB962C8B-B14F-4D97-AF65-F5344CB8AC3E}">
        <p14:creationId xmlns:p14="http://schemas.microsoft.com/office/powerpoint/2010/main" val="322215202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81000"/>
            <a:ext cx="8305800" cy="2677656"/>
          </a:xfrm>
          <a:prstGeom prst="rect">
            <a:avLst/>
          </a:prstGeom>
          <a:noFill/>
        </p:spPr>
        <p:txBody>
          <a:bodyPr wrap="square" rtlCol="0">
            <a:spAutoFit/>
          </a:bodyPr>
          <a:lstStyle/>
          <a:p>
            <a:pPr algn="just"/>
            <a:r>
              <a:rPr lang="en-US" sz="2400" b="1" dirty="0">
                <a:solidFill>
                  <a:srgbClr val="FFFF00"/>
                </a:solidFill>
              </a:rPr>
              <a:t>Acts 24:24-25 – </a:t>
            </a:r>
            <a:r>
              <a:rPr lang="en-US" sz="2400" b="1" i="1" dirty="0">
                <a:solidFill>
                  <a:srgbClr val="FFFF00"/>
                </a:solidFill>
              </a:rPr>
              <a:t>And after certain days, when Felix came with his wife Drusilla, which was a Jewess, he sent for Paul, and heard him concerning the faith in Christ. And as he reasoned of righteousness, temperance, and judgment to come, Felix trembled, and answered, Go thy way for this time; when I have a convenient season, I will call for thee.</a:t>
            </a:r>
            <a:endParaRPr lang="en-US" sz="2400" dirty="0">
              <a:solidFill>
                <a:srgbClr val="FFFF00"/>
              </a:solidFill>
            </a:endParaRPr>
          </a:p>
          <a:p>
            <a:endParaRPr lang="en-US" sz="2400" b="1" dirty="0"/>
          </a:p>
        </p:txBody>
      </p:sp>
      <p:sp>
        <p:nvSpPr>
          <p:cNvPr id="3" name="TextBox 2"/>
          <p:cNvSpPr txBox="1"/>
          <p:nvPr/>
        </p:nvSpPr>
        <p:spPr>
          <a:xfrm>
            <a:off x="457200" y="3505200"/>
            <a:ext cx="8229600" cy="3046988"/>
          </a:xfrm>
          <a:prstGeom prst="rect">
            <a:avLst/>
          </a:prstGeom>
          <a:noFill/>
        </p:spPr>
        <p:txBody>
          <a:bodyPr wrap="square" rtlCol="0">
            <a:spAutoFit/>
          </a:bodyPr>
          <a:lstStyle/>
          <a:p>
            <a:pPr algn="just"/>
            <a:r>
              <a:rPr lang="en-US" sz="2400" b="1" dirty="0">
                <a:solidFill>
                  <a:srgbClr val="FFFF00"/>
                </a:solidFill>
              </a:rPr>
              <a:t>Question: Felix was a wicked man out of covenant. The subject of the discussion had been the resurrection of the dead and concerned the faith in Christ. This practically rules out the possibility of the conversation being about the judgments of A.D. 70 as it was not part of the Gospel. What reason can be provided therefore, for Felix’s trembling, other than his fear of the judgment seat of Christ?</a:t>
            </a:r>
            <a:endParaRPr lang="en-US" sz="2400" dirty="0">
              <a:solidFill>
                <a:srgbClr val="FFFF00"/>
              </a:solidFill>
            </a:endParaRPr>
          </a:p>
          <a:p>
            <a:endParaRPr lang="en-US" sz="2400" b="1" dirty="0"/>
          </a:p>
        </p:txBody>
      </p:sp>
    </p:spTree>
    <p:extLst>
      <p:ext uri="{BB962C8B-B14F-4D97-AF65-F5344CB8AC3E}">
        <p14:creationId xmlns:p14="http://schemas.microsoft.com/office/powerpoint/2010/main" val="2192657812"/>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66135" y="457200"/>
            <a:ext cx="7772400" cy="6001643"/>
          </a:xfrm>
          <a:prstGeom prst="rect">
            <a:avLst/>
          </a:prstGeom>
          <a:noFill/>
        </p:spPr>
        <p:txBody>
          <a:bodyPr wrap="square" rtlCol="0">
            <a:spAutoFit/>
          </a:bodyPr>
          <a:lstStyle/>
          <a:p>
            <a:pPr marL="342900" lvl="0" indent="-342900" algn="just">
              <a:buFont typeface="Wingdings" pitchFamily="2" charset="2"/>
              <a:buChar char="§"/>
            </a:pPr>
            <a:r>
              <a:rPr lang="en-US" sz="2800" b="1" dirty="0">
                <a:solidFill>
                  <a:srgbClr val="FFFF00"/>
                </a:solidFill>
              </a:rPr>
              <a:t>That wicked men out of covenant and unrelated to him who is “the resurrection and the life” are subject to resurrection from the dead </a:t>
            </a:r>
          </a:p>
          <a:p>
            <a:pPr marL="342900" lvl="0" indent="-342900" algn="just">
              <a:buFont typeface="Wingdings" pitchFamily="2" charset="2"/>
              <a:buChar char="§"/>
            </a:pPr>
            <a:endParaRPr lang="en-US" sz="2800" dirty="0"/>
          </a:p>
          <a:p>
            <a:pPr marL="342900" lvl="0" indent="-342900" algn="just">
              <a:buFont typeface="Wingdings" pitchFamily="2" charset="2"/>
              <a:buChar char="§"/>
            </a:pPr>
            <a:r>
              <a:rPr lang="en-US" sz="2800" b="1" dirty="0">
                <a:solidFill>
                  <a:srgbClr val="FFFF00"/>
                </a:solidFill>
              </a:rPr>
              <a:t>That the topic of </a:t>
            </a:r>
            <a:r>
              <a:rPr lang="en-US" sz="2800" b="1" u="sng" dirty="0">
                <a:solidFill>
                  <a:srgbClr val="FFFF00"/>
                </a:solidFill>
              </a:rPr>
              <a:t>resurrectional responsibility </a:t>
            </a:r>
            <a:r>
              <a:rPr lang="en-US" sz="2800" b="1" dirty="0">
                <a:solidFill>
                  <a:srgbClr val="FFFF00"/>
                </a:solidFill>
              </a:rPr>
              <a:t>was discussed in this second meeting with Felix when Paul reasoned of “judgment to come” </a:t>
            </a:r>
          </a:p>
          <a:p>
            <a:pPr marL="342900" lvl="0" indent="-342900" algn="just">
              <a:buFont typeface="Wingdings" pitchFamily="2" charset="2"/>
              <a:buChar char="§"/>
            </a:pPr>
            <a:endParaRPr lang="en-US" sz="2800" dirty="0">
              <a:solidFill>
                <a:srgbClr val="FFFF00"/>
              </a:solidFill>
            </a:endParaRPr>
          </a:p>
          <a:p>
            <a:pPr marL="342900" lvl="0" indent="-342900" algn="just">
              <a:buFont typeface="Wingdings" pitchFamily="2" charset="2"/>
              <a:buChar char="§"/>
            </a:pPr>
            <a:r>
              <a:rPr lang="en-US" sz="2800" b="1" dirty="0">
                <a:solidFill>
                  <a:srgbClr val="FFFF00"/>
                </a:solidFill>
              </a:rPr>
              <a:t>That it was the topic of </a:t>
            </a:r>
            <a:r>
              <a:rPr lang="en-US" sz="2800" b="1" i="1" dirty="0">
                <a:solidFill>
                  <a:srgbClr val="FFFF00"/>
                </a:solidFill>
              </a:rPr>
              <a:t>judgment to come</a:t>
            </a:r>
            <a:r>
              <a:rPr lang="en-US" sz="2800" b="1" dirty="0">
                <a:solidFill>
                  <a:srgbClr val="FFFF00"/>
                </a:solidFill>
              </a:rPr>
              <a:t> and not Paul’s reasoning concerning</a:t>
            </a:r>
            <a:r>
              <a:rPr lang="en-US" sz="2800" b="1" i="1" dirty="0">
                <a:solidFill>
                  <a:srgbClr val="FFFF00"/>
                </a:solidFill>
              </a:rPr>
              <a:t> righteousness </a:t>
            </a:r>
            <a:r>
              <a:rPr lang="en-US" sz="2800" b="1" dirty="0">
                <a:solidFill>
                  <a:srgbClr val="FFFF00"/>
                </a:solidFill>
              </a:rPr>
              <a:t>and </a:t>
            </a:r>
            <a:r>
              <a:rPr lang="en-US" sz="2800" b="1" i="1" dirty="0">
                <a:solidFill>
                  <a:srgbClr val="FFFF00"/>
                </a:solidFill>
              </a:rPr>
              <a:t>temperance</a:t>
            </a:r>
            <a:r>
              <a:rPr lang="en-US" sz="2800" b="1" dirty="0">
                <a:solidFill>
                  <a:srgbClr val="FFFF00"/>
                </a:solidFill>
              </a:rPr>
              <a:t>, that caused Felix to tremble </a:t>
            </a:r>
          </a:p>
          <a:p>
            <a:pPr marL="342900" lvl="0" indent="-342900" algn="just">
              <a:buFont typeface="Wingdings" pitchFamily="2" charset="2"/>
              <a:buChar char="§"/>
            </a:pPr>
            <a:endParaRPr lang="en-US" sz="2800" b="1" dirty="0"/>
          </a:p>
          <a:p>
            <a:pPr lvl="0" algn="just"/>
            <a:r>
              <a:rPr lang="en-US" sz="2000" i="1" dirty="0"/>
              <a:t>						     continued…</a:t>
            </a:r>
          </a:p>
        </p:txBody>
      </p:sp>
    </p:spTree>
    <p:extLst>
      <p:ext uri="{BB962C8B-B14F-4D97-AF65-F5344CB8AC3E}">
        <p14:creationId xmlns:p14="http://schemas.microsoft.com/office/powerpoint/2010/main" val="4069945235"/>
      </p:ext>
    </p:extLst>
  </p:cSld>
  <p:clrMapOvr>
    <a:masterClrMapping/>
  </p:clrMapOvr>
  <p:transition spd="slow">
    <p:randomBar dir="ver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19565"/>
            <a:ext cx="8153400" cy="6555641"/>
          </a:xfrm>
          <a:prstGeom prst="rect">
            <a:avLst/>
          </a:prstGeom>
          <a:noFill/>
        </p:spPr>
        <p:txBody>
          <a:bodyPr wrap="square" rtlCol="0">
            <a:spAutoFit/>
          </a:bodyPr>
          <a:lstStyle/>
          <a:p>
            <a:pPr marL="457200" lvl="0" indent="-457200" algn="just">
              <a:buFont typeface="Wingdings" pitchFamily="2" charset="2"/>
              <a:buChar char="§"/>
            </a:pPr>
            <a:r>
              <a:rPr lang="en-US" sz="2800" b="1" dirty="0">
                <a:solidFill>
                  <a:srgbClr val="FFFF00"/>
                </a:solidFill>
              </a:rPr>
              <a:t>That Felix understood and believed in his own personal accountability to resurrection, and that it moved him to tremble. (Note: while Felix was familiar with Jewish beliefs and ways (vs. 22), there is no evidence that he believed in Christ; his motive for his subsequent audiences with Paul are not indicative of a man who personally feared the judgment of Christ, as he sought payment as a bribe ... and he left Paul in prison for two years without cause except for his own political expediency. Would one fearful of his own personal responsibility to Christ at the resurrection of the dead repeatedly engage in this kind of behavior?)</a:t>
            </a:r>
            <a:endParaRPr lang="en-US" sz="2800" dirty="0">
              <a:solidFill>
                <a:srgbClr val="FFFF00"/>
              </a:solidFill>
            </a:endParaRPr>
          </a:p>
          <a:p>
            <a:endParaRPr lang="en-US" sz="2800" b="1" dirty="0"/>
          </a:p>
        </p:txBody>
      </p:sp>
    </p:spTree>
    <p:extLst>
      <p:ext uri="{BB962C8B-B14F-4D97-AF65-F5344CB8AC3E}">
        <p14:creationId xmlns:p14="http://schemas.microsoft.com/office/powerpoint/2010/main" val="2267877638"/>
      </p:ext>
    </p:extLst>
  </p:cSld>
  <p:clrMapOvr>
    <a:masterClrMapping/>
  </p:clrMapOvr>
  <p:transition spd="slow">
    <p:randomBar dir="ver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C3E8ABBB-F997-402D-9230-9B0ADC46A798}"/>
              </a:ext>
            </a:extLst>
          </p:cNvPr>
          <p:cNvSpPr/>
          <p:nvPr/>
        </p:nvSpPr>
        <p:spPr>
          <a:xfrm>
            <a:off x="685800" y="1066800"/>
            <a:ext cx="7543800" cy="4154984"/>
          </a:xfrm>
          <a:prstGeom prst="rect">
            <a:avLst/>
          </a:prstGeom>
        </p:spPr>
        <p:txBody>
          <a:bodyPr wrap="square">
            <a:spAutoFit/>
          </a:bodyPr>
          <a:lstStyle/>
          <a:p>
            <a:pPr algn="just"/>
            <a:r>
              <a:rPr lang="en-US" sz="4400" b="1" i="1" dirty="0">
                <a:solidFill>
                  <a:srgbClr val="FFFF00"/>
                </a:solidFill>
              </a:rPr>
              <a:t>For God sent not his Son into the world to condemn the world, but that the world through him might be saved.</a:t>
            </a:r>
          </a:p>
          <a:p>
            <a:pPr algn="just"/>
            <a:endParaRPr lang="en-US" sz="4400" b="1" i="1" dirty="0">
              <a:solidFill>
                <a:srgbClr val="FFFF00"/>
              </a:solidFill>
            </a:endParaRPr>
          </a:p>
          <a:p>
            <a:pPr algn="just"/>
            <a:r>
              <a:rPr lang="en-US" sz="4400" b="1" dirty="0">
                <a:solidFill>
                  <a:srgbClr val="FFFF00"/>
                </a:solidFill>
              </a:rPr>
              <a:t>                                 John 3:17</a:t>
            </a:r>
          </a:p>
        </p:txBody>
      </p:sp>
    </p:spTree>
    <p:extLst>
      <p:ext uri="{BB962C8B-B14F-4D97-AF65-F5344CB8AC3E}">
        <p14:creationId xmlns:p14="http://schemas.microsoft.com/office/powerpoint/2010/main" val="2295936495"/>
      </p:ext>
    </p:extLst>
  </p:cSld>
  <p:clrMapOvr>
    <a:masterClrMapping/>
  </p:clrMapOvr>
  <p:transition spd="slow">
    <p:randomBar dir="ver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0"/>
            <a:ext cx="8686800" cy="8002191"/>
          </a:xfrm>
          <a:prstGeom prst="rect">
            <a:avLst/>
          </a:prstGeom>
          <a:noFill/>
        </p:spPr>
        <p:txBody>
          <a:bodyPr wrap="square" rtlCol="0">
            <a:spAutoFit/>
          </a:bodyPr>
          <a:lstStyle/>
          <a:p>
            <a:pPr algn="ctr"/>
            <a:r>
              <a:rPr lang="en-US" sz="3300" b="1" dirty="0">
                <a:solidFill>
                  <a:srgbClr val="FFFF00"/>
                </a:solidFill>
              </a:rPr>
              <a:t>Scriptural evidence linking resurrection to judgment specifically to covenant relationship with Christ:</a:t>
            </a:r>
            <a:endParaRPr lang="en-US" sz="3300" dirty="0">
              <a:solidFill>
                <a:srgbClr val="FFFF00"/>
              </a:solidFill>
            </a:endParaRPr>
          </a:p>
          <a:p>
            <a:r>
              <a:rPr lang="en-US" sz="2800" b="1" dirty="0">
                <a:solidFill>
                  <a:srgbClr val="FFFF00"/>
                </a:solidFill>
              </a:rPr>
              <a:t> </a:t>
            </a:r>
            <a:endParaRPr lang="en-US" sz="2800" dirty="0">
              <a:solidFill>
                <a:srgbClr val="FFFF00"/>
              </a:solidFill>
            </a:endParaRPr>
          </a:p>
          <a:p>
            <a:pPr algn="just"/>
            <a:r>
              <a:rPr lang="en-US" sz="3200" b="1" dirty="0">
                <a:solidFill>
                  <a:srgbClr val="FFFF00"/>
                </a:solidFill>
              </a:rPr>
              <a:t>1)  Romans 6:4-5 − </a:t>
            </a:r>
            <a:r>
              <a:rPr lang="en-US" sz="3200" b="1" i="1" dirty="0">
                <a:solidFill>
                  <a:srgbClr val="FFFF00"/>
                </a:solidFill>
              </a:rPr>
              <a:t>Therefore we are buried with him by baptism into death ... For if we have been planted together in the likeness of his death, we shall be also in the likeness of his resurrection.</a:t>
            </a:r>
            <a:endParaRPr lang="en-US" sz="3200" dirty="0">
              <a:solidFill>
                <a:srgbClr val="FFFF00"/>
              </a:solidFill>
            </a:endParaRPr>
          </a:p>
          <a:p>
            <a:pPr algn="just"/>
            <a:r>
              <a:rPr lang="en-US" sz="3200" b="1" i="1" dirty="0">
                <a:solidFill>
                  <a:srgbClr val="FFFF00"/>
                </a:solidFill>
              </a:rPr>
              <a:t> </a:t>
            </a:r>
            <a:endParaRPr lang="en-US" sz="3200" dirty="0">
              <a:solidFill>
                <a:srgbClr val="FFFF00"/>
              </a:solidFill>
            </a:endParaRPr>
          </a:p>
          <a:p>
            <a:pPr algn="just"/>
            <a:r>
              <a:rPr lang="en-US" sz="3200" b="1" dirty="0">
                <a:solidFill>
                  <a:srgbClr val="FFFF00"/>
                </a:solidFill>
              </a:rPr>
              <a:t>2)  1 Corinthians 15:21-22 − </a:t>
            </a:r>
            <a:r>
              <a:rPr lang="en-US" sz="3200" b="1" i="1" dirty="0">
                <a:solidFill>
                  <a:srgbClr val="FFFF00"/>
                </a:solidFill>
              </a:rPr>
              <a:t>For since by man came death, by man came also the resurrection of the dead. For as in Adam all die, even so in Christ shall all be made alive</a:t>
            </a:r>
            <a:r>
              <a:rPr lang="en-US" sz="3200" b="1" dirty="0">
                <a:solidFill>
                  <a:srgbClr val="FFFF00"/>
                </a:solidFill>
              </a:rPr>
              <a:t>.</a:t>
            </a:r>
            <a:endParaRPr lang="en-US" sz="3200" dirty="0">
              <a:solidFill>
                <a:srgbClr val="FFFF00"/>
              </a:solidFill>
            </a:endParaRPr>
          </a:p>
          <a:p>
            <a:pPr algn="just"/>
            <a:r>
              <a:rPr lang="en-US" sz="2400" dirty="0">
                <a:solidFill>
                  <a:srgbClr val="FFFF00"/>
                </a:solidFill>
              </a:rPr>
              <a:t> </a:t>
            </a:r>
          </a:p>
          <a:p>
            <a:pPr algn="just"/>
            <a:r>
              <a:rPr lang="en-US" sz="2000" i="1" dirty="0">
                <a:solidFill>
                  <a:srgbClr val="FFFF00"/>
                </a:solidFill>
              </a:rPr>
              <a:t>							</a:t>
            </a:r>
            <a:r>
              <a:rPr lang="en-US" sz="2400" i="1" dirty="0">
                <a:solidFill>
                  <a:srgbClr val="FFFF00"/>
                </a:solidFill>
              </a:rPr>
              <a:t>continue</a:t>
            </a:r>
            <a:endParaRPr lang="en-US" sz="2400" dirty="0">
              <a:solidFill>
                <a:srgbClr val="FFFF00"/>
              </a:solidFill>
            </a:endParaRPr>
          </a:p>
          <a:p>
            <a:pPr algn="just"/>
            <a:r>
              <a:rPr lang="en-US" sz="2400" b="1" i="1" dirty="0">
                <a:solidFill>
                  <a:srgbClr val="FFFF00"/>
                </a:solidFill>
              </a:rPr>
              <a:t> </a:t>
            </a:r>
            <a:endParaRPr lang="en-US" sz="2400" dirty="0">
              <a:solidFill>
                <a:srgbClr val="FFFF00"/>
              </a:solidFill>
            </a:endParaRPr>
          </a:p>
          <a:p>
            <a:endParaRPr lang="en-US" sz="2400" dirty="0"/>
          </a:p>
        </p:txBody>
      </p:sp>
    </p:spTree>
    <p:extLst>
      <p:ext uri="{BB962C8B-B14F-4D97-AF65-F5344CB8AC3E}">
        <p14:creationId xmlns:p14="http://schemas.microsoft.com/office/powerpoint/2010/main" val="241929229"/>
      </p:ext>
    </p:extLst>
  </p:cSld>
  <p:clrMapOvr>
    <a:masterClrMapping/>
  </p:clrMapOvr>
  <p:transition spd="slow">
    <p:randomBar dir="ver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D1A22FDA-1425-4024-B297-0D06CD3C2F57}"/>
              </a:ext>
            </a:extLst>
          </p:cNvPr>
          <p:cNvSpPr/>
          <p:nvPr/>
        </p:nvSpPr>
        <p:spPr>
          <a:xfrm>
            <a:off x="342900" y="838200"/>
            <a:ext cx="8458200" cy="5016758"/>
          </a:xfrm>
          <a:prstGeom prst="rect">
            <a:avLst/>
          </a:prstGeom>
        </p:spPr>
        <p:txBody>
          <a:bodyPr wrap="square">
            <a:spAutoFit/>
          </a:bodyPr>
          <a:lstStyle/>
          <a:p>
            <a:pPr algn="just"/>
            <a:r>
              <a:rPr lang="en-US" sz="3200" b="1" dirty="0">
                <a:solidFill>
                  <a:srgbClr val="FFFF00"/>
                </a:solidFill>
              </a:rPr>
              <a:t>3) Acts 4:1-2 − </a:t>
            </a:r>
            <a:r>
              <a:rPr lang="en-US" sz="3200" b="1" i="1" dirty="0">
                <a:solidFill>
                  <a:srgbClr val="FFFF00"/>
                </a:solidFill>
              </a:rPr>
              <a:t>And as they </a:t>
            </a:r>
            <a:r>
              <a:rPr lang="en-US" sz="3200" b="1" i="1" dirty="0" err="1">
                <a:solidFill>
                  <a:srgbClr val="FFFF00"/>
                </a:solidFill>
              </a:rPr>
              <a:t>spake</a:t>
            </a:r>
            <a:r>
              <a:rPr lang="en-US" sz="3200" b="1" i="1" dirty="0">
                <a:solidFill>
                  <a:srgbClr val="FFFF00"/>
                </a:solidFill>
              </a:rPr>
              <a:t> unto the people, the priests and the captain of the temple, and the Sadducees came unto them, being grieved that they taught the people, and preached through Jesus the resurrection from the dead.</a:t>
            </a:r>
          </a:p>
          <a:p>
            <a:pPr algn="just"/>
            <a:endParaRPr lang="en-US" sz="3200" b="1" i="1" dirty="0">
              <a:solidFill>
                <a:srgbClr val="FFFF00"/>
              </a:solidFill>
            </a:endParaRPr>
          </a:p>
          <a:p>
            <a:pPr marL="514350" indent="-514350" algn="just">
              <a:buAutoNum type="arabicParenR" startAt="4"/>
            </a:pPr>
            <a:r>
              <a:rPr lang="en-US" sz="3200" b="1" dirty="0">
                <a:solidFill>
                  <a:srgbClr val="FFFF00"/>
                </a:solidFill>
              </a:rPr>
              <a:t>John 11:25 −  </a:t>
            </a:r>
            <a:r>
              <a:rPr lang="en-US" sz="3200" b="1" i="1" dirty="0">
                <a:solidFill>
                  <a:srgbClr val="FFFF00"/>
                </a:solidFill>
              </a:rPr>
              <a:t>Jesus  said  unto  her, I  am  the    </a:t>
            </a:r>
          </a:p>
          <a:p>
            <a:pPr algn="just"/>
            <a:r>
              <a:rPr lang="en-US" sz="3200" b="1" i="1" dirty="0">
                <a:solidFill>
                  <a:srgbClr val="FFFF00"/>
                </a:solidFill>
              </a:rPr>
              <a:t>resurrection and the life: he that believeth in   me, though he were dead, yet shall he live.</a:t>
            </a:r>
            <a:endParaRPr lang="en-US" sz="3200" b="1" dirty="0">
              <a:solidFill>
                <a:srgbClr val="FFFF00"/>
              </a:solidFill>
            </a:endParaRPr>
          </a:p>
          <a:p>
            <a:pPr algn="just"/>
            <a:r>
              <a:rPr lang="en-US" sz="3200" b="1" i="1" dirty="0">
                <a:solidFill>
                  <a:srgbClr val="FFFF00"/>
                </a:solidFill>
              </a:rPr>
              <a:t> </a:t>
            </a:r>
            <a:endParaRPr lang="en-US" sz="3200" b="1" dirty="0">
              <a:solidFill>
                <a:srgbClr val="FFFF00"/>
              </a:solidFill>
            </a:endParaRPr>
          </a:p>
        </p:txBody>
      </p:sp>
    </p:spTree>
    <p:extLst>
      <p:ext uri="{BB962C8B-B14F-4D97-AF65-F5344CB8AC3E}">
        <p14:creationId xmlns:p14="http://schemas.microsoft.com/office/powerpoint/2010/main" val="3278316038"/>
      </p:ext>
    </p:extLst>
  </p:cSld>
  <p:clrMapOvr>
    <a:masterClrMapping/>
  </p:clrMapOvr>
  <p:transition spd="slow">
    <p:randomBar dir="ver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671691"/>
            <a:ext cx="8534400" cy="5678478"/>
          </a:xfrm>
          <a:prstGeom prst="rect">
            <a:avLst/>
          </a:prstGeom>
          <a:noFill/>
        </p:spPr>
        <p:txBody>
          <a:bodyPr wrap="square" rtlCol="0">
            <a:spAutoFit/>
          </a:bodyPr>
          <a:lstStyle/>
          <a:p>
            <a:pPr algn="just"/>
            <a:r>
              <a:rPr lang="en-US" sz="3300" b="1" dirty="0">
                <a:solidFill>
                  <a:srgbClr val="FFFF00"/>
                </a:solidFill>
              </a:rPr>
              <a:t>5)  Psalm 50:5 − </a:t>
            </a:r>
            <a:r>
              <a:rPr lang="en-US" sz="3300" b="1" i="1" dirty="0">
                <a:solidFill>
                  <a:srgbClr val="FFFF00"/>
                </a:solidFill>
              </a:rPr>
              <a:t>Gather my saints together unto me, those that have made a covenant with me by sacrifice.</a:t>
            </a:r>
            <a:endParaRPr lang="en-US" sz="3300" dirty="0">
              <a:solidFill>
                <a:srgbClr val="FFFF00"/>
              </a:solidFill>
            </a:endParaRPr>
          </a:p>
          <a:p>
            <a:pPr algn="just"/>
            <a:r>
              <a:rPr lang="en-US" sz="3300" b="1" i="1" dirty="0">
                <a:solidFill>
                  <a:srgbClr val="FFFF00"/>
                </a:solidFill>
              </a:rPr>
              <a:t> </a:t>
            </a:r>
            <a:endParaRPr lang="en-US" sz="3300" dirty="0">
              <a:solidFill>
                <a:srgbClr val="FFFF00"/>
              </a:solidFill>
            </a:endParaRPr>
          </a:p>
          <a:p>
            <a:pPr algn="just"/>
            <a:r>
              <a:rPr lang="en-US" sz="3300" b="1" dirty="0">
                <a:solidFill>
                  <a:srgbClr val="FFFF00"/>
                </a:solidFill>
              </a:rPr>
              <a:t>6) Matthew 24:31 − </a:t>
            </a:r>
            <a:r>
              <a:rPr lang="en-US" sz="3300" b="1" i="1" dirty="0">
                <a:solidFill>
                  <a:srgbClr val="FFFF00"/>
                </a:solidFill>
              </a:rPr>
              <a:t>And he shall send his angels with a great sound of a trumpet, and they shall gather together his elect from the four winds, from one end of heaven to the other.</a:t>
            </a:r>
            <a:endParaRPr lang="en-US" sz="3300" dirty="0">
              <a:solidFill>
                <a:srgbClr val="FFFF00"/>
              </a:solidFill>
            </a:endParaRPr>
          </a:p>
          <a:p>
            <a:pPr algn="just"/>
            <a:r>
              <a:rPr lang="en-US" sz="3300" b="1" i="1" dirty="0">
                <a:solidFill>
                  <a:srgbClr val="FFFF00"/>
                </a:solidFill>
              </a:rPr>
              <a:t> </a:t>
            </a:r>
            <a:endParaRPr lang="en-US" sz="3300" dirty="0">
              <a:solidFill>
                <a:srgbClr val="FFFF00"/>
              </a:solidFill>
            </a:endParaRPr>
          </a:p>
          <a:p>
            <a:pPr algn="just"/>
            <a:r>
              <a:rPr lang="en-US" sz="3300" b="1" dirty="0"/>
              <a:t>...the “elect” are defined in Scripture as...</a:t>
            </a:r>
            <a:endParaRPr lang="en-US" sz="3300" dirty="0"/>
          </a:p>
          <a:p>
            <a:pPr algn="just"/>
            <a:r>
              <a:rPr lang="en-US" sz="3300" b="1" dirty="0">
                <a:solidFill>
                  <a:srgbClr val="FFFF00"/>
                </a:solidFill>
              </a:rPr>
              <a:t> 							</a:t>
            </a:r>
            <a:r>
              <a:rPr lang="en-US" sz="2800" i="1" dirty="0">
                <a:solidFill>
                  <a:srgbClr val="FFFF00"/>
                </a:solidFill>
              </a:rPr>
              <a:t>continue</a:t>
            </a:r>
            <a:endParaRPr lang="en-US" sz="2800" dirty="0">
              <a:solidFill>
                <a:srgbClr val="FFFF00"/>
              </a:solidFill>
            </a:endParaRPr>
          </a:p>
        </p:txBody>
      </p:sp>
    </p:spTree>
    <p:extLst>
      <p:ext uri="{BB962C8B-B14F-4D97-AF65-F5344CB8AC3E}">
        <p14:creationId xmlns:p14="http://schemas.microsoft.com/office/powerpoint/2010/main" val="1837899603"/>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4406" y="381000"/>
            <a:ext cx="8288594" cy="1723549"/>
          </a:xfrm>
          <a:prstGeom prst="rect">
            <a:avLst/>
          </a:prstGeom>
          <a:noFill/>
        </p:spPr>
        <p:txBody>
          <a:bodyPr wrap="square" rtlCol="0">
            <a:spAutoFit/>
          </a:bodyPr>
          <a:lstStyle/>
          <a:p>
            <a:r>
              <a:rPr lang="en-US" sz="2200" b="1" dirty="0">
                <a:solidFill>
                  <a:srgbClr val="FFFF00"/>
                </a:solidFill>
              </a:rPr>
              <a:t>In the first place there is no necessity for resurrection where hope is excluded and condemnation is final.                            </a:t>
            </a:r>
            <a:r>
              <a:rPr lang="en-US" sz="2800" dirty="0">
                <a:solidFill>
                  <a:srgbClr val="FFFF00"/>
                </a:solidFill>
              </a:rPr>
              <a:t> </a:t>
            </a:r>
            <a:r>
              <a:rPr lang="en-US" sz="2000" dirty="0">
                <a:solidFill>
                  <a:srgbClr val="FFFF00"/>
                </a:solidFill>
              </a:rPr>
              <a:t>Anastasis p. 39</a:t>
            </a:r>
          </a:p>
          <a:p>
            <a:r>
              <a:rPr lang="en-US" sz="2800" dirty="0">
                <a:solidFill>
                  <a:srgbClr val="FFFF00"/>
                </a:solidFill>
              </a:rPr>
              <a:t>                                                                  						</a:t>
            </a:r>
            <a:endParaRPr lang="en-US" sz="2800" b="1" dirty="0">
              <a:solidFill>
                <a:srgbClr val="FFFF00"/>
              </a:solidFill>
            </a:endParaRPr>
          </a:p>
        </p:txBody>
      </p:sp>
      <p:sp>
        <p:nvSpPr>
          <p:cNvPr id="3" name="TextBox 2"/>
          <p:cNvSpPr txBox="1"/>
          <p:nvPr/>
        </p:nvSpPr>
        <p:spPr>
          <a:xfrm>
            <a:off x="479322" y="1526500"/>
            <a:ext cx="8288594" cy="2277547"/>
          </a:xfrm>
          <a:prstGeom prst="rect">
            <a:avLst/>
          </a:prstGeom>
          <a:noFill/>
        </p:spPr>
        <p:txBody>
          <a:bodyPr wrap="square" rtlCol="0">
            <a:spAutoFit/>
          </a:bodyPr>
          <a:lstStyle/>
          <a:p>
            <a:pPr algn="just"/>
            <a:r>
              <a:rPr lang="en-US" sz="2200" b="1" dirty="0">
                <a:solidFill>
                  <a:srgbClr val="FFFF00"/>
                </a:solidFill>
              </a:rPr>
              <a:t>...three classes are indicated by Peter in the words, </a:t>
            </a:r>
            <a:r>
              <a:rPr lang="en-US" sz="2200" b="1" i="1" dirty="0">
                <a:solidFill>
                  <a:srgbClr val="FFFF00"/>
                </a:solidFill>
              </a:rPr>
              <a:t>If the righteous scarcely be saved, where shall the ungodly and the sinner appear?</a:t>
            </a:r>
            <a:r>
              <a:rPr lang="en-US" sz="2200" b="1" dirty="0">
                <a:solidFill>
                  <a:srgbClr val="FFFF00"/>
                </a:solidFill>
              </a:rPr>
              <a:t> (1 Peter 4:18): the enlightened sinner, who rejects the truth; the ungodly, who disgraces it; and the righteous, who do it.  </a:t>
            </a:r>
            <a:r>
              <a:rPr lang="en-US" sz="2400" b="1" dirty="0">
                <a:solidFill>
                  <a:srgbClr val="FFFF00"/>
                </a:solidFill>
              </a:rPr>
              <a:t>                                            						            </a:t>
            </a:r>
            <a:r>
              <a:rPr lang="en-US" sz="2000" dirty="0">
                <a:solidFill>
                  <a:srgbClr val="FFFF00"/>
                </a:solidFill>
              </a:rPr>
              <a:t>Anastasis</a:t>
            </a:r>
            <a:r>
              <a:rPr lang="en-US" sz="2000" b="1" dirty="0">
                <a:solidFill>
                  <a:srgbClr val="FFFF00"/>
                </a:solidFill>
              </a:rPr>
              <a:t> </a:t>
            </a:r>
            <a:r>
              <a:rPr lang="en-US" sz="2000" dirty="0">
                <a:solidFill>
                  <a:srgbClr val="FFFF00"/>
                </a:solidFill>
              </a:rPr>
              <a:t>p. 41</a:t>
            </a:r>
          </a:p>
          <a:p>
            <a:endParaRPr lang="en-US" sz="2800" b="1" dirty="0"/>
          </a:p>
        </p:txBody>
      </p:sp>
      <p:sp>
        <p:nvSpPr>
          <p:cNvPr id="4" name="TextBox 3"/>
          <p:cNvSpPr txBox="1"/>
          <p:nvPr/>
        </p:nvSpPr>
        <p:spPr>
          <a:xfrm>
            <a:off x="484238" y="3524737"/>
            <a:ext cx="8288594" cy="1231106"/>
          </a:xfrm>
          <a:prstGeom prst="rect">
            <a:avLst/>
          </a:prstGeom>
          <a:noFill/>
        </p:spPr>
        <p:txBody>
          <a:bodyPr wrap="square" rtlCol="0">
            <a:spAutoFit/>
          </a:bodyPr>
          <a:lstStyle/>
          <a:p>
            <a:pPr algn="just"/>
            <a:r>
              <a:rPr lang="en-US" sz="2200" b="1" dirty="0">
                <a:solidFill>
                  <a:srgbClr val="FFFF00"/>
                </a:solidFill>
              </a:rPr>
              <a:t>An</a:t>
            </a:r>
            <a:r>
              <a:rPr lang="en-US" sz="2200" b="1" dirty="0"/>
              <a:t> </a:t>
            </a:r>
            <a:r>
              <a:rPr lang="en-US" sz="2200" b="1" dirty="0">
                <a:solidFill>
                  <a:srgbClr val="FFFF00"/>
                </a:solidFill>
              </a:rPr>
              <a:t>enlightened sinner cannot evade the consequences of his illumination  </a:t>
            </a:r>
            <a:r>
              <a:rPr lang="en-US" sz="2400" b="1" dirty="0">
                <a:solidFill>
                  <a:srgbClr val="FFFF00"/>
                </a:solidFill>
              </a:rPr>
              <a:t> 					</a:t>
            </a:r>
            <a:r>
              <a:rPr lang="en-US" sz="2400" dirty="0">
                <a:solidFill>
                  <a:srgbClr val="FFFF00"/>
                </a:solidFill>
              </a:rPr>
              <a:t>            </a:t>
            </a:r>
            <a:r>
              <a:rPr lang="en-US" sz="2000" dirty="0">
                <a:solidFill>
                  <a:srgbClr val="FFFF00"/>
                </a:solidFill>
              </a:rPr>
              <a:t>Anastasis p. 42</a:t>
            </a:r>
          </a:p>
          <a:p>
            <a:endParaRPr lang="en-US" sz="2600" b="1" dirty="0"/>
          </a:p>
        </p:txBody>
      </p:sp>
      <p:sp>
        <p:nvSpPr>
          <p:cNvPr id="5" name="TextBox 4"/>
          <p:cNvSpPr txBox="1"/>
          <p:nvPr/>
        </p:nvSpPr>
        <p:spPr>
          <a:xfrm>
            <a:off x="479322" y="4648200"/>
            <a:ext cx="8288594" cy="1723549"/>
          </a:xfrm>
          <a:prstGeom prst="rect">
            <a:avLst/>
          </a:prstGeom>
          <a:noFill/>
        </p:spPr>
        <p:txBody>
          <a:bodyPr wrap="square" rtlCol="0">
            <a:spAutoFit/>
          </a:bodyPr>
          <a:lstStyle/>
          <a:p>
            <a:pPr algn="just"/>
            <a:r>
              <a:rPr lang="en-US" sz="2200" b="1" dirty="0">
                <a:solidFill>
                  <a:srgbClr val="FFFF00"/>
                </a:solidFill>
              </a:rPr>
              <a:t>This evidently teaches their </a:t>
            </a:r>
            <a:r>
              <a:rPr lang="en-US" sz="2200" b="1" i="1" dirty="0" err="1">
                <a:solidFill>
                  <a:srgbClr val="FFFF00"/>
                </a:solidFill>
              </a:rPr>
              <a:t>anastasis</a:t>
            </a:r>
            <a:r>
              <a:rPr lang="en-US" sz="2200" b="1" i="1" dirty="0">
                <a:solidFill>
                  <a:srgbClr val="FFFF00"/>
                </a:solidFill>
              </a:rPr>
              <a:t> </a:t>
            </a:r>
            <a:r>
              <a:rPr lang="en-US" sz="2200" b="1" i="1" dirty="0" err="1">
                <a:solidFill>
                  <a:srgbClr val="FFFF00"/>
                </a:solidFill>
              </a:rPr>
              <a:t>kriseos</a:t>
            </a:r>
            <a:r>
              <a:rPr lang="en-US" sz="2200" b="1" dirty="0">
                <a:solidFill>
                  <a:srgbClr val="FFFF00"/>
                </a:solidFill>
              </a:rPr>
              <a:t>, or coming forth from </a:t>
            </a:r>
            <a:r>
              <a:rPr lang="en-US" sz="2200" b="1" i="1" dirty="0" err="1">
                <a:solidFill>
                  <a:srgbClr val="FFFF00"/>
                </a:solidFill>
              </a:rPr>
              <a:t>sheol</a:t>
            </a:r>
            <a:r>
              <a:rPr lang="en-US" sz="2200" b="1" dirty="0">
                <a:solidFill>
                  <a:srgbClr val="FFFF00"/>
                </a:solidFill>
              </a:rPr>
              <a:t>, for judicial condemnation and punishment, </a:t>
            </a:r>
            <a:r>
              <a:rPr lang="en-US" sz="2200" b="1" u="sng" dirty="0">
                <a:solidFill>
                  <a:srgbClr val="FFFF00"/>
                </a:solidFill>
              </a:rPr>
              <a:t>contemporarily with the establishment of the kingdom in the Holy Land</a:t>
            </a:r>
            <a:r>
              <a:rPr lang="en-US" sz="2200" b="1" dirty="0">
                <a:solidFill>
                  <a:srgbClr val="FFFF00"/>
                </a:solidFill>
              </a:rPr>
              <a:t>.</a:t>
            </a:r>
          </a:p>
          <a:p>
            <a:pPr algn="just"/>
            <a:r>
              <a:rPr lang="en-US" sz="2200" b="1" dirty="0">
                <a:solidFill>
                  <a:srgbClr val="FFFF00"/>
                </a:solidFill>
              </a:rPr>
              <a:t>                    					             </a:t>
            </a:r>
            <a:r>
              <a:rPr lang="en-US" sz="2000" dirty="0">
                <a:solidFill>
                  <a:srgbClr val="FFFF00"/>
                </a:solidFill>
              </a:rPr>
              <a:t>Anastasis</a:t>
            </a:r>
            <a:r>
              <a:rPr lang="en-US" sz="2000" b="1" dirty="0">
                <a:solidFill>
                  <a:srgbClr val="FFFF00"/>
                </a:solidFill>
              </a:rPr>
              <a:t> </a:t>
            </a:r>
            <a:r>
              <a:rPr lang="en-US" sz="2000" dirty="0">
                <a:solidFill>
                  <a:srgbClr val="FFFF00"/>
                </a:solidFill>
              </a:rPr>
              <a:t>p. 42</a:t>
            </a:r>
          </a:p>
          <a:p>
            <a:endParaRPr lang="en-US" dirty="0"/>
          </a:p>
        </p:txBody>
      </p:sp>
    </p:spTree>
    <p:extLst>
      <p:ext uri="{BB962C8B-B14F-4D97-AF65-F5344CB8AC3E}">
        <p14:creationId xmlns:p14="http://schemas.microsoft.com/office/powerpoint/2010/main" val="294323803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0"/>
            <a:ext cx="8839200" cy="7371249"/>
          </a:xfrm>
          <a:prstGeom prst="rect">
            <a:avLst/>
          </a:prstGeom>
          <a:noFill/>
        </p:spPr>
        <p:txBody>
          <a:bodyPr wrap="square" rtlCol="0">
            <a:spAutoFit/>
          </a:bodyPr>
          <a:lstStyle/>
          <a:p>
            <a:pPr algn="just"/>
            <a:r>
              <a:rPr lang="en-US" sz="3300" b="1" dirty="0">
                <a:solidFill>
                  <a:srgbClr val="FFFF00"/>
                </a:solidFill>
              </a:rPr>
              <a:t>7</a:t>
            </a:r>
            <a:r>
              <a:rPr lang="en-US" sz="3000" b="1" dirty="0">
                <a:solidFill>
                  <a:srgbClr val="FFFF00"/>
                </a:solidFill>
              </a:rPr>
              <a:t>) 1 Peter 1:2 − </a:t>
            </a:r>
            <a:r>
              <a:rPr lang="en-US" sz="3000" b="1" i="1" dirty="0">
                <a:solidFill>
                  <a:srgbClr val="FFFF00"/>
                </a:solidFill>
              </a:rPr>
              <a:t>Elect, according to the foreknowledge of God the Father, through sanctification of the spirit, unto obedience and sprinkling of the blood of Jesus Christ.</a:t>
            </a:r>
          </a:p>
          <a:p>
            <a:r>
              <a:rPr lang="en-US" sz="2800" b="1" dirty="0">
                <a:solidFill>
                  <a:srgbClr val="FFFF00"/>
                </a:solidFill>
              </a:rPr>
              <a:t> </a:t>
            </a:r>
            <a:r>
              <a:rPr lang="en-US" sz="2800" b="1" dirty="0"/>
              <a:t>... culminating in ...</a:t>
            </a:r>
          </a:p>
          <a:p>
            <a:endParaRPr lang="en-US" sz="2800" dirty="0">
              <a:solidFill>
                <a:srgbClr val="FFFF00"/>
              </a:solidFill>
            </a:endParaRPr>
          </a:p>
          <a:p>
            <a:pPr algn="just"/>
            <a:r>
              <a:rPr lang="en-US" sz="2400" b="1" dirty="0">
                <a:solidFill>
                  <a:srgbClr val="FFFF00"/>
                </a:solidFill>
              </a:rPr>
              <a:t> </a:t>
            </a:r>
            <a:r>
              <a:rPr lang="en-US" sz="3000" b="1" dirty="0">
                <a:solidFill>
                  <a:srgbClr val="FFFF00"/>
                </a:solidFill>
              </a:rPr>
              <a:t>8) 1 Thessalonians 4:14-17 − </a:t>
            </a:r>
            <a:r>
              <a:rPr lang="en-US" sz="3000" b="1" i="1" dirty="0">
                <a:solidFill>
                  <a:srgbClr val="FFFF00"/>
                </a:solidFill>
              </a:rPr>
              <a:t>For if we believe that Jesus died and rose again, even so them also which sleep in Jesus, will God bring with him. For the Lord himself shall descend with a shout, with the voice of the archangel, and with the trump of God: and the dead in Christ shall rise first. Then we which are alive and remain shall be caught up together with them in the clouds, to meet the Lord in the air.</a:t>
            </a:r>
            <a:endParaRPr lang="en-US" sz="3000" dirty="0">
              <a:solidFill>
                <a:srgbClr val="FFFF00"/>
              </a:solidFill>
            </a:endParaRPr>
          </a:p>
          <a:p>
            <a:r>
              <a:rPr lang="en-US" sz="3000" b="1" i="1" dirty="0">
                <a:solidFill>
                  <a:srgbClr val="FFFF00"/>
                </a:solidFill>
              </a:rPr>
              <a:t> </a:t>
            </a:r>
            <a:endParaRPr lang="en-US" sz="3000" dirty="0">
              <a:solidFill>
                <a:srgbClr val="FFFF00"/>
              </a:solidFill>
            </a:endParaRPr>
          </a:p>
          <a:p>
            <a:endParaRPr lang="en-US" sz="2400" b="1" dirty="0"/>
          </a:p>
        </p:txBody>
      </p:sp>
    </p:spTree>
    <p:extLst>
      <p:ext uri="{BB962C8B-B14F-4D97-AF65-F5344CB8AC3E}">
        <p14:creationId xmlns:p14="http://schemas.microsoft.com/office/powerpoint/2010/main" val="2975566847"/>
      </p:ext>
    </p:extLst>
  </p:cSld>
  <p:clrMapOvr>
    <a:masterClrMapping/>
  </p:clrMapOvr>
  <p:transition spd="slow">
    <p:randomBar dir="ver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76474"/>
            <a:ext cx="8229600" cy="6370975"/>
          </a:xfrm>
          <a:prstGeom prst="rect">
            <a:avLst/>
          </a:prstGeom>
          <a:noFill/>
        </p:spPr>
        <p:txBody>
          <a:bodyPr wrap="square" rtlCol="0">
            <a:spAutoFit/>
          </a:bodyPr>
          <a:lstStyle/>
          <a:p>
            <a:pPr algn="just"/>
            <a:r>
              <a:rPr lang="en-US" sz="2400" b="1" dirty="0">
                <a:solidFill>
                  <a:srgbClr val="FFFF00"/>
                </a:solidFill>
              </a:rPr>
              <a:t>The Scriptures above present resurrection to judgment specifically through Christ in direct and indisputable language. Resurrection to judgment is presented “</a:t>
            </a:r>
            <a:r>
              <a:rPr lang="en-US" sz="2400" b="1" i="1" dirty="0">
                <a:solidFill>
                  <a:srgbClr val="FFFF00"/>
                </a:solidFill>
              </a:rPr>
              <a:t>through Jesus</a:t>
            </a:r>
            <a:r>
              <a:rPr lang="en-US" sz="2400" b="1" dirty="0">
                <a:solidFill>
                  <a:srgbClr val="FFFF00"/>
                </a:solidFill>
              </a:rPr>
              <a:t>” and “</a:t>
            </a:r>
            <a:r>
              <a:rPr lang="en-US" sz="2400" b="1" i="1" dirty="0">
                <a:solidFill>
                  <a:srgbClr val="FFFF00"/>
                </a:solidFill>
              </a:rPr>
              <a:t>in Christ</a:t>
            </a:r>
            <a:r>
              <a:rPr lang="en-US" sz="2400" b="1" dirty="0">
                <a:solidFill>
                  <a:srgbClr val="FFFF00"/>
                </a:solidFill>
              </a:rPr>
              <a:t>,” addressing those who “</a:t>
            </a:r>
            <a:r>
              <a:rPr lang="en-US" sz="2400" b="1" i="1" dirty="0">
                <a:solidFill>
                  <a:srgbClr val="FFFF00"/>
                </a:solidFill>
              </a:rPr>
              <a:t>sleep in</a:t>
            </a:r>
            <a:r>
              <a:rPr lang="en-US" sz="2400" b="1" dirty="0">
                <a:solidFill>
                  <a:srgbClr val="FFFF00"/>
                </a:solidFill>
              </a:rPr>
              <a:t> </a:t>
            </a:r>
            <a:r>
              <a:rPr lang="en-US" sz="2400" b="1" i="1" dirty="0">
                <a:solidFill>
                  <a:srgbClr val="FFFF00"/>
                </a:solidFill>
              </a:rPr>
              <a:t>Jesus</a:t>
            </a:r>
            <a:r>
              <a:rPr lang="en-US" sz="2400" b="1" dirty="0">
                <a:solidFill>
                  <a:srgbClr val="FFFF00"/>
                </a:solidFill>
              </a:rPr>
              <a:t>,” are “</a:t>
            </a:r>
            <a:r>
              <a:rPr lang="en-US" sz="2400" b="1" i="1" dirty="0">
                <a:solidFill>
                  <a:srgbClr val="FFFF00"/>
                </a:solidFill>
              </a:rPr>
              <a:t>dead in Christ</a:t>
            </a:r>
            <a:r>
              <a:rPr lang="en-US" sz="2400" b="1" dirty="0">
                <a:solidFill>
                  <a:srgbClr val="FFFF00"/>
                </a:solidFill>
              </a:rPr>
              <a:t>” and “</a:t>
            </a:r>
            <a:r>
              <a:rPr lang="en-US" sz="2400" b="1" i="1" dirty="0">
                <a:solidFill>
                  <a:srgbClr val="FFFF00"/>
                </a:solidFill>
              </a:rPr>
              <a:t>elect...unto obedience and sprinkling of</a:t>
            </a:r>
            <a:r>
              <a:rPr lang="en-US" sz="2400" b="1" dirty="0">
                <a:solidFill>
                  <a:srgbClr val="FFFF00"/>
                </a:solidFill>
              </a:rPr>
              <a:t> </a:t>
            </a:r>
            <a:r>
              <a:rPr lang="en-US" sz="2400" b="1" i="1" dirty="0">
                <a:solidFill>
                  <a:srgbClr val="FFFF00"/>
                </a:solidFill>
              </a:rPr>
              <a:t>the blood of Jesus Christ</a:t>
            </a:r>
            <a:r>
              <a:rPr lang="en-US" sz="2400" b="1" dirty="0">
                <a:solidFill>
                  <a:srgbClr val="FFFF00"/>
                </a:solidFill>
              </a:rPr>
              <a:t>.” Not one of these verses addressing resurrectional responsibility hints at resurrection through any other means, and we know of no direct testimony of resurrection to judgment outside of Christ. Should the wisdom of God result in His bringing back to life a person who was not justified by the atoning work of Christ, that would be His prerogative; but that is not where the Scriptures place their teaching or their emphasis in relation to resurrection to judgment. In our proclamation of first principles, ought we not to teach the certainties of scriptural truth?</a:t>
            </a:r>
            <a:endParaRPr lang="en-US" sz="2400" dirty="0">
              <a:solidFill>
                <a:srgbClr val="FFFF00"/>
              </a:solidFill>
            </a:endParaRPr>
          </a:p>
          <a:p>
            <a:pPr algn="just"/>
            <a:endParaRPr lang="en-US" sz="2400" i="1" dirty="0"/>
          </a:p>
        </p:txBody>
      </p:sp>
    </p:spTree>
    <p:extLst>
      <p:ext uri="{BB962C8B-B14F-4D97-AF65-F5344CB8AC3E}">
        <p14:creationId xmlns:p14="http://schemas.microsoft.com/office/powerpoint/2010/main" val="929919310"/>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1500" y="914400"/>
            <a:ext cx="8001000" cy="4832092"/>
          </a:xfrm>
          <a:prstGeom prst="rect">
            <a:avLst/>
          </a:prstGeom>
          <a:noFill/>
        </p:spPr>
        <p:txBody>
          <a:bodyPr wrap="square" rtlCol="0">
            <a:spAutoFit/>
          </a:bodyPr>
          <a:lstStyle/>
          <a:p>
            <a:pPr algn="just"/>
            <a:r>
              <a:rPr lang="en-US" sz="4000" b="1" dirty="0">
                <a:solidFill>
                  <a:srgbClr val="FFFF00"/>
                </a:solidFill>
              </a:rPr>
              <a:t>I believed that “the dead are raised incorruptible,” and taught that truth in </a:t>
            </a:r>
            <a:r>
              <a:rPr lang="en-US" sz="4000" b="1" dirty="0" err="1">
                <a:solidFill>
                  <a:srgbClr val="FFFF00"/>
                </a:solidFill>
              </a:rPr>
              <a:t>Elpis</a:t>
            </a:r>
            <a:r>
              <a:rPr lang="en-US" sz="4000" b="1" dirty="0">
                <a:solidFill>
                  <a:srgbClr val="FFFF00"/>
                </a:solidFill>
              </a:rPr>
              <a:t> Israel. But when I wrote that work...my attention had not been drawn to the subject in its details.                      </a:t>
            </a:r>
          </a:p>
          <a:p>
            <a:pPr algn="just"/>
            <a:r>
              <a:rPr lang="en-US" sz="3200" b="1" dirty="0">
                <a:solidFill>
                  <a:srgbClr val="FFFF00"/>
                </a:solidFill>
              </a:rPr>
              <a:t>						</a:t>
            </a:r>
            <a:r>
              <a:rPr lang="en-US" sz="3600" b="1" dirty="0">
                <a:solidFill>
                  <a:srgbClr val="FFFF00"/>
                </a:solidFill>
              </a:rPr>
              <a:t>       </a:t>
            </a:r>
            <a:r>
              <a:rPr lang="en-US" sz="3600" dirty="0">
                <a:solidFill>
                  <a:srgbClr val="FFFF00"/>
                </a:solidFill>
              </a:rPr>
              <a:t>p. 26 </a:t>
            </a:r>
          </a:p>
          <a:p>
            <a:endParaRPr lang="en-US" sz="3200" b="1" dirty="0"/>
          </a:p>
        </p:txBody>
      </p:sp>
    </p:spTree>
    <p:extLst>
      <p:ext uri="{BB962C8B-B14F-4D97-AF65-F5344CB8AC3E}">
        <p14:creationId xmlns:p14="http://schemas.microsoft.com/office/powerpoint/2010/main" val="3548129147"/>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8229600" cy="4524315"/>
          </a:xfrm>
          <a:prstGeom prst="rect">
            <a:avLst/>
          </a:prstGeom>
          <a:noFill/>
        </p:spPr>
        <p:txBody>
          <a:bodyPr wrap="square" rtlCol="0">
            <a:spAutoFit/>
          </a:bodyPr>
          <a:lstStyle/>
          <a:p>
            <a:pPr algn="just"/>
            <a:r>
              <a:rPr lang="en-US" sz="2400" b="1" dirty="0">
                <a:solidFill>
                  <a:srgbClr val="FFFF00"/>
                </a:solidFill>
              </a:rPr>
              <a:t>“...writing on the same subject in the Herald, Dr. Thomas says: ‘We believe that the scriptures teach the resurrection of the just and of the unjust, who have died under times of knowledge, whose knowledge they have accepted; and the resurrection a thousand years afterwards of ‘</a:t>
            </a:r>
            <a:r>
              <a:rPr lang="en-US" sz="2400" b="1" u="sng" dirty="0">
                <a:solidFill>
                  <a:srgbClr val="FFFF00"/>
                </a:solidFill>
              </a:rPr>
              <a:t>the rest of the dead</a:t>
            </a:r>
            <a:r>
              <a:rPr lang="en-US" sz="2400" b="1" dirty="0">
                <a:solidFill>
                  <a:srgbClr val="FFFF00"/>
                </a:solidFill>
              </a:rPr>
              <a:t>’ who have intelligently rejected it ... The rest of the dead are those who never come under a constitution of righteousness; not because they did not know, but because they refused to do so. Having been enlightened, but preferring darkness to light, they will arise to judgment at the end of the millennium.’’’					</a:t>
            </a:r>
          </a:p>
          <a:p>
            <a:pPr algn="just"/>
            <a:r>
              <a:rPr lang="en-US" sz="2400" b="1" dirty="0">
                <a:solidFill>
                  <a:srgbClr val="FFFF00"/>
                </a:solidFill>
              </a:rPr>
              <a:t>					</a:t>
            </a:r>
            <a:r>
              <a:rPr lang="en-US" sz="2400" dirty="0">
                <a:solidFill>
                  <a:srgbClr val="FFFF00"/>
                </a:solidFill>
              </a:rPr>
              <a:t>       (</a:t>
            </a:r>
            <a:r>
              <a:rPr lang="en-US" sz="2200" dirty="0">
                <a:solidFill>
                  <a:srgbClr val="FFFF00"/>
                </a:solidFill>
              </a:rPr>
              <a:t>Vol. 5, No. 7, page 161)</a:t>
            </a:r>
            <a:endParaRPr lang="en-US" sz="2400" b="1" dirty="0"/>
          </a:p>
        </p:txBody>
      </p:sp>
      <p:sp>
        <p:nvSpPr>
          <p:cNvPr id="3" name="TextBox 2"/>
          <p:cNvSpPr txBox="1"/>
          <p:nvPr/>
        </p:nvSpPr>
        <p:spPr>
          <a:xfrm>
            <a:off x="481781" y="5181600"/>
            <a:ext cx="8229600" cy="1569660"/>
          </a:xfrm>
          <a:prstGeom prst="rect">
            <a:avLst/>
          </a:prstGeom>
          <a:noFill/>
        </p:spPr>
        <p:txBody>
          <a:bodyPr wrap="square" rtlCol="0">
            <a:spAutoFit/>
          </a:bodyPr>
          <a:lstStyle/>
          <a:p>
            <a:r>
              <a:rPr lang="en-US" sz="2400" b="1" i="1" dirty="0">
                <a:solidFill>
                  <a:srgbClr val="FFFF00"/>
                </a:solidFill>
              </a:rPr>
              <a:t>But </a:t>
            </a:r>
            <a:r>
              <a:rPr lang="en-US" sz="2400" b="1" i="1" u="sng" dirty="0">
                <a:solidFill>
                  <a:srgbClr val="FFFF00"/>
                </a:solidFill>
              </a:rPr>
              <a:t>the rest of the dead</a:t>
            </a:r>
            <a:r>
              <a:rPr lang="en-US" sz="2400" b="1" i="1" dirty="0">
                <a:solidFill>
                  <a:srgbClr val="FFFF00"/>
                </a:solidFill>
              </a:rPr>
              <a:t> lived not again until the thousand years were finished. This is the first resurrection. </a:t>
            </a:r>
            <a:r>
              <a:rPr lang="en-US" sz="2400" b="1" dirty="0">
                <a:solidFill>
                  <a:srgbClr val="FFFF00"/>
                </a:solidFill>
              </a:rPr>
              <a:t>                                                                                                        					                     </a:t>
            </a:r>
            <a:r>
              <a:rPr lang="en-US" sz="2200" dirty="0">
                <a:solidFill>
                  <a:srgbClr val="FFFF00"/>
                </a:solidFill>
              </a:rPr>
              <a:t>Revelation 20:5</a:t>
            </a:r>
          </a:p>
          <a:p>
            <a:endParaRPr lang="en-US" sz="2400" b="1" dirty="0"/>
          </a:p>
        </p:txBody>
      </p:sp>
    </p:spTree>
    <p:extLst>
      <p:ext uri="{BB962C8B-B14F-4D97-AF65-F5344CB8AC3E}">
        <p14:creationId xmlns:p14="http://schemas.microsoft.com/office/powerpoint/2010/main" val="16880750"/>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762000"/>
            <a:ext cx="7848600" cy="4955203"/>
          </a:xfrm>
          <a:prstGeom prst="rect">
            <a:avLst/>
          </a:prstGeom>
          <a:noFill/>
        </p:spPr>
        <p:txBody>
          <a:bodyPr wrap="square" rtlCol="0">
            <a:spAutoFit/>
          </a:bodyPr>
          <a:lstStyle/>
          <a:p>
            <a:pPr marL="457200" lvl="0" indent="-457200" algn="just">
              <a:buFont typeface="Wingdings" pitchFamily="2" charset="2"/>
              <a:buChar char="§"/>
            </a:pPr>
            <a:r>
              <a:rPr lang="en-US" sz="3200" b="1" dirty="0">
                <a:solidFill>
                  <a:srgbClr val="FFFF00"/>
                </a:solidFill>
              </a:rPr>
              <a:t>“an enlightened sinner cannot evade the consequences of his illumination”</a:t>
            </a:r>
          </a:p>
          <a:p>
            <a:pPr lvl="0" algn="just"/>
            <a:r>
              <a:rPr lang="en-US" sz="3200" b="1" dirty="0">
                <a:solidFill>
                  <a:srgbClr val="FFFF00"/>
                </a:solidFill>
              </a:rPr>
              <a:t>  </a:t>
            </a:r>
            <a:endParaRPr lang="en-US" sz="3200" dirty="0">
              <a:solidFill>
                <a:srgbClr val="FFFF00"/>
              </a:solidFill>
            </a:endParaRPr>
          </a:p>
          <a:p>
            <a:pPr marL="457200" lvl="0" indent="-457200" algn="just">
              <a:buFont typeface="Wingdings" pitchFamily="2" charset="2"/>
              <a:buChar char="§"/>
            </a:pPr>
            <a:r>
              <a:rPr lang="en-US" sz="3200" b="1" dirty="0">
                <a:solidFill>
                  <a:srgbClr val="FFFF00"/>
                </a:solidFill>
              </a:rPr>
              <a:t>“This evidently teaches their...coming forth...for judicial condemnation and punishment”</a:t>
            </a:r>
          </a:p>
          <a:p>
            <a:pPr marL="457200" lvl="0" indent="-457200" algn="just">
              <a:buFont typeface="Wingdings" pitchFamily="2" charset="2"/>
              <a:buChar char="§"/>
            </a:pPr>
            <a:endParaRPr lang="en-US" sz="3200" dirty="0">
              <a:solidFill>
                <a:srgbClr val="FFFF00"/>
              </a:solidFill>
            </a:endParaRPr>
          </a:p>
          <a:p>
            <a:pPr marL="457200" lvl="0" indent="-457200" algn="just">
              <a:buFont typeface="Wingdings" pitchFamily="2" charset="2"/>
              <a:buChar char="§"/>
            </a:pPr>
            <a:r>
              <a:rPr lang="en-US" sz="3200" b="1" dirty="0">
                <a:solidFill>
                  <a:srgbClr val="FFFF00"/>
                </a:solidFill>
              </a:rPr>
              <a:t>“they will arise to judgment at the end of the millennium”  </a:t>
            </a:r>
            <a:endParaRPr lang="en-US" sz="3200" dirty="0">
              <a:solidFill>
                <a:srgbClr val="FFFF00"/>
              </a:solidFill>
            </a:endParaRPr>
          </a:p>
          <a:p>
            <a:endParaRPr lang="en-US" sz="2800" b="1" dirty="0"/>
          </a:p>
        </p:txBody>
      </p:sp>
    </p:spTree>
    <p:extLst>
      <p:ext uri="{BB962C8B-B14F-4D97-AF65-F5344CB8AC3E}">
        <p14:creationId xmlns:p14="http://schemas.microsoft.com/office/powerpoint/2010/main" val="1732838241"/>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304800"/>
            <a:ext cx="7772400" cy="5940088"/>
          </a:xfrm>
          <a:prstGeom prst="rect">
            <a:avLst/>
          </a:prstGeom>
          <a:noFill/>
        </p:spPr>
        <p:txBody>
          <a:bodyPr wrap="square" rtlCol="0">
            <a:spAutoFit/>
          </a:bodyPr>
          <a:lstStyle/>
          <a:p>
            <a:pPr algn="just"/>
            <a:r>
              <a:rPr lang="en-US" sz="2800" b="1" dirty="0">
                <a:solidFill>
                  <a:srgbClr val="FFFF00"/>
                </a:solidFill>
              </a:rPr>
              <a:t>As to those believing the truth but refusing to acknowledge and submit to it from sinister motives, </a:t>
            </a:r>
            <a:r>
              <a:rPr lang="en-US" sz="2800" b="1" u="sng" dirty="0">
                <a:solidFill>
                  <a:srgbClr val="FFFF00"/>
                </a:solidFill>
              </a:rPr>
              <a:t>it is not impossible these may be held responsible</a:t>
            </a:r>
            <a:r>
              <a:rPr lang="en-US" sz="2800" b="1" dirty="0">
                <a:solidFill>
                  <a:srgbClr val="FFFF00"/>
                </a:solidFill>
              </a:rPr>
              <a:t>…Persecutors of the apostolic era would come into the “third-class” class by their rejection of the truth in the presence of miracles. Their cases </a:t>
            </a:r>
            <a:r>
              <a:rPr lang="en-US" sz="2800" b="1" u="sng" dirty="0">
                <a:solidFill>
                  <a:srgbClr val="FFFF00"/>
                </a:solidFill>
              </a:rPr>
              <a:t>will probably be dealt with at the close of the thousand years, as they form no part of the household of faith</a:t>
            </a:r>
            <a:r>
              <a:rPr lang="en-US" sz="2800" b="1" dirty="0">
                <a:solidFill>
                  <a:srgbClr val="FFFF00"/>
                </a:solidFill>
              </a:rPr>
              <a:t>, who are to be the subjects of the judgment instituted at the coming of Christ.  </a:t>
            </a:r>
            <a:endParaRPr lang="en-US" sz="2800" dirty="0">
              <a:solidFill>
                <a:srgbClr val="FFFF00"/>
              </a:solidFill>
            </a:endParaRPr>
          </a:p>
          <a:p>
            <a:r>
              <a:rPr lang="en-US" sz="2400" dirty="0">
                <a:solidFill>
                  <a:srgbClr val="FFFF00"/>
                </a:solidFill>
              </a:rPr>
              <a:t> </a:t>
            </a:r>
          </a:p>
          <a:p>
            <a:pPr algn="just"/>
            <a:r>
              <a:rPr lang="en-US" sz="2400" i="1">
                <a:solidFill>
                  <a:srgbClr val="FFFF00"/>
                </a:solidFill>
              </a:rPr>
              <a:t>    The </a:t>
            </a:r>
            <a:r>
              <a:rPr lang="en-US" sz="2400" i="1" dirty="0">
                <a:solidFill>
                  <a:srgbClr val="FFFF00"/>
                </a:solidFill>
              </a:rPr>
              <a:t>Christadelphian</a:t>
            </a:r>
            <a:r>
              <a:rPr lang="en-US" sz="2400" dirty="0">
                <a:solidFill>
                  <a:srgbClr val="FFFF00"/>
                </a:solidFill>
              </a:rPr>
              <a:t>, Volume 7, June 1, 1870, page 186  </a:t>
            </a:r>
          </a:p>
          <a:p>
            <a:endParaRPr lang="en-US" sz="2400" b="1" dirty="0"/>
          </a:p>
        </p:txBody>
      </p:sp>
    </p:spTree>
    <p:extLst>
      <p:ext uri="{BB962C8B-B14F-4D97-AF65-F5344CB8AC3E}">
        <p14:creationId xmlns:p14="http://schemas.microsoft.com/office/powerpoint/2010/main" val="587489120"/>
      </p:ext>
    </p:extLst>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0CAB4BAD-5229-4A0C-9632-0BCF7C61A693}"/>
              </a:ext>
            </a:extLst>
          </p:cNvPr>
          <p:cNvSpPr/>
          <p:nvPr/>
        </p:nvSpPr>
        <p:spPr>
          <a:xfrm>
            <a:off x="533400" y="533400"/>
            <a:ext cx="8077200" cy="5509200"/>
          </a:xfrm>
          <a:prstGeom prst="rect">
            <a:avLst/>
          </a:prstGeom>
        </p:spPr>
        <p:txBody>
          <a:bodyPr wrap="square">
            <a:spAutoFit/>
          </a:bodyPr>
          <a:lstStyle/>
          <a:p>
            <a:pPr algn="just"/>
            <a:r>
              <a:rPr lang="en-US" sz="3200" b="1" dirty="0">
                <a:solidFill>
                  <a:srgbClr val="FFFF00"/>
                </a:solidFill>
              </a:rPr>
              <a:t>When Jesus preached the Gospel of the Kingdom to </a:t>
            </a:r>
            <a:r>
              <a:rPr lang="en-US" sz="3200" b="1" u="sng" dirty="0">
                <a:solidFill>
                  <a:srgbClr val="FFFF00"/>
                </a:solidFill>
              </a:rPr>
              <a:t>this class in Israel</a:t>
            </a:r>
            <a:r>
              <a:rPr lang="en-US" sz="3200" b="1" dirty="0">
                <a:solidFill>
                  <a:srgbClr val="FFFF00"/>
                </a:solidFill>
              </a:rPr>
              <a:t>, among them were the self-righteous Scribes, Pharisees, lawyers and priests, he told them that in the judgment, he will say to all workers of iniquity, “Depart from me!”… adding, there shall be weeping and gnashing of teeth, when </a:t>
            </a:r>
            <a:r>
              <a:rPr lang="en-US" sz="3200" b="1" u="sng" dirty="0">
                <a:solidFill>
                  <a:srgbClr val="FFFF00"/>
                </a:solidFill>
              </a:rPr>
              <a:t>ye shall see </a:t>
            </a:r>
            <a:r>
              <a:rPr lang="en-US" sz="3200" b="1" dirty="0">
                <a:solidFill>
                  <a:srgbClr val="FFFF00"/>
                </a:solidFill>
              </a:rPr>
              <a:t>Abraham, and Isaac and Jacob and all the prophets in the Kingdom of the Deity, and you yourselves thrust out…</a:t>
            </a:r>
          </a:p>
          <a:p>
            <a:pPr algn="just"/>
            <a:r>
              <a:rPr lang="en-US" sz="3200" i="1" dirty="0">
                <a:solidFill>
                  <a:srgbClr val="FFFF00"/>
                </a:solidFill>
              </a:rPr>
              <a:t>						</a:t>
            </a:r>
            <a:r>
              <a:rPr lang="en-US" sz="2800" i="1" dirty="0">
                <a:solidFill>
                  <a:srgbClr val="FFFF00"/>
                </a:solidFill>
              </a:rPr>
              <a:t>continued</a:t>
            </a:r>
          </a:p>
        </p:txBody>
      </p:sp>
    </p:spTree>
    <p:extLst>
      <p:ext uri="{BB962C8B-B14F-4D97-AF65-F5344CB8AC3E}">
        <p14:creationId xmlns:p14="http://schemas.microsoft.com/office/powerpoint/2010/main" val="1568128676"/>
      </p:ext>
    </p:extLst>
  </p:cSld>
  <p:clrMapOvr>
    <a:masterClrMapping/>
  </p:clrMapOvr>
  <p:transition spd="slow">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1500" y="1066800"/>
            <a:ext cx="8001000" cy="3908762"/>
          </a:xfrm>
          <a:prstGeom prst="rect">
            <a:avLst/>
          </a:prstGeom>
          <a:noFill/>
        </p:spPr>
        <p:txBody>
          <a:bodyPr wrap="square" rtlCol="0">
            <a:spAutoFit/>
          </a:bodyPr>
          <a:lstStyle/>
          <a:p>
            <a:pPr algn="just"/>
            <a:r>
              <a:rPr lang="en-US" sz="3200" b="1" dirty="0">
                <a:solidFill>
                  <a:srgbClr val="FFFF00"/>
                </a:solidFill>
              </a:rPr>
              <a:t>This evidently teaches their anastasis </a:t>
            </a:r>
            <a:r>
              <a:rPr lang="en-US" sz="3200" b="1" dirty="0" err="1">
                <a:solidFill>
                  <a:srgbClr val="FFFF00"/>
                </a:solidFill>
              </a:rPr>
              <a:t>kriseos</a:t>
            </a:r>
            <a:r>
              <a:rPr lang="en-US" sz="3200" b="1" dirty="0">
                <a:solidFill>
                  <a:srgbClr val="FFFF00"/>
                </a:solidFill>
              </a:rPr>
              <a:t>, or coming forth from </a:t>
            </a:r>
            <a:r>
              <a:rPr lang="en-US" sz="3200" b="1" dirty="0" err="1">
                <a:solidFill>
                  <a:srgbClr val="FFFF00"/>
                </a:solidFill>
              </a:rPr>
              <a:t>sheol</a:t>
            </a:r>
            <a:r>
              <a:rPr lang="en-US" sz="3200" b="1" dirty="0">
                <a:solidFill>
                  <a:srgbClr val="FFFF00"/>
                </a:solidFill>
              </a:rPr>
              <a:t>, for judicial condemnation and punishment, contemporarily with the establishment of the kingdom in the Holy Land.</a:t>
            </a:r>
          </a:p>
          <a:p>
            <a:pPr algn="just"/>
            <a:r>
              <a:rPr lang="en-US" sz="3200" b="1" dirty="0">
                <a:solidFill>
                  <a:srgbClr val="FFFF00"/>
                </a:solidFill>
              </a:rPr>
              <a:t>                                     </a:t>
            </a:r>
          </a:p>
          <a:p>
            <a:r>
              <a:rPr lang="en-US" sz="2800" b="1" dirty="0">
                <a:solidFill>
                  <a:srgbClr val="FFFF00"/>
                </a:solidFill>
              </a:rPr>
              <a:t>                                     </a:t>
            </a:r>
            <a:r>
              <a:rPr lang="en-US" sz="2800" dirty="0">
                <a:solidFill>
                  <a:srgbClr val="FFFF00"/>
                </a:solidFill>
              </a:rPr>
              <a:t>Dr. Thomas,</a:t>
            </a:r>
            <a:r>
              <a:rPr lang="en-US" sz="2800" b="1" dirty="0">
                <a:solidFill>
                  <a:srgbClr val="FFFF00"/>
                </a:solidFill>
              </a:rPr>
              <a:t> </a:t>
            </a:r>
            <a:r>
              <a:rPr lang="en-US" sz="2800" i="1" dirty="0">
                <a:solidFill>
                  <a:srgbClr val="FFFF00"/>
                </a:solidFill>
              </a:rPr>
              <a:t>Anastasis,</a:t>
            </a:r>
            <a:r>
              <a:rPr lang="en-US" sz="2800" dirty="0">
                <a:solidFill>
                  <a:srgbClr val="FFFF00"/>
                </a:solidFill>
              </a:rPr>
              <a:t> p. 42 </a:t>
            </a:r>
            <a:r>
              <a:rPr lang="en-US" sz="2800" b="1" dirty="0">
                <a:solidFill>
                  <a:srgbClr val="FFFF00"/>
                </a:solidFill>
              </a:rPr>
              <a:t>      </a:t>
            </a:r>
            <a:endParaRPr lang="en-US" sz="2800" dirty="0">
              <a:solidFill>
                <a:srgbClr val="FFFF00"/>
              </a:solidFill>
            </a:endParaRPr>
          </a:p>
          <a:p>
            <a:endParaRPr lang="en-US" sz="2800" b="1" dirty="0"/>
          </a:p>
        </p:txBody>
      </p:sp>
    </p:spTree>
    <p:extLst>
      <p:ext uri="{BB962C8B-B14F-4D97-AF65-F5344CB8AC3E}">
        <p14:creationId xmlns:p14="http://schemas.microsoft.com/office/powerpoint/2010/main" val="1482682891"/>
      </p:ext>
    </p:extLst>
  </p:cSld>
  <p:clrMapOvr>
    <a:masterClrMapping/>
  </p:clrMapOvr>
  <p:transition spd="slow">
    <p:randomBar dir="ver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2">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533</TotalTime>
  <Words>2623</Words>
  <Application>Microsoft Office PowerPoint</Application>
  <PresentationFormat>On-screen Show (4:3)</PresentationFormat>
  <Paragraphs>127</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sharon</dc:creator>
  <cp:lastModifiedBy>Sharon</cp:lastModifiedBy>
  <cp:revision>109</cp:revision>
  <dcterms:created xsi:type="dcterms:W3CDTF">2012-05-15T17:10:47Z</dcterms:created>
  <dcterms:modified xsi:type="dcterms:W3CDTF">2018-07-04T19:12:11Z</dcterms:modified>
</cp:coreProperties>
</file>