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DFCCF9-75FE-41AE-9DF3-479859C60E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271FA785-C816-4F42-898C-FCB149982E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678B1C8-6441-466A-980C-BDABFA809B6C}"/>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7E67AD99-8D45-47ED-9E29-A3A3871435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2555245-FE59-48A7-81B2-B6FC042EA677}"/>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33788690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92624D-4E44-4749-B631-6DE9D6FBEC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FE3C683-E2FD-4DE0-BDD8-8EAEB66688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E24C55A-DAE8-4EE9-98AC-F0032AA29DF0}"/>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2D5D6010-DC5F-431E-98C5-EAC8B9343E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58CD0C2-BA42-4A8C-89DB-8901B451EC94}"/>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2750269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B0CB7ED-6BA1-462B-AAAA-12748925F2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ED9766F-9148-41E1-A09A-B2B52F96F4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B826E81-76A1-484E-A057-C83F68758A3F}"/>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6EEA36AC-8F45-4DB1-ADCF-0FEA9C0D00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60E4CA8-44D5-4E96-9683-20F526384A37}"/>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17438235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CBC24B-F717-479C-BFA4-FA5F883630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9CE4F59-F14A-4F9C-A18A-9DFE1359D6C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92521CB-190B-4CC9-B8BE-7A1FA14320B2}"/>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0BDB5AD1-F24F-4E07-AF6E-7834C744F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CE7019B-1F1D-4046-A651-44B272A1988E}"/>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1981873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8BAE99-41FA-4081-BB04-2AB7E8A55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5D4568AF-8981-49B4-B991-6DF7C2923E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9F37653-1FAC-4BF8-B6B0-C5D97F35BAF3}"/>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05870A78-D806-4AF7-8910-8865E4A069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BD23E52-8A70-437B-855F-1C366B15C4FF}"/>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39849544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059992-CC35-424E-BE00-AC391CC19B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2ACFE64-DBF5-4A93-AB3B-818CA5E8EF0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35B7FAB6-330B-46F9-AB20-D59C6CDBA05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4360E6C8-E2C2-47C5-89DF-853162B863F6}"/>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6" name="Footer Placeholder 5">
            <a:extLst>
              <a:ext uri="{FF2B5EF4-FFF2-40B4-BE49-F238E27FC236}">
                <a16:creationId xmlns:a16="http://schemas.microsoft.com/office/drawing/2014/main" xmlns="" id="{0CE156FD-4E89-469A-9613-CBE7ADD74C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3E5E355-B38A-4CB4-9C38-E99CADFA0C54}"/>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16569916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6A86FD-4DAA-4AA7-A2BA-255DDC1E81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9BC63A2-D59E-4286-80DF-8724068DAA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8D96D4D5-C634-4720-A640-0BE622D13D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4FB1C009-6D26-4BC1-906A-4866DE54D1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88BC3362-88F2-4489-9710-79405CA216E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1539E553-B2AD-4713-9391-B7C0DE3871D5}"/>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8" name="Footer Placeholder 7">
            <a:extLst>
              <a:ext uri="{FF2B5EF4-FFF2-40B4-BE49-F238E27FC236}">
                <a16:creationId xmlns:a16="http://schemas.microsoft.com/office/drawing/2014/main" xmlns="" id="{6AA0AEFB-8E61-4867-BF9B-93E6E6AF45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05B5283-ED5F-4FE7-B565-67204E135B96}"/>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19997999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2D49D8-209A-416A-BAA1-1A5234C8BC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4BBEF0EF-F4A2-486B-B574-AE71BF08BA47}"/>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4" name="Footer Placeholder 3">
            <a:extLst>
              <a:ext uri="{FF2B5EF4-FFF2-40B4-BE49-F238E27FC236}">
                <a16:creationId xmlns:a16="http://schemas.microsoft.com/office/drawing/2014/main" xmlns="" id="{B78FDDB1-3570-41B6-9D38-7070574998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5AC53990-CF66-40D9-AFED-AF3F48245F16}"/>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10916389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C748BBC-96C1-4B37-8FB8-50079CD41169}"/>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3" name="Footer Placeholder 2">
            <a:extLst>
              <a:ext uri="{FF2B5EF4-FFF2-40B4-BE49-F238E27FC236}">
                <a16:creationId xmlns:a16="http://schemas.microsoft.com/office/drawing/2014/main" xmlns="" id="{C047F10E-5C39-4A5C-B049-B84D7DCE52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03A194C-CC9B-4717-9D8B-E939671D4FDC}"/>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656180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398A16-C322-439C-A997-3646B9CD04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A1314C51-7EB4-444E-AFA0-8A475E979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98C04D5F-CCEC-4746-B122-7377B0E2A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051C0FB-656F-424F-942A-3F0F93D12A3E}"/>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6" name="Footer Placeholder 5">
            <a:extLst>
              <a:ext uri="{FF2B5EF4-FFF2-40B4-BE49-F238E27FC236}">
                <a16:creationId xmlns:a16="http://schemas.microsoft.com/office/drawing/2014/main" xmlns="" id="{34B90590-63FB-4AB2-AB7F-2004F6A19E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E0FF578-AAA1-4CA8-94FC-881FD6B6E3E4}"/>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39626949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27D810-06D2-4F5A-BD40-A2950CDE05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F1BEBC0-18D3-43F8-B3C2-9AD22A7F0F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24F97BA-A579-4D46-8C0E-595F2F356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7DEC9B6C-B12A-4430-A8AD-0A7B20B553E8}"/>
              </a:ext>
            </a:extLst>
          </p:cNvPr>
          <p:cNvSpPr>
            <a:spLocks noGrp="1"/>
          </p:cNvSpPr>
          <p:nvPr>
            <p:ph type="dt" sz="half" idx="10"/>
          </p:nvPr>
        </p:nvSpPr>
        <p:spPr/>
        <p:txBody>
          <a:bodyPr/>
          <a:lstStyle/>
          <a:p>
            <a:fld id="{A1083FCB-2DF8-4AFB-AC70-B9079091C988}" type="datetimeFigureOut">
              <a:rPr lang="en-US" smtClean="0"/>
              <a:t>7/5/2018</a:t>
            </a:fld>
            <a:endParaRPr lang="en-US"/>
          </a:p>
        </p:txBody>
      </p:sp>
      <p:sp>
        <p:nvSpPr>
          <p:cNvPr id="6" name="Footer Placeholder 5">
            <a:extLst>
              <a:ext uri="{FF2B5EF4-FFF2-40B4-BE49-F238E27FC236}">
                <a16:creationId xmlns:a16="http://schemas.microsoft.com/office/drawing/2014/main" xmlns="" id="{FA036CB4-F712-4454-B505-5A359428E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24BC772-C8A9-4C80-AB25-4491DE1475C7}"/>
              </a:ext>
            </a:extLst>
          </p:cNvPr>
          <p:cNvSpPr>
            <a:spLocks noGrp="1"/>
          </p:cNvSpPr>
          <p:nvPr>
            <p:ph type="sldNum" sz="quarter" idx="12"/>
          </p:nvPr>
        </p:nvSpPr>
        <p:spPr/>
        <p:txBody>
          <a:bodyPr/>
          <a:lstStyle/>
          <a:p>
            <a:fld id="{C2DBF692-6655-4A1F-8CDF-73F021DA8552}" type="slidenum">
              <a:rPr lang="en-US" smtClean="0"/>
              <a:t>‹#›</a:t>
            </a:fld>
            <a:endParaRPr lang="en-US"/>
          </a:p>
        </p:txBody>
      </p:sp>
    </p:spTree>
    <p:extLst>
      <p:ext uri="{BB962C8B-B14F-4D97-AF65-F5344CB8AC3E}">
        <p14:creationId xmlns:p14="http://schemas.microsoft.com/office/powerpoint/2010/main" val="5048272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EA1505C-E647-44D7-B36E-BF9DEF8B27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4B0ACA3-91EE-4602-AEDD-1D7D02E6CF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EA6861B-B363-48A8-BAF3-49DD08347C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083FCB-2DF8-4AFB-AC70-B9079091C988}" type="datetimeFigureOut">
              <a:rPr lang="en-US" smtClean="0"/>
              <a:t>7/5/2018</a:t>
            </a:fld>
            <a:endParaRPr lang="en-US"/>
          </a:p>
        </p:txBody>
      </p:sp>
      <p:sp>
        <p:nvSpPr>
          <p:cNvPr id="5" name="Footer Placeholder 4">
            <a:extLst>
              <a:ext uri="{FF2B5EF4-FFF2-40B4-BE49-F238E27FC236}">
                <a16:creationId xmlns:a16="http://schemas.microsoft.com/office/drawing/2014/main" xmlns="" id="{991C03B2-FE18-46D0-B9A7-5257B4BED1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6BEA1D0-D8A1-4142-8E72-17F9CC4B17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BF692-6655-4A1F-8CDF-73F021DA8552}" type="slidenum">
              <a:rPr lang="en-US" smtClean="0"/>
              <a:t>‹#›</a:t>
            </a:fld>
            <a:endParaRPr lang="en-US"/>
          </a:p>
        </p:txBody>
      </p:sp>
    </p:spTree>
    <p:extLst>
      <p:ext uri="{BB962C8B-B14F-4D97-AF65-F5344CB8AC3E}">
        <p14:creationId xmlns:p14="http://schemas.microsoft.com/office/powerpoint/2010/main" val="18918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EBE297-0F56-41D1-9656-E8EEDAA11A8D}"/>
              </a:ext>
            </a:extLst>
          </p:cNvPr>
          <p:cNvSpPr>
            <a:spLocks noGrp="1"/>
          </p:cNvSpPr>
          <p:nvPr>
            <p:ph type="ctrTitle"/>
          </p:nvPr>
        </p:nvSpPr>
        <p:spPr>
          <a:xfrm>
            <a:off x="504092" y="1769477"/>
            <a:ext cx="11183816" cy="2387600"/>
          </a:xfrm>
        </p:spPr>
        <p:txBody>
          <a:bodyPr>
            <a:normAutofit/>
          </a:bodyPr>
          <a:lstStyle/>
          <a:p>
            <a:r>
              <a:rPr lang="en-US" sz="7200" b="1" dirty="0">
                <a:solidFill>
                  <a:srgbClr val="FFFF00"/>
                </a:solidFill>
                <a:latin typeface="Times New Roman" panose="02020603050405020304" pitchFamily="18" charset="0"/>
                <a:cs typeface="Times New Roman" panose="02020603050405020304" pitchFamily="18" charset="0"/>
              </a:rPr>
              <a:t>The “Second Resurrection”</a:t>
            </a:r>
          </a:p>
        </p:txBody>
      </p:sp>
    </p:spTree>
    <p:extLst>
      <p:ext uri="{BB962C8B-B14F-4D97-AF65-F5344CB8AC3E}">
        <p14:creationId xmlns:p14="http://schemas.microsoft.com/office/powerpoint/2010/main" val="29172916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581C197-1434-449D-AECE-BC416C0B4AC0}"/>
              </a:ext>
            </a:extLst>
          </p:cNvPr>
          <p:cNvSpPr txBox="1"/>
          <p:nvPr/>
        </p:nvSpPr>
        <p:spPr>
          <a:xfrm>
            <a:off x="783771" y="435429"/>
            <a:ext cx="10958286" cy="6848029"/>
          </a:xfrm>
          <a:prstGeom prst="rect">
            <a:avLst/>
          </a:prstGeom>
          <a:noFill/>
        </p:spPr>
        <p:txBody>
          <a:bodyPr wrap="square" rtlCol="0">
            <a:spAutoFit/>
          </a:bodyPr>
          <a:lstStyle/>
          <a:p>
            <a:pPr algn="ctr"/>
            <a:r>
              <a:rPr lang="en-US" sz="3600" b="1" dirty="0">
                <a:solidFill>
                  <a:srgbClr val="FFFF00"/>
                </a:solidFill>
                <a:latin typeface="Times New Roman" panose="02020603050405020304" pitchFamily="18" charset="0"/>
                <a:cs typeface="Times New Roman" panose="02020603050405020304" pitchFamily="18" charset="0"/>
              </a:rPr>
              <a:t>Review of 5 Topics within Revelation 20</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pPr lvl="0" algn="just">
              <a:spcAft>
                <a:spcPts val="600"/>
              </a:spcAft>
            </a:pPr>
            <a:r>
              <a:rPr lang="en-US" sz="3600" b="1" dirty="0">
                <a:solidFill>
                  <a:srgbClr val="FFFF00"/>
                </a:solidFill>
                <a:latin typeface="Times New Roman" panose="02020603050405020304" pitchFamily="18" charset="0"/>
                <a:cs typeface="Times New Roman" panose="02020603050405020304" pitchFamily="18" charset="0"/>
              </a:rPr>
              <a:t>vs. 5  –  The First Resurrection / the Rest of the Dead</a:t>
            </a:r>
          </a:p>
          <a:p>
            <a:pPr lvl="0" algn="just">
              <a:spcAft>
                <a:spcPts val="600"/>
              </a:spcAft>
            </a:pPr>
            <a:r>
              <a:rPr lang="en-US" sz="3600" b="1" dirty="0">
                <a:solidFill>
                  <a:srgbClr val="FFFF00"/>
                </a:solidFill>
                <a:latin typeface="Times New Roman" panose="02020603050405020304" pitchFamily="18" charset="0"/>
                <a:cs typeface="Times New Roman" panose="02020603050405020304" pitchFamily="18" charset="0"/>
              </a:rPr>
              <a:t>vs. 7-8  –  Gog and Magog</a:t>
            </a:r>
          </a:p>
          <a:p>
            <a:pPr lvl="0" algn="just">
              <a:spcAft>
                <a:spcPts val="600"/>
              </a:spcAft>
            </a:pPr>
            <a:r>
              <a:rPr lang="en-US" sz="3600" b="1" dirty="0">
                <a:solidFill>
                  <a:srgbClr val="FFFF00"/>
                </a:solidFill>
                <a:latin typeface="Times New Roman" panose="02020603050405020304" pitchFamily="18" charset="0"/>
                <a:cs typeface="Times New Roman" panose="02020603050405020304" pitchFamily="18" charset="0"/>
              </a:rPr>
              <a:t>vss. 10, 14, 15  –  The Lake of Fire</a:t>
            </a:r>
          </a:p>
          <a:p>
            <a:pPr lvl="0" algn="just">
              <a:spcAft>
                <a:spcPts val="600"/>
              </a:spcAft>
            </a:pPr>
            <a:r>
              <a:rPr lang="en-US" sz="3600" b="1" dirty="0">
                <a:solidFill>
                  <a:srgbClr val="FFFF00"/>
                </a:solidFill>
                <a:latin typeface="Times New Roman" panose="02020603050405020304" pitchFamily="18" charset="0"/>
                <a:cs typeface="Times New Roman" panose="02020603050405020304" pitchFamily="18" charset="0"/>
              </a:rPr>
              <a:t>vs. 11  –  Earth and Heaven Fleeing Away / Great 		       White Throne</a:t>
            </a:r>
          </a:p>
          <a:p>
            <a:pPr lvl="0" algn="just">
              <a:spcAft>
                <a:spcPts val="600"/>
              </a:spcAft>
            </a:pPr>
            <a:r>
              <a:rPr lang="en-US" sz="3600" b="1" dirty="0">
                <a:solidFill>
                  <a:srgbClr val="FFFF00"/>
                </a:solidFill>
                <a:latin typeface="Times New Roman" panose="02020603050405020304" pitchFamily="18" charset="0"/>
                <a:cs typeface="Times New Roman" panose="02020603050405020304" pitchFamily="18" charset="0"/>
              </a:rPr>
              <a:t>vs. 14  –  Death and Hell Cast into the Lake of Fire</a:t>
            </a:r>
          </a:p>
          <a:p>
            <a:pPr lvl="0" algn="just"/>
            <a:r>
              <a:rPr lang="en-US" sz="3600" b="1" dirty="0">
                <a:solidFill>
                  <a:srgbClr val="FFFF00"/>
                </a:solidFill>
                <a:latin typeface="Times New Roman" panose="02020603050405020304" pitchFamily="18" charset="0"/>
                <a:cs typeface="Times New Roman" panose="02020603050405020304" pitchFamily="18" charset="0"/>
              </a:rPr>
              <a:t>               </a:t>
            </a:r>
          </a:p>
          <a:p>
            <a:pPr lvl="0" algn="just"/>
            <a:r>
              <a:rPr lang="en-US" sz="3600" b="1" dirty="0">
                <a:solidFill>
                  <a:srgbClr val="FFFF00"/>
                </a:solidFill>
                <a:latin typeface="Times New Roman" panose="02020603050405020304" pitchFamily="18" charset="0"/>
                <a:cs typeface="Times New Roman" panose="02020603050405020304" pitchFamily="18" charset="0"/>
              </a:rPr>
              <a:t>                The Reign of Christ</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1585288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A1B4B0E-93E0-4217-810E-87211A981788}"/>
              </a:ext>
            </a:extLst>
          </p:cNvPr>
          <p:cNvSpPr txBox="1"/>
          <p:nvPr/>
        </p:nvSpPr>
        <p:spPr>
          <a:xfrm>
            <a:off x="580571" y="313123"/>
            <a:ext cx="11030857" cy="5786199"/>
          </a:xfrm>
          <a:prstGeom prst="rect">
            <a:avLst/>
          </a:prstGeom>
          <a:noFill/>
        </p:spPr>
        <p:txBody>
          <a:bodyPr wrap="square" rtlCol="0">
            <a:spAutoFit/>
          </a:bodyPr>
          <a:lstStyle/>
          <a:p>
            <a:pPr algn="ctr"/>
            <a:r>
              <a:rPr lang="en-US" sz="4400" b="1" dirty="0">
                <a:solidFill>
                  <a:srgbClr val="FFFF00"/>
                </a:solidFill>
                <a:latin typeface="Times New Roman" panose="02020603050405020304" pitchFamily="18" charset="0"/>
                <a:cs typeface="Times New Roman" panose="02020603050405020304" pitchFamily="18" charset="0"/>
              </a:rPr>
              <a:t>Topic #1</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 Vs. 5 – The First Resurrection / The Rest of the Dead</a:t>
            </a:r>
          </a:p>
          <a:p>
            <a:pPr algn="just"/>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i="1" dirty="0">
                <a:solidFill>
                  <a:srgbClr val="FFFF00"/>
                </a:solidFill>
                <a:latin typeface="Times New Roman" panose="02020603050405020304" pitchFamily="18" charset="0"/>
                <a:cs typeface="Times New Roman" panose="02020603050405020304" pitchFamily="18" charset="0"/>
              </a:rPr>
              <a:t>But the rest of the dead lived not </a:t>
            </a:r>
            <a:r>
              <a:rPr lang="en-US" sz="4400" b="1" i="1" strike="sngStrike" dirty="0">
                <a:solidFill>
                  <a:srgbClr val="FFFF00"/>
                </a:solidFill>
                <a:latin typeface="Times New Roman" panose="02020603050405020304" pitchFamily="18" charset="0"/>
                <a:cs typeface="Times New Roman" panose="02020603050405020304" pitchFamily="18" charset="0"/>
              </a:rPr>
              <a:t>again</a:t>
            </a:r>
            <a:r>
              <a:rPr lang="en-US" sz="4400" b="1" i="1" dirty="0">
                <a:solidFill>
                  <a:srgbClr val="FFFF00"/>
                </a:solidFill>
                <a:latin typeface="Times New Roman" panose="02020603050405020304" pitchFamily="18" charset="0"/>
                <a:cs typeface="Times New Roman" panose="02020603050405020304" pitchFamily="18" charset="0"/>
              </a:rPr>
              <a:t> until the thousand years were finished. This is the first resurrection. </a:t>
            </a:r>
            <a:endParaRPr lang="en-US" sz="44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605816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DB34BC8-56FD-4BB8-9CA3-719AA9FD80C6}"/>
              </a:ext>
            </a:extLst>
          </p:cNvPr>
          <p:cNvSpPr txBox="1"/>
          <p:nvPr/>
        </p:nvSpPr>
        <p:spPr>
          <a:xfrm>
            <a:off x="682171" y="226290"/>
            <a:ext cx="11045372" cy="6617196"/>
          </a:xfrm>
          <a:prstGeom prst="rect">
            <a:avLst/>
          </a:prstGeom>
          <a:noFill/>
        </p:spPr>
        <p:txBody>
          <a:bodyPr wrap="square" rtlCol="0">
            <a:spAutoFit/>
          </a:bodyPr>
          <a:lstStyle/>
          <a:p>
            <a:pPr algn="just"/>
            <a:r>
              <a:rPr lang="en-US" sz="3400" b="1" dirty="0">
                <a:solidFill>
                  <a:srgbClr val="FFFF00"/>
                </a:solidFill>
                <a:latin typeface="Times New Roman" panose="02020603050405020304" pitchFamily="18" charset="0"/>
                <a:cs typeface="Times New Roman" panose="02020603050405020304" pitchFamily="18" charset="0"/>
              </a:rPr>
              <a:t>Perceiving, then, that “the First Resurrection” does not consist of the indiscriminate mingled people who come forth from the graves in the hour of judgment; we proceed now to attend to what John declares the first resurrection is. …the first resurrection consists of those who “come forth to a resurrection of life”; …these all, being “the first-fruits unto the Deity,” are apocalyptically styled “the First Resurrection.” It is no so styled in relation to a second or third resurrection: but because it is THE RESURRECTION OF THE FIRSTFRUITS.</a:t>
            </a:r>
          </a:p>
          <a:p>
            <a:pPr algn="just"/>
            <a:r>
              <a:rPr lang="en-US" sz="3400" b="1" dirty="0">
                <a:solidFill>
                  <a:srgbClr val="FFFF00"/>
                </a:solidFill>
                <a:latin typeface="Times New Roman" panose="02020603050405020304" pitchFamily="18" charset="0"/>
                <a:cs typeface="Times New Roman" panose="02020603050405020304" pitchFamily="18" charset="0"/>
              </a:rPr>
              <a:t>       </a:t>
            </a: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3200" b="1" i="1" dirty="0">
                <a:solidFill>
                  <a:srgbClr val="FFFF00"/>
                </a:solidFill>
                <a:latin typeface="Times New Roman" panose="02020603050405020304" pitchFamily="18" charset="0"/>
                <a:cs typeface="Times New Roman" panose="02020603050405020304" pitchFamily="18" charset="0"/>
              </a:rPr>
              <a:t>Eureka</a:t>
            </a:r>
            <a:r>
              <a:rPr lang="en-US" sz="3200" b="1" dirty="0">
                <a:solidFill>
                  <a:srgbClr val="FFFF00"/>
                </a:solidFill>
                <a:latin typeface="Times New Roman" panose="02020603050405020304" pitchFamily="18" charset="0"/>
                <a:cs typeface="Times New Roman" panose="02020603050405020304" pitchFamily="18" charset="0"/>
              </a:rPr>
              <a:t>, 1978 Ed., Volume 3B, p. 268</a:t>
            </a:r>
          </a:p>
          <a:p>
            <a:endParaRPr lang="en-US" dirty="0"/>
          </a:p>
        </p:txBody>
      </p:sp>
    </p:spTree>
    <p:extLst>
      <p:ext uri="{BB962C8B-B14F-4D97-AF65-F5344CB8AC3E}">
        <p14:creationId xmlns:p14="http://schemas.microsoft.com/office/powerpoint/2010/main" val="15656472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00272C7-2884-4889-8769-C083E64F5FE5}"/>
              </a:ext>
            </a:extLst>
          </p:cNvPr>
          <p:cNvSpPr txBox="1"/>
          <p:nvPr/>
        </p:nvSpPr>
        <p:spPr>
          <a:xfrm>
            <a:off x="769257" y="493486"/>
            <a:ext cx="10653486" cy="5909310"/>
          </a:xfrm>
          <a:prstGeom prst="rect">
            <a:avLst/>
          </a:prstGeom>
          <a:noFill/>
        </p:spPr>
        <p:txBody>
          <a:bodyPr wrap="square" rtlCol="0">
            <a:spAutoFit/>
          </a:bodyPr>
          <a:lstStyle/>
          <a:p>
            <a:pPr algn="just"/>
            <a:r>
              <a:rPr lang="en-US" sz="3600" b="1" i="1" dirty="0">
                <a:solidFill>
                  <a:srgbClr val="FFFF00"/>
                </a:solidFill>
                <a:latin typeface="Times New Roman" panose="02020603050405020304" pitchFamily="18" charset="0"/>
                <a:cs typeface="Times New Roman" panose="02020603050405020304" pitchFamily="18" charset="0"/>
              </a:rPr>
              <a:t>When the Son of man shall come in his glory, and all the holy angels with him, then shall he sit upon the throne of his glory:</a:t>
            </a:r>
            <a:r>
              <a:rPr lang="en-US" sz="3600" b="1" i="1" baseline="30000" dirty="0">
                <a:solidFill>
                  <a:srgbClr val="FFFF00"/>
                </a:solidFill>
                <a:latin typeface="Times New Roman" panose="02020603050405020304" pitchFamily="18" charset="0"/>
                <a:cs typeface="Times New Roman" panose="02020603050405020304" pitchFamily="18" charset="0"/>
              </a:rPr>
              <a:t> </a:t>
            </a:r>
            <a:r>
              <a:rPr lang="en-US" sz="3600" b="1" i="1" dirty="0">
                <a:solidFill>
                  <a:srgbClr val="FFFF00"/>
                </a:solidFill>
                <a:latin typeface="Times New Roman" panose="02020603050405020304" pitchFamily="18" charset="0"/>
                <a:cs typeface="Times New Roman" panose="02020603050405020304" pitchFamily="18" charset="0"/>
              </a:rPr>
              <a:t>and before him shall be gathered all nations: and he shall separate them one from another, as a shepherd </a:t>
            </a:r>
            <a:r>
              <a:rPr lang="en-US" sz="3600" b="1" i="1" dirty="0" err="1">
                <a:solidFill>
                  <a:srgbClr val="FFFF00"/>
                </a:solidFill>
                <a:latin typeface="Times New Roman" panose="02020603050405020304" pitchFamily="18" charset="0"/>
                <a:cs typeface="Times New Roman" panose="02020603050405020304" pitchFamily="18" charset="0"/>
              </a:rPr>
              <a:t>divideth</a:t>
            </a:r>
            <a:r>
              <a:rPr lang="en-US" sz="3600" b="1" i="1" dirty="0">
                <a:solidFill>
                  <a:srgbClr val="FFFF00"/>
                </a:solidFill>
                <a:latin typeface="Times New Roman" panose="02020603050405020304" pitchFamily="18" charset="0"/>
                <a:cs typeface="Times New Roman" panose="02020603050405020304" pitchFamily="18" charset="0"/>
              </a:rPr>
              <a:t> his sheep from the goats:</a:t>
            </a:r>
            <a:r>
              <a:rPr lang="en-US" sz="3600" b="1" i="1" baseline="30000" dirty="0">
                <a:solidFill>
                  <a:srgbClr val="FFFF00"/>
                </a:solidFill>
                <a:latin typeface="Times New Roman" panose="02020603050405020304" pitchFamily="18" charset="0"/>
                <a:cs typeface="Times New Roman" panose="02020603050405020304" pitchFamily="18" charset="0"/>
              </a:rPr>
              <a:t> </a:t>
            </a:r>
            <a:r>
              <a:rPr lang="en-US" sz="3600" b="1" i="1" dirty="0">
                <a:solidFill>
                  <a:srgbClr val="FFFF00"/>
                </a:solidFill>
                <a:latin typeface="Times New Roman" panose="02020603050405020304" pitchFamily="18" charset="0"/>
                <a:cs typeface="Times New Roman" panose="02020603050405020304" pitchFamily="18" charset="0"/>
              </a:rPr>
              <a:t>and he shall set the sheep on his right hand, but the goats on the left…</a:t>
            </a:r>
            <a:endParaRPr lang="en-US" sz="3600" b="1" dirty="0">
              <a:solidFill>
                <a:srgbClr val="FFFF00"/>
              </a:solidFill>
              <a:latin typeface="Times New Roman" panose="02020603050405020304" pitchFamily="18" charset="0"/>
              <a:cs typeface="Times New Roman" panose="02020603050405020304" pitchFamily="18" charset="0"/>
            </a:endParaRPr>
          </a:p>
          <a:p>
            <a:pPr algn="just"/>
            <a:r>
              <a:rPr lang="en-US" sz="3600" b="1" dirty="0">
                <a:solidFill>
                  <a:srgbClr val="FFFF00"/>
                </a:solidFill>
                <a:latin typeface="Times New Roman" panose="02020603050405020304" pitchFamily="18" charset="0"/>
                <a:cs typeface="Times New Roman" panose="02020603050405020304" pitchFamily="18" charset="0"/>
              </a:rPr>
              <a:t>                                                                                                                                  				Matthew 25:31-46</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2693774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9E230C4F-2171-461C-BCC4-CD8017C73B46}"/>
              </a:ext>
            </a:extLst>
          </p:cNvPr>
          <p:cNvSpPr/>
          <p:nvPr/>
        </p:nvSpPr>
        <p:spPr>
          <a:xfrm>
            <a:off x="1277257" y="101600"/>
            <a:ext cx="9564913" cy="5924699"/>
          </a:xfrm>
          <a:prstGeom prst="rect">
            <a:avLst/>
          </a:prstGeom>
        </p:spPr>
        <p:txBody>
          <a:bodyPr wrap="square">
            <a:spAutoFit/>
          </a:bodyPr>
          <a:lstStyle/>
          <a:p>
            <a:pPr algn="ctr"/>
            <a:r>
              <a:rPr lang="en-US" sz="3600" b="1" u="sng" dirty="0">
                <a:solidFill>
                  <a:srgbClr val="FFFF00"/>
                </a:solidFill>
                <a:effectLst/>
                <a:latin typeface="Times New Roman" panose="02020603050405020304" pitchFamily="18" charset="0"/>
                <a:ea typeface="MS Mincho" panose="02020609040205080304" pitchFamily="49" charset="-128"/>
              </a:rPr>
              <a:t>Resurrection of Life</a:t>
            </a:r>
            <a:endParaRPr lang="en-US" sz="3600" b="1" dirty="0">
              <a:solidFill>
                <a:srgbClr val="FFFF00"/>
              </a:solidFill>
              <a:effectLst/>
              <a:latin typeface="Times New Roman" panose="02020603050405020304" pitchFamily="18" charset="0"/>
              <a:ea typeface="MS Mincho" panose="02020609040205080304" pitchFamily="49" charset="-128"/>
            </a:endParaRPr>
          </a:p>
          <a:p>
            <a:pPr algn="ctr"/>
            <a:r>
              <a:rPr lang="en-US" sz="3400" b="1" i="1" dirty="0">
                <a:solidFill>
                  <a:srgbClr val="FFFF00"/>
                </a:solidFill>
                <a:latin typeface="Times New Roman" panose="02020603050405020304" pitchFamily="18" charset="0"/>
                <a:ea typeface="MS Mincho" panose="02020609040205080304" pitchFamily="49" charset="-128"/>
              </a:rPr>
              <a:t>they that have done good</a:t>
            </a:r>
            <a:endParaRPr lang="en-US" sz="3400" b="1" dirty="0">
              <a:solidFill>
                <a:srgbClr val="FFFF00"/>
              </a:solidFill>
              <a:effectLst/>
              <a:latin typeface="Times New Roman" panose="02020603050405020304" pitchFamily="18" charset="0"/>
              <a:ea typeface="MS Mincho" panose="02020609040205080304" pitchFamily="49" charset="-128"/>
            </a:endParaRPr>
          </a:p>
          <a:p>
            <a:pPr algn="ctr"/>
            <a:r>
              <a:rPr lang="en-US" sz="3400" b="1" dirty="0">
                <a:solidFill>
                  <a:srgbClr val="FFFF00"/>
                </a:solidFill>
                <a:effectLst/>
                <a:latin typeface="Times New Roman" panose="02020603050405020304" pitchFamily="18" charset="0"/>
                <a:ea typeface="MS Mincho" panose="02020609040205080304" pitchFamily="49" charset="-128"/>
              </a:rPr>
              <a:t>“</a:t>
            </a:r>
            <a:r>
              <a:rPr lang="en-US" sz="3400" b="1" i="1" dirty="0">
                <a:solidFill>
                  <a:srgbClr val="FFFF00"/>
                </a:solidFill>
                <a:effectLst/>
                <a:latin typeface="Times New Roman" panose="02020603050405020304" pitchFamily="18" charset="0"/>
                <a:ea typeface="MS Mincho" panose="02020609040205080304" pitchFamily="49" charset="-128"/>
              </a:rPr>
              <a:t>First (fruits)Resurrection</a:t>
            </a:r>
            <a:r>
              <a:rPr lang="en-US" sz="3400" b="1" dirty="0">
                <a:solidFill>
                  <a:srgbClr val="FFFF00"/>
                </a:solidFill>
                <a:effectLst/>
                <a:latin typeface="Times New Roman" panose="02020603050405020304" pitchFamily="18" charset="0"/>
                <a:ea typeface="MS Mincho" panose="02020609040205080304" pitchFamily="49" charset="-128"/>
              </a:rPr>
              <a:t>”</a:t>
            </a:r>
          </a:p>
          <a:p>
            <a:pPr algn="ctr"/>
            <a:r>
              <a:rPr lang="en-US" sz="3400" b="1" i="1" dirty="0">
                <a:solidFill>
                  <a:srgbClr val="FFFF00"/>
                </a:solidFill>
                <a:latin typeface="Times New Roman" panose="02020603050405020304" pitchFamily="18" charset="0"/>
                <a:ea typeface="MS Mincho" panose="02020609040205080304" pitchFamily="49" charset="-128"/>
              </a:rPr>
              <a:t>inherit the Kingdom</a:t>
            </a:r>
            <a:r>
              <a:rPr lang="en-US" sz="3400" b="1" dirty="0">
                <a:solidFill>
                  <a:srgbClr val="FFFF00"/>
                </a:solidFill>
                <a:effectLst/>
                <a:latin typeface="Times New Roman" panose="02020603050405020304" pitchFamily="18" charset="0"/>
                <a:ea typeface="MS Mincho" panose="02020609040205080304" pitchFamily="49" charset="-128"/>
              </a:rPr>
              <a:t> </a:t>
            </a:r>
          </a:p>
          <a:p>
            <a:pPr algn="ctr">
              <a:lnSpc>
                <a:spcPct val="150000"/>
              </a:lnSpc>
              <a:spcAft>
                <a:spcPts val="600"/>
              </a:spcAft>
            </a:pPr>
            <a:r>
              <a:rPr lang="en-US" sz="5400" b="1" dirty="0">
                <a:solidFill>
                  <a:srgbClr val="FFFF00"/>
                </a:solidFill>
                <a:effectLst/>
                <a:latin typeface="Times New Roman" panose="02020603050405020304" pitchFamily="18" charset="0"/>
                <a:ea typeface="MS Mincho" panose="02020609040205080304" pitchFamily="49" charset="-128"/>
              </a:rPr>
              <a:t>     –The Resurrection –</a:t>
            </a:r>
            <a:endParaRPr lang="en-US" sz="3600" b="1" dirty="0">
              <a:solidFill>
                <a:srgbClr val="FFFF00"/>
              </a:solidFill>
              <a:effectLst/>
              <a:latin typeface="Times New Roman" panose="02020603050405020304" pitchFamily="18" charset="0"/>
              <a:ea typeface="MS Mincho" panose="02020609040205080304" pitchFamily="49" charset="-128"/>
            </a:endParaRPr>
          </a:p>
          <a:p>
            <a:pPr algn="ctr">
              <a:spcAft>
                <a:spcPts val="600"/>
              </a:spcAft>
            </a:pPr>
            <a:r>
              <a:rPr lang="en-US" sz="3600" b="1" dirty="0">
                <a:solidFill>
                  <a:srgbClr val="FFFF00"/>
                </a:solidFill>
                <a:effectLst/>
                <a:latin typeface="Times New Roman" panose="02020603050405020304" pitchFamily="18" charset="0"/>
                <a:ea typeface="MS Mincho" panose="02020609040205080304" pitchFamily="49" charset="-128"/>
              </a:rPr>
              <a:t>     </a:t>
            </a:r>
            <a:r>
              <a:rPr lang="en-US" sz="3600" b="1" u="sng" dirty="0">
                <a:solidFill>
                  <a:srgbClr val="FFFF00"/>
                </a:solidFill>
                <a:effectLst/>
                <a:latin typeface="Times New Roman" panose="02020603050405020304" pitchFamily="18" charset="0"/>
                <a:ea typeface="MS Mincho" panose="02020609040205080304" pitchFamily="49" charset="-128"/>
              </a:rPr>
              <a:t>Resurrection of Damnation</a:t>
            </a:r>
            <a:endParaRPr lang="en-US" sz="3600" b="1" dirty="0">
              <a:solidFill>
                <a:srgbClr val="FFFF00"/>
              </a:solidFill>
              <a:effectLst/>
              <a:latin typeface="Times New Roman" panose="02020603050405020304" pitchFamily="18" charset="0"/>
              <a:ea typeface="MS Mincho" panose="02020609040205080304" pitchFamily="49" charset="-128"/>
            </a:endParaRPr>
          </a:p>
          <a:p>
            <a:pPr algn="ctr">
              <a:spcAft>
                <a:spcPts val="600"/>
              </a:spcAft>
            </a:pPr>
            <a:r>
              <a:rPr lang="en-US" sz="3400" b="1" i="1" dirty="0">
                <a:solidFill>
                  <a:srgbClr val="FFFF00"/>
                </a:solidFill>
                <a:latin typeface="Times New Roman" panose="02020603050405020304" pitchFamily="18" charset="0"/>
                <a:ea typeface="MS Mincho" panose="02020609040205080304" pitchFamily="49" charset="-128"/>
              </a:rPr>
              <a:t>  they that have done evil</a:t>
            </a:r>
            <a:endParaRPr lang="en-US" sz="3400" b="1" dirty="0">
              <a:solidFill>
                <a:srgbClr val="FFFF00"/>
              </a:solidFill>
              <a:effectLst/>
              <a:latin typeface="Times New Roman" panose="02020603050405020304" pitchFamily="18" charset="0"/>
              <a:ea typeface="MS Mincho" panose="02020609040205080304" pitchFamily="49" charset="-128"/>
            </a:endParaRPr>
          </a:p>
          <a:p>
            <a:pPr algn="ctr">
              <a:spcAft>
                <a:spcPts val="600"/>
              </a:spcAft>
            </a:pPr>
            <a:r>
              <a:rPr lang="en-US" sz="3400" b="1" i="1" dirty="0">
                <a:solidFill>
                  <a:srgbClr val="FFFF00"/>
                </a:solidFill>
                <a:latin typeface="Times New Roman" panose="02020603050405020304" pitchFamily="18" charset="0"/>
                <a:ea typeface="MS Mincho" panose="02020609040205080304" pitchFamily="49" charset="-128"/>
              </a:rPr>
              <a:t>     into everlasting punishment</a:t>
            </a:r>
            <a:endParaRPr lang="en-US" sz="3400" b="1" dirty="0">
              <a:solidFill>
                <a:srgbClr val="FFFF00"/>
              </a:solidFill>
              <a:effectLst/>
              <a:latin typeface="Times New Roman" panose="02020603050405020304" pitchFamily="18" charset="0"/>
              <a:ea typeface="MS Mincho" panose="02020609040205080304" pitchFamily="49" charset="-128"/>
            </a:endParaRPr>
          </a:p>
          <a:p>
            <a:pPr algn="ctr"/>
            <a:r>
              <a:rPr lang="en-US" sz="3600" b="1" i="1" dirty="0">
                <a:solidFill>
                  <a:srgbClr val="FFFF00"/>
                </a:solidFill>
                <a:latin typeface="Times New Roman" panose="02020603050405020304" pitchFamily="18" charset="0"/>
                <a:ea typeface="MS Mincho" panose="02020609040205080304" pitchFamily="49" charset="-128"/>
              </a:rPr>
              <a:t> </a:t>
            </a:r>
            <a:endParaRPr lang="en-US" sz="3600" b="1" dirty="0">
              <a:solidFill>
                <a:srgbClr val="FFFF00"/>
              </a:solidFill>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4365287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8E20780-5A1A-4D36-8A8D-CC6CD3DE178E}"/>
              </a:ext>
            </a:extLst>
          </p:cNvPr>
          <p:cNvSpPr txBox="1"/>
          <p:nvPr/>
        </p:nvSpPr>
        <p:spPr>
          <a:xfrm>
            <a:off x="406400" y="217714"/>
            <a:ext cx="11379200" cy="8279190"/>
          </a:xfrm>
          <a:prstGeom prst="rect">
            <a:avLst/>
          </a:prstGeom>
          <a:noFill/>
        </p:spPr>
        <p:txBody>
          <a:bodyPr wrap="square" rtlCol="0">
            <a:spAutoFit/>
          </a:bodyPr>
          <a:lstStyle/>
          <a:p>
            <a:pPr algn="just"/>
            <a:r>
              <a:rPr lang="en-US" sz="3600" b="1" i="1" dirty="0">
                <a:solidFill>
                  <a:srgbClr val="FFFF00"/>
                </a:solidFill>
                <a:latin typeface="Times New Roman" panose="02020603050405020304" pitchFamily="18" charset="0"/>
                <a:cs typeface="Times New Roman" panose="02020603050405020304" pitchFamily="18" charset="0"/>
              </a:rPr>
              <a:t>But the rest of the dead lived not </a:t>
            </a:r>
            <a:r>
              <a:rPr lang="en-US" sz="3600" b="1" i="1" strike="sngStrike" dirty="0">
                <a:solidFill>
                  <a:srgbClr val="FFFF00"/>
                </a:solidFill>
                <a:latin typeface="Times New Roman" panose="02020603050405020304" pitchFamily="18" charset="0"/>
                <a:cs typeface="Times New Roman" panose="02020603050405020304" pitchFamily="18" charset="0"/>
              </a:rPr>
              <a:t>again</a:t>
            </a:r>
            <a:r>
              <a:rPr lang="en-US" sz="3600" b="1" i="1" dirty="0">
                <a:solidFill>
                  <a:srgbClr val="FFFF00"/>
                </a:solidFill>
                <a:latin typeface="Times New Roman" panose="02020603050405020304" pitchFamily="18" charset="0"/>
                <a:cs typeface="Times New Roman" panose="02020603050405020304" pitchFamily="18" charset="0"/>
              </a:rPr>
              <a:t> until the thousand years were finished.</a:t>
            </a:r>
            <a:r>
              <a:rPr lang="en-US" sz="3600" b="1" dirty="0">
                <a:solidFill>
                  <a:srgbClr val="FFFF00"/>
                </a:solidFill>
                <a:latin typeface="Times New Roman" panose="02020603050405020304" pitchFamily="18" charset="0"/>
                <a:cs typeface="Times New Roman" panose="02020603050405020304" pitchFamily="18" charset="0"/>
              </a:rPr>
              <a:t> </a:t>
            </a:r>
          </a:p>
          <a:p>
            <a:pPr algn="ctr"/>
            <a:r>
              <a:rPr lang="en-US" sz="3400" b="1" dirty="0">
                <a:solidFill>
                  <a:srgbClr val="FFFF00"/>
                </a:solidFill>
                <a:latin typeface="Times New Roman" panose="02020603050405020304" pitchFamily="18" charset="0"/>
                <a:cs typeface="Times New Roman" panose="02020603050405020304" pitchFamily="18" charset="0"/>
              </a:rPr>
              <a:t>Revelation 20:5</a:t>
            </a:r>
          </a:p>
          <a:p>
            <a:pPr algn="ctr"/>
            <a:endParaRPr lang="en-US" sz="3400" b="1" dirty="0">
              <a:solidFill>
                <a:srgbClr val="FFFF00"/>
              </a:solidFill>
              <a:latin typeface="Times New Roman" panose="02020603050405020304" pitchFamily="18" charset="0"/>
              <a:cs typeface="Times New Roman" panose="02020603050405020304" pitchFamily="18" charset="0"/>
            </a:endParaRPr>
          </a:p>
          <a:p>
            <a:pPr marL="742950" indent="-742950" algn="just">
              <a:buAutoNum type="arabicPeriod"/>
            </a:pPr>
            <a:r>
              <a:rPr lang="en-US" sz="3400" b="1" dirty="0">
                <a:solidFill>
                  <a:srgbClr val="FFFF00"/>
                </a:solidFill>
                <a:latin typeface="Times New Roman" panose="02020603050405020304" pitchFamily="18" charset="0"/>
                <a:cs typeface="Times New Roman" panose="02020603050405020304" pitchFamily="18" charset="0"/>
              </a:rPr>
              <a:t>Unrighteous aren’t raised until the end of the thousand years</a:t>
            </a:r>
          </a:p>
          <a:p>
            <a:endParaRPr lang="en-US" sz="3400" b="1" dirty="0">
              <a:solidFill>
                <a:srgbClr val="FFFF00"/>
              </a:solidFill>
              <a:latin typeface="Times New Roman" panose="02020603050405020304" pitchFamily="18" charset="0"/>
              <a:cs typeface="Times New Roman" panose="02020603050405020304" pitchFamily="18" charset="0"/>
            </a:endParaRPr>
          </a:p>
          <a:p>
            <a:pPr marL="742950" indent="-742950" algn="just">
              <a:buAutoNum type="arabicPeriod" startAt="2"/>
            </a:pPr>
            <a:r>
              <a:rPr lang="en-US" sz="3400" b="1" dirty="0">
                <a:solidFill>
                  <a:srgbClr val="FFFF00"/>
                </a:solidFill>
                <a:latin typeface="Times New Roman" panose="02020603050405020304" pitchFamily="18" charset="0"/>
                <a:cs typeface="Times New Roman" panose="02020603050405020304" pitchFamily="18" charset="0"/>
              </a:rPr>
              <a:t>The unrighteous do not remain alive throughout the thousand years</a:t>
            </a:r>
          </a:p>
          <a:p>
            <a:pPr marL="742950" indent="-742950" algn="just">
              <a:buAutoNum type="arabicPeriod" startAt="2"/>
            </a:pPr>
            <a:endParaRPr lang="en-US" sz="3400" b="1" dirty="0">
              <a:solidFill>
                <a:srgbClr val="FFFF00"/>
              </a:solidFill>
              <a:latin typeface="Times New Roman" panose="02020603050405020304" pitchFamily="18" charset="0"/>
              <a:cs typeface="Times New Roman" panose="02020603050405020304" pitchFamily="18" charset="0"/>
            </a:endParaRPr>
          </a:p>
          <a:p>
            <a:pPr marL="739775" indent="-739775" algn="just">
              <a:buFontTx/>
              <a:buAutoNum type="arabicPeriod" startAt="2"/>
            </a:pPr>
            <a:r>
              <a:rPr lang="en-US" sz="3400" b="1" dirty="0">
                <a:solidFill>
                  <a:srgbClr val="FFFF00"/>
                </a:solidFill>
                <a:latin typeface="Times New Roman" panose="02020603050405020304" pitchFamily="18" charset="0"/>
                <a:cs typeface="Times New Roman" panose="02020603050405020304" pitchFamily="18" charset="0"/>
              </a:rPr>
              <a:t>No one else is raised to immortality until the end of the thousand years</a:t>
            </a:r>
          </a:p>
          <a:p>
            <a:pPr marL="742950" indent="-742950" algn="just">
              <a:buAutoNum type="arabicPeriod" startAt="2"/>
            </a:pPr>
            <a:endParaRPr lang="en-US" sz="4000" b="1" dirty="0">
              <a:solidFill>
                <a:srgbClr val="FFFF00"/>
              </a:solidFill>
              <a:latin typeface="Times New Roman" panose="02020603050405020304" pitchFamily="18" charset="0"/>
              <a:cs typeface="Times New Roman" panose="02020603050405020304" pitchFamily="18" charset="0"/>
            </a:endParaRPr>
          </a:p>
          <a:p>
            <a:pPr algn="just"/>
            <a:r>
              <a:rPr lang="en-US" sz="4000" b="1" dirty="0">
                <a:solidFill>
                  <a:srgbClr val="FFFF00"/>
                </a:solidFill>
                <a:latin typeface="Times New Roman" panose="02020603050405020304" pitchFamily="18" charset="0"/>
                <a:cs typeface="Times New Roman" panose="02020603050405020304" pitchFamily="18" charset="0"/>
              </a:rPr>
              <a:t> </a:t>
            </a:r>
          </a:p>
          <a:p>
            <a:endParaRPr lang="en-US" sz="40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7969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1000"/>
                                        <p:tgtEl>
                                          <p:spTgt spid="2">
                                            <p:txEl>
                                              <p:pRg st="3" end="3"/>
                                            </p:txEl>
                                          </p:spTgt>
                                        </p:tgtEl>
                                      </p:cBhvr>
                                    </p:animEffect>
                                    <p:anim calcmode="lin" valueType="num">
                                      <p:cBhvr>
                                        <p:cTn id="1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1000"/>
                                        <p:tgtEl>
                                          <p:spTgt spid="2">
                                            <p:txEl>
                                              <p:pRg st="5" end="5"/>
                                            </p:txEl>
                                          </p:spTgt>
                                        </p:tgtEl>
                                      </p:cBhvr>
                                    </p:animEffect>
                                    <p:anim calcmode="lin" valueType="num">
                                      <p:cBhvr>
                                        <p:cTn id="1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1000"/>
                                        <p:tgtEl>
                                          <p:spTgt spid="2">
                                            <p:txEl>
                                              <p:pRg st="7" end="7"/>
                                            </p:txEl>
                                          </p:spTgt>
                                        </p:tgtEl>
                                      </p:cBhvr>
                                    </p:animEffect>
                                    <p:anim calcmode="lin" valueType="num">
                                      <p:cBhvr>
                                        <p:cTn id="23"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6E619F9-799A-4F4F-9F4F-16D86319FD21}"/>
              </a:ext>
            </a:extLst>
          </p:cNvPr>
          <p:cNvSpPr txBox="1"/>
          <p:nvPr/>
        </p:nvSpPr>
        <p:spPr>
          <a:xfrm>
            <a:off x="420914" y="290286"/>
            <a:ext cx="11422743" cy="6217087"/>
          </a:xfrm>
          <a:prstGeom prst="rect">
            <a:avLst/>
          </a:prstGeom>
          <a:noFill/>
        </p:spPr>
        <p:txBody>
          <a:bodyPr wrap="square" rtlCol="0">
            <a:spAutoFit/>
          </a:bodyPr>
          <a:lstStyle/>
          <a:p>
            <a:pPr algn="just"/>
            <a:r>
              <a:rPr lang="en-US" sz="3200" b="1" dirty="0">
                <a:solidFill>
                  <a:srgbClr val="FFFF00"/>
                </a:solidFill>
                <a:latin typeface="Times New Roman" panose="02020603050405020304" pitchFamily="18" charset="0"/>
                <a:cs typeface="Times New Roman" panose="02020603050405020304" pitchFamily="18" charset="0"/>
              </a:rPr>
              <a:t>The “rest” is the remainder of a whole number of certain dead ones, to whom eternal life is to be imparted by the Son. The </a:t>
            </a:r>
            <a:r>
              <a:rPr lang="en-US" sz="3200" b="1" dirty="0" err="1">
                <a:solidFill>
                  <a:srgbClr val="FFFF00"/>
                </a:solidFill>
                <a:latin typeface="Times New Roman" panose="02020603050405020304" pitchFamily="18" charset="0"/>
                <a:cs typeface="Times New Roman" panose="02020603050405020304" pitchFamily="18" charset="0"/>
              </a:rPr>
              <a:t>Firstfruits</a:t>
            </a:r>
            <a:r>
              <a:rPr lang="en-US" sz="3200" b="1" dirty="0">
                <a:solidFill>
                  <a:srgbClr val="FFFF00"/>
                </a:solidFill>
                <a:latin typeface="Times New Roman" panose="02020603050405020304" pitchFamily="18" charset="0"/>
                <a:cs typeface="Times New Roman" panose="02020603050405020304" pitchFamily="18" charset="0"/>
              </a:rPr>
              <a:t> are only the earnest of the harvest to be gathered in. The Millennial generations will have the happy assurance, that, though the resurrection of the </a:t>
            </a:r>
            <a:r>
              <a:rPr lang="en-US" sz="3200" b="1" dirty="0" err="1">
                <a:solidFill>
                  <a:srgbClr val="FFFF00"/>
                </a:solidFill>
                <a:latin typeface="Times New Roman" panose="02020603050405020304" pitchFamily="18" charset="0"/>
                <a:cs typeface="Times New Roman" panose="02020603050405020304" pitchFamily="18" charset="0"/>
              </a:rPr>
              <a:t>firstfruits</a:t>
            </a:r>
            <a:r>
              <a:rPr lang="en-US" sz="3200" b="1" dirty="0">
                <a:solidFill>
                  <a:srgbClr val="FFFF00"/>
                </a:solidFill>
                <a:latin typeface="Times New Roman" panose="02020603050405020304" pitchFamily="18" charset="0"/>
                <a:cs typeface="Times New Roman" panose="02020603050405020304" pitchFamily="18" charset="0"/>
              </a:rPr>
              <a:t> has past, there would be a resurrection of a remainder to complete the whole number originally given by the Father to the Son… The manifestation of this whole number “redeemed from among men,” is assigned to two notable and extraordinary epochs; the first – the beginning of the thousand years; the second – the end thereof. </a:t>
            </a:r>
          </a:p>
          <a:p>
            <a:pPr algn="just"/>
            <a:r>
              <a:rPr lang="en-US" sz="3200" b="1" dirty="0">
                <a:solidFill>
                  <a:srgbClr val="FFFF00"/>
                </a:solidFill>
                <a:latin typeface="Times New Roman" panose="02020603050405020304" pitchFamily="18" charset="0"/>
                <a:cs typeface="Times New Roman" panose="02020603050405020304" pitchFamily="18" charset="0"/>
              </a:rPr>
              <a:t> </a:t>
            </a:r>
          </a:p>
          <a:p>
            <a:pPr algn="just"/>
            <a:r>
              <a:rPr lang="en-US" sz="2800" b="1" dirty="0">
                <a:solidFill>
                  <a:srgbClr val="FFFF00"/>
                </a:solidFill>
                <a:latin typeface="Times New Roman" panose="02020603050405020304" pitchFamily="18" charset="0"/>
                <a:cs typeface="Times New Roman" panose="02020603050405020304" pitchFamily="18" charset="0"/>
              </a:rPr>
              <a:t>      John Thomas, </a:t>
            </a:r>
            <a:r>
              <a:rPr lang="en-US" sz="2800" b="1" u="sng" dirty="0">
                <a:solidFill>
                  <a:srgbClr val="FFFF00"/>
                </a:solidFill>
                <a:latin typeface="Times New Roman" panose="02020603050405020304" pitchFamily="18" charset="0"/>
                <a:cs typeface="Times New Roman" panose="02020603050405020304" pitchFamily="18" charset="0"/>
              </a:rPr>
              <a:t>Eureka</a:t>
            </a:r>
            <a:r>
              <a:rPr lang="en-US" sz="2800" b="1" dirty="0">
                <a:solidFill>
                  <a:srgbClr val="FFFF00"/>
                </a:solidFill>
                <a:latin typeface="Times New Roman" panose="02020603050405020304" pitchFamily="18" charset="0"/>
                <a:cs typeface="Times New Roman" panose="02020603050405020304" pitchFamily="18" charset="0"/>
              </a:rPr>
              <a:t>, Vol. 3B, “The Rest of the </a:t>
            </a:r>
            <a:r>
              <a:rPr lang="en-US" sz="2800" b="1" dirty="0" err="1">
                <a:solidFill>
                  <a:srgbClr val="FFFF00"/>
                </a:solidFill>
                <a:latin typeface="Times New Roman" panose="02020603050405020304" pitchFamily="18" charset="0"/>
                <a:cs typeface="Times New Roman" panose="02020603050405020304" pitchFamily="18" charset="0"/>
              </a:rPr>
              <a:t>Dead,”pp</a:t>
            </a:r>
            <a:r>
              <a:rPr lang="en-US" sz="2800" b="1" dirty="0">
                <a:solidFill>
                  <a:srgbClr val="FFFF00"/>
                </a:solidFill>
                <a:latin typeface="Times New Roman" panose="02020603050405020304" pitchFamily="18" charset="0"/>
                <a:cs typeface="Times New Roman" panose="02020603050405020304" pitchFamily="18" charset="0"/>
              </a:rPr>
              <a:t>. 269-270  </a:t>
            </a:r>
          </a:p>
          <a:p>
            <a:endParaRPr lang="en-US" dirty="0"/>
          </a:p>
        </p:txBody>
      </p:sp>
    </p:spTree>
    <p:extLst>
      <p:ext uri="{BB962C8B-B14F-4D97-AF65-F5344CB8AC3E}">
        <p14:creationId xmlns:p14="http://schemas.microsoft.com/office/powerpoint/2010/main" val="2257745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F251382-5D70-4964-B1C2-AF42FF9AC006}"/>
              </a:ext>
            </a:extLst>
          </p:cNvPr>
          <p:cNvSpPr txBox="1"/>
          <p:nvPr/>
        </p:nvSpPr>
        <p:spPr>
          <a:xfrm>
            <a:off x="333830" y="275771"/>
            <a:ext cx="11669484" cy="6463308"/>
          </a:xfrm>
          <a:prstGeom prst="rect">
            <a:avLst/>
          </a:prstGeom>
          <a:noFill/>
        </p:spPr>
        <p:txBody>
          <a:bodyPr wrap="square" rtlCol="0">
            <a:spAutoFit/>
          </a:bodyPr>
          <a:lstStyle/>
          <a:p>
            <a:pPr algn="ctr"/>
            <a:r>
              <a:rPr lang="en-US" sz="4400" b="1" dirty="0">
                <a:solidFill>
                  <a:srgbClr val="FFFF00"/>
                </a:solidFill>
                <a:latin typeface="Times New Roman" panose="02020603050405020304" pitchFamily="18" charset="0"/>
                <a:cs typeface="Times New Roman" panose="02020603050405020304" pitchFamily="18" charset="0"/>
              </a:rPr>
              <a:t>Topic #2</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 vs. 8 – Gog and Magog</a:t>
            </a:r>
          </a:p>
          <a:p>
            <a:pPr algn="just"/>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i="1" dirty="0">
                <a:solidFill>
                  <a:srgbClr val="FFFF00"/>
                </a:solidFill>
                <a:latin typeface="Times New Roman" panose="02020603050405020304" pitchFamily="18" charset="0"/>
                <a:cs typeface="Times New Roman" panose="02020603050405020304" pitchFamily="18" charset="0"/>
              </a:rPr>
              <a:t>And when the thousand years are expired, Satan shall be loosed out of his prison, and shall go out to deceive the nations which are in the four quarters of the earth, Gog and Magog, to gather them together to battle </a:t>
            </a:r>
            <a:r>
              <a:rPr lang="en-US" sz="4400" b="1" dirty="0">
                <a:solidFill>
                  <a:srgbClr val="FFFF00"/>
                </a:solidFill>
                <a:latin typeface="Times New Roman" panose="02020603050405020304" pitchFamily="18" charset="0"/>
                <a:cs typeface="Times New Roman" panose="02020603050405020304" pitchFamily="18" charset="0"/>
              </a:rPr>
              <a:t>(20:7-8)  </a:t>
            </a:r>
          </a:p>
          <a:p>
            <a:endParaRPr lang="en-US" dirty="0"/>
          </a:p>
        </p:txBody>
      </p:sp>
    </p:spTree>
    <p:extLst>
      <p:ext uri="{BB962C8B-B14F-4D97-AF65-F5344CB8AC3E}">
        <p14:creationId xmlns:p14="http://schemas.microsoft.com/office/powerpoint/2010/main" val="10017586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A919B15-DCF6-4AF4-A9AC-6018332BD3DD}"/>
              </a:ext>
            </a:extLst>
          </p:cNvPr>
          <p:cNvSpPr txBox="1"/>
          <p:nvPr/>
        </p:nvSpPr>
        <p:spPr>
          <a:xfrm>
            <a:off x="870857" y="914399"/>
            <a:ext cx="10537372" cy="4154984"/>
          </a:xfrm>
          <a:prstGeom prst="rect">
            <a:avLst/>
          </a:prstGeom>
          <a:noFill/>
        </p:spPr>
        <p:txBody>
          <a:bodyPr wrap="square" rtlCol="0">
            <a:spAutoFit/>
          </a:bodyPr>
          <a:lstStyle/>
          <a:p>
            <a:pPr algn="just"/>
            <a:r>
              <a:rPr lang="en-US" sz="4400" b="1" dirty="0">
                <a:solidFill>
                  <a:srgbClr val="FFFF00"/>
                </a:solidFill>
                <a:latin typeface="Times New Roman" panose="02020603050405020304" pitchFamily="18" charset="0"/>
                <a:cs typeface="Times New Roman" panose="02020603050405020304" pitchFamily="18" charset="0"/>
              </a:rPr>
              <a:t>he will </a:t>
            </a:r>
            <a:r>
              <a:rPr lang="en-US" sz="4400" b="1" i="1" dirty="0">
                <a:solidFill>
                  <a:srgbClr val="FFFF00"/>
                </a:solidFill>
                <a:latin typeface="Times New Roman" panose="02020603050405020304" pitchFamily="18" charset="0"/>
                <a:cs typeface="Times New Roman" panose="02020603050405020304" pitchFamily="18" charset="0"/>
              </a:rPr>
              <a:t>send a fire upon Magog</a:t>
            </a:r>
            <a:r>
              <a:rPr lang="en-US" sz="4400" b="1" dirty="0">
                <a:solidFill>
                  <a:srgbClr val="FFFF00"/>
                </a:solidFill>
                <a:latin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cs typeface="Times New Roman" panose="02020603050405020304" pitchFamily="18" charset="0"/>
              </a:rPr>
              <a:t>and among them that dwell confidently in the isles </a:t>
            </a:r>
            <a:r>
              <a:rPr lang="en-US" sz="4400" b="1" dirty="0">
                <a:solidFill>
                  <a:srgbClr val="FFFF00"/>
                </a:solidFill>
                <a:latin typeface="Times New Roman" panose="02020603050405020304" pitchFamily="18" charset="0"/>
                <a:cs typeface="Times New Roman" panose="02020603050405020304" pitchFamily="18" charset="0"/>
              </a:rPr>
              <a:t>(Ezekiel 39:6) … He that rides the white horse, and the hosts of the heaven riding the same troops, are “the Angel having power over </a:t>
            </a:r>
            <a:r>
              <a:rPr lang="en-US" sz="4400" b="1" dirty="0" smtClean="0">
                <a:solidFill>
                  <a:srgbClr val="FFFF00"/>
                </a:solidFill>
                <a:latin typeface="Times New Roman" panose="02020603050405020304" pitchFamily="18" charset="0"/>
                <a:cs typeface="Times New Roman" panose="02020603050405020304" pitchFamily="18" charset="0"/>
              </a:rPr>
              <a:t>fire.” </a:t>
            </a:r>
            <a:r>
              <a:rPr lang="en-US" sz="4400" b="1" dirty="0">
                <a:solidFill>
                  <a:srgbClr val="FFFF00"/>
                </a:solidFill>
                <a:latin typeface="Times New Roman" panose="02020603050405020304" pitchFamily="18" charset="0"/>
                <a:cs typeface="Times New Roman" panose="02020603050405020304" pitchFamily="18" charset="0"/>
              </a:rPr>
              <a:t>(Revelation 14:18) </a:t>
            </a:r>
          </a:p>
        </p:txBody>
      </p:sp>
    </p:spTree>
    <p:extLst>
      <p:ext uri="{BB962C8B-B14F-4D97-AF65-F5344CB8AC3E}">
        <p14:creationId xmlns:p14="http://schemas.microsoft.com/office/powerpoint/2010/main" val="491166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45303D1-39CE-4C92-8A5F-36E9ECE970A2}"/>
              </a:ext>
            </a:extLst>
          </p:cNvPr>
          <p:cNvSpPr txBox="1"/>
          <p:nvPr/>
        </p:nvSpPr>
        <p:spPr>
          <a:xfrm>
            <a:off x="493486" y="391886"/>
            <a:ext cx="11074400" cy="6370975"/>
          </a:xfrm>
          <a:prstGeom prst="rect">
            <a:avLst/>
          </a:prstGeom>
          <a:noFill/>
        </p:spPr>
        <p:txBody>
          <a:bodyPr wrap="square" rtlCol="0">
            <a:spAutoFit/>
          </a:bodyPr>
          <a:lstStyle/>
          <a:p>
            <a:pPr marL="571500" lvl="0" indent="-571500" algn="just">
              <a:spcAft>
                <a:spcPts val="1200"/>
              </a:spcAft>
              <a:buFont typeface="Arial" panose="020B0604020202020204" pitchFamily="34" charset="0"/>
              <a:buChar char="•"/>
            </a:pPr>
            <a:r>
              <a:rPr lang="en-US" sz="3600" b="1" i="1" dirty="0">
                <a:solidFill>
                  <a:srgbClr val="FFFF00"/>
                </a:solidFill>
                <a:latin typeface="Times New Roman" panose="02020603050405020304" pitchFamily="18" charset="0"/>
                <a:cs typeface="Times New Roman" panose="02020603050405020304" pitchFamily="18" charset="0"/>
              </a:rPr>
              <a:t>And the slain of the Lord shall be at that day from one end of the earth even unto the other end of the earth: they shall not be lamented, neither gathered, nor buried…  </a:t>
            </a:r>
            <a:r>
              <a:rPr lang="en-US" sz="3600" b="1" dirty="0">
                <a:solidFill>
                  <a:srgbClr val="FFFF00"/>
                </a:solidFill>
                <a:latin typeface="Times New Roman" panose="02020603050405020304" pitchFamily="18" charset="0"/>
                <a:cs typeface="Times New Roman" panose="02020603050405020304" pitchFamily="18" charset="0"/>
              </a:rPr>
              <a:t>(Jeremiah 25:33).</a:t>
            </a:r>
            <a:r>
              <a:rPr lang="en-US" sz="3600" b="1" i="1" dirty="0">
                <a:solidFill>
                  <a:srgbClr val="FFFF00"/>
                </a:solidFill>
                <a:latin typeface="Times New Roman" panose="02020603050405020304" pitchFamily="18" charset="0"/>
                <a:cs typeface="Times New Roman" panose="02020603050405020304" pitchFamily="18" charset="0"/>
              </a:rPr>
              <a:t> </a:t>
            </a:r>
            <a:endParaRPr lang="en-US" sz="3600" b="1" dirty="0">
              <a:solidFill>
                <a:srgbClr val="FFFF00"/>
              </a:solidFill>
              <a:latin typeface="Times New Roman" panose="02020603050405020304" pitchFamily="18" charset="0"/>
              <a:cs typeface="Times New Roman" panose="02020603050405020304" pitchFamily="18" charset="0"/>
            </a:endParaRPr>
          </a:p>
          <a:p>
            <a:pPr marL="571500" lvl="0" indent="-571500" algn="just">
              <a:spcAft>
                <a:spcPts val="1200"/>
              </a:spcAft>
              <a:buFont typeface="Arial" panose="020B0604020202020204" pitchFamily="34" charset="0"/>
              <a:buChar char="•"/>
            </a:pPr>
            <a:r>
              <a:rPr lang="en-US" sz="3600" b="1" i="1" dirty="0">
                <a:solidFill>
                  <a:srgbClr val="FFFF00"/>
                </a:solidFill>
                <a:latin typeface="Times New Roman" panose="02020603050405020304" pitchFamily="18" charset="0"/>
                <a:cs typeface="Times New Roman" panose="02020603050405020304" pitchFamily="18" charset="0"/>
              </a:rPr>
              <a:t>…the inhabitants of the earth are burned, and few men left </a:t>
            </a:r>
            <a:r>
              <a:rPr lang="en-US" sz="3600" b="1" dirty="0">
                <a:solidFill>
                  <a:srgbClr val="FFFF00"/>
                </a:solidFill>
                <a:latin typeface="Times New Roman" panose="02020603050405020304" pitchFamily="18" charset="0"/>
                <a:cs typeface="Times New Roman" panose="02020603050405020304" pitchFamily="18" charset="0"/>
              </a:rPr>
              <a:t>(Isaiah 24:6).</a:t>
            </a:r>
          </a:p>
          <a:p>
            <a:pPr marL="571500" lvl="0" indent="-571500" algn="just">
              <a:spcAft>
                <a:spcPts val="1200"/>
              </a:spcAft>
              <a:buFont typeface="Arial" panose="020B0604020202020204" pitchFamily="34" charset="0"/>
              <a:buChar char="•"/>
            </a:pPr>
            <a:r>
              <a:rPr lang="en-US" sz="3600" b="1" i="1" dirty="0">
                <a:solidFill>
                  <a:srgbClr val="FFFF00"/>
                </a:solidFill>
                <a:latin typeface="Times New Roman" panose="02020603050405020304" pitchFamily="18" charset="0"/>
                <a:cs typeface="Times New Roman" panose="02020603050405020304" pitchFamily="18" charset="0"/>
              </a:rPr>
              <a:t>After this I will…build again the tabernacle of David, which is fallen down; and I will build again the ruins thereof, and I will set it up: That the residue of men might seek after the Lord… </a:t>
            </a:r>
            <a:r>
              <a:rPr lang="en-US" sz="3600" b="1" dirty="0">
                <a:solidFill>
                  <a:srgbClr val="FFFF00"/>
                </a:solidFill>
                <a:latin typeface="Times New Roman" panose="02020603050405020304" pitchFamily="18" charset="0"/>
                <a:cs typeface="Times New Roman" panose="02020603050405020304" pitchFamily="18" charset="0"/>
              </a:rPr>
              <a:t>(Acts 15:16-17). </a:t>
            </a:r>
          </a:p>
          <a:p>
            <a:endParaRPr lang="en-US" dirty="0"/>
          </a:p>
        </p:txBody>
      </p:sp>
    </p:spTree>
    <p:extLst>
      <p:ext uri="{BB962C8B-B14F-4D97-AF65-F5344CB8AC3E}">
        <p14:creationId xmlns:p14="http://schemas.microsoft.com/office/powerpoint/2010/main" val="2674642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EB4A422-A592-4801-88F4-74D3B849F69C}"/>
              </a:ext>
            </a:extLst>
          </p:cNvPr>
          <p:cNvSpPr txBox="1"/>
          <p:nvPr/>
        </p:nvSpPr>
        <p:spPr>
          <a:xfrm>
            <a:off x="736209" y="737277"/>
            <a:ext cx="10719581" cy="5724644"/>
          </a:xfrm>
          <a:prstGeom prst="rect">
            <a:avLst/>
          </a:prstGeom>
          <a:noFill/>
        </p:spPr>
        <p:txBody>
          <a:bodyPr wrap="square" rtlCol="0">
            <a:spAutoFit/>
          </a:bodyPr>
          <a:lstStyle/>
          <a:p>
            <a:pPr algn="just"/>
            <a:r>
              <a:rPr lang="en-US" sz="3600" b="1" dirty="0">
                <a:solidFill>
                  <a:srgbClr val="FFFF00"/>
                </a:solidFill>
                <a:latin typeface="Times New Roman" panose="02020603050405020304" pitchFamily="18" charset="0"/>
                <a:cs typeface="Times New Roman" panose="02020603050405020304" pitchFamily="18" charset="0"/>
              </a:rPr>
              <a:t>That at the close of the thousand years, there will be a general resurrection and judgment, resulting in the final extinction of the wicked, and the immortalization of those who shall have established their title (under the grace of God) to eternal life during the thousand years.</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pPr algn="just"/>
            <a:r>
              <a:rPr lang="en-US" sz="3200" b="1" dirty="0">
                <a:solidFill>
                  <a:srgbClr val="FFFF00"/>
                </a:solidFill>
                <a:latin typeface="Times New Roman" panose="02020603050405020304" pitchFamily="18" charset="0"/>
                <a:cs typeface="Times New Roman" panose="02020603050405020304" pitchFamily="18" charset="0"/>
              </a:rPr>
              <a:t>Original </a:t>
            </a:r>
            <a:r>
              <a:rPr lang="en-US" sz="3200" b="1" dirty="0" err="1">
                <a:solidFill>
                  <a:srgbClr val="FFFF00"/>
                </a:solidFill>
                <a:latin typeface="Times New Roman" panose="02020603050405020304" pitchFamily="18" charset="0"/>
                <a:cs typeface="Times New Roman" panose="02020603050405020304" pitchFamily="18" charset="0"/>
              </a:rPr>
              <a:t>SoF</a:t>
            </a:r>
            <a:r>
              <a:rPr lang="en-US" sz="3200" b="1" dirty="0">
                <a:solidFill>
                  <a:srgbClr val="FFFF00"/>
                </a:solidFill>
                <a:latin typeface="Times New Roman" panose="02020603050405020304" pitchFamily="18" charset="0"/>
                <a:cs typeface="Times New Roman" panose="02020603050405020304" pitchFamily="18" charset="0"/>
              </a:rPr>
              <a:t> – under “Things Concerning the Kingdom of 						God” – G.; BUSF – Prop. 29 </a:t>
            </a:r>
          </a:p>
          <a:p>
            <a:pPr algn="just"/>
            <a:r>
              <a:rPr lang="en-US" sz="32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281967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B440BBF-22B6-40AC-A75B-184B9DA93E95}"/>
              </a:ext>
            </a:extLst>
          </p:cNvPr>
          <p:cNvSpPr txBox="1"/>
          <p:nvPr/>
        </p:nvSpPr>
        <p:spPr>
          <a:xfrm>
            <a:off x="333829" y="319314"/>
            <a:ext cx="11524342" cy="5786199"/>
          </a:xfrm>
          <a:prstGeom prst="rect">
            <a:avLst/>
          </a:prstGeom>
          <a:noFill/>
        </p:spPr>
        <p:txBody>
          <a:bodyPr wrap="square" rtlCol="0">
            <a:spAutoFit/>
          </a:bodyPr>
          <a:lstStyle/>
          <a:p>
            <a:pPr algn="ctr"/>
            <a:r>
              <a:rPr lang="en-US" sz="4400" b="1" dirty="0">
                <a:solidFill>
                  <a:srgbClr val="FFFF00"/>
                </a:solidFill>
                <a:latin typeface="Times New Roman" panose="02020603050405020304" pitchFamily="18" charset="0"/>
                <a:cs typeface="Times New Roman" panose="02020603050405020304" pitchFamily="18" charset="0"/>
              </a:rPr>
              <a:t>Topic #3</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vss. 10, 14, 15 – The Lake of Fire</a:t>
            </a:r>
          </a:p>
          <a:p>
            <a:pPr algn="just"/>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i="1" dirty="0">
                <a:solidFill>
                  <a:srgbClr val="FFFF00"/>
                </a:solidFill>
                <a:latin typeface="Times New Roman" panose="02020603050405020304" pitchFamily="18" charset="0"/>
                <a:cs typeface="Times New Roman" panose="02020603050405020304" pitchFamily="18" charset="0"/>
              </a:rPr>
              <a:t>And the devil that deceived them was cast into the lake of fire and brimstone, where the beast and the false prophet are, and shall be tormented day and night for ever </a:t>
            </a:r>
            <a:r>
              <a:rPr lang="en-US" sz="4400" b="1" i="1">
                <a:solidFill>
                  <a:srgbClr val="FFFF00"/>
                </a:solidFill>
                <a:latin typeface="Times New Roman" panose="02020603050405020304" pitchFamily="18" charset="0"/>
                <a:cs typeface="Times New Roman" panose="02020603050405020304" pitchFamily="18" charset="0"/>
              </a:rPr>
              <a:t>and </a:t>
            </a:r>
            <a:r>
              <a:rPr lang="en-US" sz="4400" b="1" i="1" smtClean="0">
                <a:solidFill>
                  <a:srgbClr val="FFFF00"/>
                </a:solidFill>
                <a:latin typeface="Times New Roman" panose="02020603050405020304" pitchFamily="18" charset="0"/>
                <a:cs typeface="Times New Roman" panose="02020603050405020304" pitchFamily="18" charset="0"/>
              </a:rPr>
              <a:t>ever. </a:t>
            </a:r>
            <a:r>
              <a:rPr lang="en-US" sz="4400" b="1" dirty="0">
                <a:solidFill>
                  <a:srgbClr val="FFFF00"/>
                </a:solidFill>
                <a:latin typeface="Times New Roman" panose="02020603050405020304" pitchFamily="18" charset="0"/>
                <a:cs typeface="Times New Roman" panose="02020603050405020304" pitchFamily="18" charset="0"/>
              </a:rPr>
              <a:t>(20:10)</a:t>
            </a:r>
            <a:r>
              <a:rPr lang="en-US" sz="4400" b="1" i="1" dirty="0">
                <a:solidFill>
                  <a:srgbClr val="FFFF00"/>
                </a:solidFill>
                <a:latin typeface="Times New Roman" panose="02020603050405020304" pitchFamily="18" charset="0"/>
                <a:cs typeface="Times New Roman" panose="02020603050405020304" pitchFamily="18" charset="0"/>
              </a:rPr>
              <a:t> </a:t>
            </a:r>
            <a:endParaRPr lang="en-US" sz="44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04694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1B37EAA-0522-48CC-AB60-06B415B2FB03}"/>
              </a:ext>
            </a:extLst>
          </p:cNvPr>
          <p:cNvSpPr txBox="1"/>
          <p:nvPr/>
        </p:nvSpPr>
        <p:spPr>
          <a:xfrm>
            <a:off x="217715" y="348343"/>
            <a:ext cx="11553372" cy="6463308"/>
          </a:xfrm>
          <a:prstGeom prst="rect">
            <a:avLst/>
          </a:prstGeom>
          <a:noFill/>
        </p:spPr>
        <p:txBody>
          <a:bodyPr wrap="square" rtlCol="0">
            <a:spAutoFit/>
          </a:bodyPr>
          <a:lstStyle/>
          <a:p>
            <a:pPr marL="571500" lvl="0" indent="-571500" algn="just">
              <a:buFont typeface="Arial" panose="020B0604020202020204" pitchFamily="34" charset="0"/>
              <a:buChar char="•"/>
            </a:pPr>
            <a:r>
              <a:rPr lang="en-US" sz="3600" b="1" i="1" dirty="0">
                <a:solidFill>
                  <a:srgbClr val="FFFF00"/>
                </a:solidFill>
                <a:latin typeface="Times New Roman" panose="02020603050405020304" pitchFamily="18" charset="0"/>
                <a:cs typeface="Times New Roman" panose="02020603050405020304" pitchFamily="18" charset="0"/>
              </a:rPr>
              <a:t>But the heavens and the earth, which are now, by the same word are kept in store, </a:t>
            </a:r>
            <a:r>
              <a:rPr lang="en-US" sz="3600" b="1" i="1" u="sng" dirty="0">
                <a:solidFill>
                  <a:srgbClr val="FFFF00"/>
                </a:solidFill>
                <a:latin typeface="Times New Roman" panose="02020603050405020304" pitchFamily="18" charset="0"/>
                <a:cs typeface="Times New Roman" panose="02020603050405020304" pitchFamily="18" charset="0"/>
              </a:rPr>
              <a:t>reserved unto fire</a:t>
            </a:r>
            <a:r>
              <a:rPr lang="en-US" sz="3600" b="1" i="1" dirty="0">
                <a:solidFill>
                  <a:srgbClr val="FFFF00"/>
                </a:solidFill>
                <a:latin typeface="Times New Roman" panose="02020603050405020304" pitchFamily="18" charset="0"/>
                <a:cs typeface="Times New Roman" panose="02020603050405020304" pitchFamily="18" charset="0"/>
              </a:rPr>
              <a:t> against the day of judgment and perdition of ungodly men.</a:t>
            </a:r>
          </a:p>
          <a:p>
            <a:pPr marL="571500" lvl="0" indent="-571500" algn="just">
              <a:buFont typeface="Arial" panose="020B0604020202020204" pitchFamily="34" charset="0"/>
              <a:buChar char="•"/>
            </a:pPr>
            <a:endParaRPr lang="en-US" sz="3600" b="1" dirty="0">
              <a:solidFill>
                <a:srgbClr val="FFFF00"/>
              </a:solidFill>
              <a:latin typeface="Times New Roman" panose="02020603050405020304" pitchFamily="18" charset="0"/>
              <a:cs typeface="Times New Roman" panose="02020603050405020304" pitchFamily="18" charset="0"/>
            </a:endParaRPr>
          </a:p>
          <a:p>
            <a:pPr marL="571500" lvl="0" indent="-571500" algn="just">
              <a:buFont typeface="Arial" panose="020B0604020202020204" pitchFamily="34" charset="0"/>
              <a:buChar char="•"/>
            </a:pPr>
            <a:r>
              <a:rPr lang="en-US" sz="3600" b="1" i="1" dirty="0">
                <a:solidFill>
                  <a:srgbClr val="FFFF00"/>
                </a:solidFill>
                <a:latin typeface="Times New Roman" panose="02020603050405020304" pitchFamily="18" charset="0"/>
                <a:cs typeface="Times New Roman" panose="02020603050405020304" pitchFamily="18" charset="0"/>
              </a:rPr>
              <a:t>Seeing then that all these things shall be dissolved, what manner of persons ought ye to be in all holy conversation and godliness, Looking for and hasting unto the coming of the day of God, wherein the heavens being on fire shall be dissolved, and the elements shall melt with fervent heat?</a:t>
            </a:r>
            <a:r>
              <a:rPr lang="en-US" sz="3600" b="1" dirty="0">
                <a:solidFill>
                  <a:srgbClr val="FFFF00"/>
                </a:solidFill>
                <a:latin typeface="Times New Roman" panose="02020603050405020304" pitchFamily="18" charset="0"/>
                <a:cs typeface="Times New Roman" panose="02020603050405020304" pitchFamily="18" charset="0"/>
              </a:rPr>
              <a:t>      </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756765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0DD98E2-5F7B-40C9-99CA-2469309DF7B0}"/>
              </a:ext>
            </a:extLst>
          </p:cNvPr>
          <p:cNvSpPr txBox="1"/>
          <p:nvPr/>
        </p:nvSpPr>
        <p:spPr>
          <a:xfrm>
            <a:off x="464457" y="348343"/>
            <a:ext cx="11263086" cy="5970865"/>
          </a:xfrm>
          <a:prstGeom prst="rect">
            <a:avLst/>
          </a:prstGeom>
          <a:noFill/>
        </p:spPr>
        <p:txBody>
          <a:bodyPr wrap="square" rtlCol="0">
            <a:spAutoFit/>
          </a:bodyPr>
          <a:lstStyle/>
          <a:p>
            <a:pPr algn="just"/>
            <a:r>
              <a:rPr lang="en-US" sz="2800" b="1" dirty="0">
                <a:solidFill>
                  <a:srgbClr val="FFFF00"/>
                </a:solidFill>
                <a:latin typeface="Times New Roman" panose="02020603050405020304" pitchFamily="18" charset="0"/>
                <a:cs typeface="Times New Roman" panose="02020603050405020304" pitchFamily="18" charset="0"/>
              </a:rPr>
              <a:t>A </a:t>
            </a:r>
            <a:r>
              <a:rPr lang="en-US" sz="2800" b="1" i="1" dirty="0">
                <a:solidFill>
                  <a:srgbClr val="FFFF00"/>
                </a:solidFill>
                <a:latin typeface="Times New Roman" panose="02020603050405020304" pitchFamily="18" charset="0"/>
                <a:cs typeface="Times New Roman" panose="02020603050405020304" pitchFamily="18" charset="0"/>
              </a:rPr>
              <a:t>lake </a:t>
            </a:r>
            <a:r>
              <a:rPr lang="en-US" sz="2800" b="1" dirty="0">
                <a:solidFill>
                  <a:srgbClr val="FFFF00"/>
                </a:solidFill>
                <a:latin typeface="Times New Roman" panose="02020603050405020304" pitchFamily="18" charset="0"/>
                <a:cs typeface="Times New Roman" panose="02020603050405020304" pitchFamily="18" charset="0"/>
              </a:rPr>
              <a:t>is a tract of standing water. The lake into which the Beast and the False Prophet are to be cast, is not, however, of water, but </a:t>
            </a:r>
            <a:r>
              <a:rPr lang="en-US" sz="2800" b="1" i="1" dirty="0">
                <a:solidFill>
                  <a:srgbClr val="FFFF00"/>
                </a:solidFill>
                <a:latin typeface="Times New Roman" panose="02020603050405020304" pitchFamily="18" charset="0"/>
                <a:cs typeface="Times New Roman" panose="02020603050405020304" pitchFamily="18" charset="0"/>
              </a:rPr>
              <a:t>of fire. </a:t>
            </a:r>
            <a:r>
              <a:rPr lang="en-US" sz="2800" b="1" dirty="0">
                <a:solidFill>
                  <a:srgbClr val="FFFF00"/>
                </a:solidFill>
                <a:latin typeface="Times New Roman" panose="02020603050405020304" pitchFamily="18" charset="0"/>
                <a:cs typeface="Times New Roman" panose="02020603050405020304" pitchFamily="18" charset="0"/>
              </a:rPr>
              <a:t>A lake of fire is </a:t>
            </a:r>
            <a:r>
              <a:rPr lang="en-US" sz="2800" b="1" i="1" dirty="0">
                <a:solidFill>
                  <a:srgbClr val="FFFF00"/>
                </a:solidFill>
                <a:latin typeface="Times New Roman" panose="02020603050405020304" pitchFamily="18" charset="0"/>
                <a:cs typeface="Times New Roman" panose="02020603050405020304" pitchFamily="18" charset="0"/>
              </a:rPr>
              <a:t>a tract of land in a state of fiery ignition… </a:t>
            </a:r>
            <a:r>
              <a:rPr lang="en-US" sz="2800" b="1" dirty="0">
                <a:solidFill>
                  <a:srgbClr val="FFFF00"/>
                </a:solidFill>
                <a:latin typeface="Times New Roman" panose="02020603050405020304" pitchFamily="18" charset="0"/>
                <a:cs typeface="Times New Roman" panose="02020603050405020304" pitchFamily="18" charset="0"/>
              </a:rPr>
              <a:t>When a country is in its normal state, it is Apocalyptically neither a lake of water nor of fire, but simply “the earth” out of which the Beast came; but, if that country be thrown into a state of destructive conflagration, it becomes Apocalyptically </a:t>
            </a:r>
            <a:r>
              <a:rPr lang="en-US" sz="2800" b="1" i="1" dirty="0">
                <a:solidFill>
                  <a:srgbClr val="FFFF00"/>
                </a:solidFill>
                <a:latin typeface="Times New Roman" panose="02020603050405020304" pitchFamily="18" charset="0"/>
                <a:cs typeface="Times New Roman" panose="02020603050405020304" pitchFamily="18" charset="0"/>
              </a:rPr>
              <a:t>a lake of fire. </a:t>
            </a:r>
            <a:r>
              <a:rPr lang="en-US" sz="2800" b="1" dirty="0">
                <a:solidFill>
                  <a:srgbClr val="FFFF00"/>
                </a:solidFill>
                <a:latin typeface="Times New Roman" panose="02020603050405020304" pitchFamily="18" charset="0"/>
                <a:cs typeface="Times New Roman" panose="02020603050405020304" pitchFamily="18" charset="0"/>
              </a:rPr>
              <a:t>Hence, the lake into which the Beast and False Prophet are cast, is all that tract of country upon which they exist as the secular and ecclesiastical constitution of the inhabitants. To cast such into the lake of fire in which they are destroyed, is to kindle an intense conflagration in the territory of their dominion, which is not extinguished, or quenched, until they are consumed…</a:t>
            </a:r>
          </a:p>
          <a:p>
            <a:pPr algn="just"/>
            <a:r>
              <a:rPr lang="en-US" sz="2800" b="1"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continues</a:t>
            </a:r>
          </a:p>
          <a:p>
            <a:endParaRPr lang="en-US" dirty="0"/>
          </a:p>
        </p:txBody>
      </p:sp>
    </p:spTree>
    <p:extLst>
      <p:ext uri="{BB962C8B-B14F-4D97-AF65-F5344CB8AC3E}">
        <p14:creationId xmlns:p14="http://schemas.microsoft.com/office/powerpoint/2010/main" val="40884730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34FB8CE-5A78-4815-BA09-258315200183}"/>
              </a:ext>
            </a:extLst>
          </p:cNvPr>
          <p:cNvSpPr txBox="1"/>
          <p:nvPr/>
        </p:nvSpPr>
        <p:spPr>
          <a:xfrm>
            <a:off x="261258" y="101431"/>
            <a:ext cx="11698514" cy="6848029"/>
          </a:xfrm>
          <a:prstGeom prst="rect">
            <a:avLst/>
          </a:prstGeom>
          <a:noFill/>
        </p:spPr>
        <p:txBody>
          <a:bodyPr wrap="square" rtlCol="0">
            <a:spAutoFit/>
          </a:bodyPr>
          <a:lstStyle/>
          <a:p>
            <a:pPr algn="just">
              <a:spcAft>
                <a:spcPts val="600"/>
              </a:spcAft>
            </a:pPr>
            <a:r>
              <a:rPr lang="en-US" sz="2800" b="1" dirty="0">
                <a:solidFill>
                  <a:srgbClr val="FFFF00"/>
                </a:solidFill>
                <a:latin typeface="Times New Roman" panose="02020603050405020304" pitchFamily="18" charset="0"/>
                <a:cs typeface="Times New Roman" panose="02020603050405020304" pitchFamily="18" charset="0"/>
              </a:rPr>
              <a:t>When the wood, hay, and stubble, as unprofitable servants, are cast into outer darkness, they disperse themselves over the countries of the Dragon, the Beast, and the False Prophet; which, by the judgments coming upon them through the second and third angels, are to be kindled into a lake of fire… the Mediterranean Gulf separates the Lake of Fire countries from the kingdom of Israel. They are the countries invaded by the King of kings upon the white horse with his hosts of the heaven… in whose presence the countries are kindled into flame; and the resurrected exiles, and the worshippers of the Beast, are all tormented with fire and brimstone; and made to drink of the unmixed wine of the wrath of the Deity, poured out into the cup of his indignation. Thus “Death and Hades,” or the condemned resurrected exiles, are cast into the lake of fire, which is to them “the Second Death”… </a:t>
            </a:r>
          </a:p>
          <a:p>
            <a:pPr algn="just"/>
            <a:endParaRPr lang="en-US" sz="2800" b="1" dirty="0">
              <a:solidFill>
                <a:srgbClr val="FFFF00"/>
              </a:solidFill>
              <a:latin typeface="Times New Roman" panose="02020603050405020304" pitchFamily="18" charset="0"/>
              <a:cs typeface="Times New Roman" panose="02020603050405020304" pitchFamily="18" charset="0"/>
            </a:endParaRPr>
          </a:p>
          <a:p>
            <a:pPr algn="ctr"/>
            <a:r>
              <a:rPr lang="en-US" sz="2400" b="1" dirty="0">
                <a:solidFill>
                  <a:srgbClr val="FFFF00"/>
                </a:solidFill>
                <a:latin typeface="Times New Roman" panose="02020603050405020304" pitchFamily="18" charset="0"/>
                <a:cs typeface="Times New Roman" panose="02020603050405020304" pitchFamily="18" charset="0"/>
              </a:rPr>
              <a:t> John Thomas, </a:t>
            </a:r>
            <a:r>
              <a:rPr lang="en-US" sz="2400" b="1" u="sng" dirty="0">
                <a:solidFill>
                  <a:srgbClr val="FFFF00"/>
                </a:solidFill>
                <a:latin typeface="Times New Roman" panose="02020603050405020304" pitchFamily="18" charset="0"/>
                <a:cs typeface="Times New Roman" panose="02020603050405020304" pitchFamily="18" charset="0"/>
              </a:rPr>
              <a:t>Eureka</a:t>
            </a:r>
            <a:r>
              <a:rPr lang="en-US" sz="2400" b="1" dirty="0">
                <a:solidFill>
                  <a:srgbClr val="FFFF00"/>
                </a:solidFill>
                <a:latin typeface="Times New Roman" panose="02020603050405020304" pitchFamily="18" charset="0"/>
                <a:cs typeface="Times New Roman" panose="02020603050405020304" pitchFamily="18" charset="0"/>
              </a:rPr>
              <a:t>, Five Volume Set - 1978 Ed., Volume 3B, pp. 255-57</a:t>
            </a:r>
          </a:p>
          <a:p>
            <a:endParaRPr lang="en-US" dirty="0"/>
          </a:p>
        </p:txBody>
      </p:sp>
    </p:spTree>
    <p:extLst>
      <p:ext uri="{BB962C8B-B14F-4D97-AF65-F5344CB8AC3E}">
        <p14:creationId xmlns:p14="http://schemas.microsoft.com/office/powerpoint/2010/main" val="41671170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9B8BC95-7914-4C23-A5DE-0E90BC92C3D5}"/>
              </a:ext>
            </a:extLst>
          </p:cNvPr>
          <p:cNvSpPr txBox="1"/>
          <p:nvPr/>
        </p:nvSpPr>
        <p:spPr>
          <a:xfrm>
            <a:off x="486228" y="197346"/>
            <a:ext cx="11219543" cy="6463308"/>
          </a:xfrm>
          <a:prstGeom prst="rect">
            <a:avLst/>
          </a:prstGeom>
          <a:noFill/>
        </p:spPr>
        <p:txBody>
          <a:bodyPr wrap="square" rtlCol="0">
            <a:spAutoFit/>
          </a:bodyPr>
          <a:lstStyle/>
          <a:p>
            <a:pPr algn="ctr"/>
            <a:r>
              <a:rPr lang="en-US" sz="4400" b="1" dirty="0">
                <a:solidFill>
                  <a:srgbClr val="FFFF00"/>
                </a:solidFill>
                <a:latin typeface="Times New Roman" panose="02020603050405020304" pitchFamily="18" charset="0"/>
                <a:cs typeface="Times New Roman" panose="02020603050405020304" pitchFamily="18" charset="0"/>
              </a:rPr>
              <a:t>Topic #4</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 vs. 11 – Earth and Heaven Fleeing Away / Great White Throne</a:t>
            </a:r>
          </a:p>
          <a:p>
            <a:pPr algn="just"/>
            <a:r>
              <a:rPr lang="en-US" sz="4400" b="1" dirty="0">
                <a:solidFill>
                  <a:srgbClr val="FFFF00"/>
                </a:solidFill>
                <a:latin typeface="Times New Roman" panose="02020603050405020304" pitchFamily="18" charset="0"/>
                <a:cs typeface="Times New Roman" panose="02020603050405020304" pitchFamily="18" charset="0"/>
              </a:rPr>
              <a:t> </a:t>
            </a:r>
          </a:p>
          <a:p>
            <a:pPr algn="just"/>
            <a:r>
              <a:rPr lang="en-US" sz="4400" b="1" i="1" dirty="0">
                <a:solidFill>
                  <a:srgbClr val="FFFF00"/>
                </a:solidFill>
                <a:latin typeface="Times New Roman" panose="02020603050405020304" pitchFamily="18" charset="0"/>
                <a:cs typeface="Times New Roman" panose="02020603050405020304" pitchFamily="18" charset="0"/>
              </a:rPr>
              <a:t>And I saw a great white throne, and him that sat on it, from whose face the earth and the heaven fled away; and there was found no place for them</a:t>
            </a:r>
            <a:r>
              <a:rPr lang="en-US" sz="4400" b="1" dirty="0">
                <a:solidFill>
                  <a:srgbClr val="FFFF00"/>
                </a:solidFill>
                <a:latin typeface="Times New Roman" panose="02020603050405020304" pitchFamily="18" charset="0"/>
                <a:cs typeface="Times New Roman" panose="02020603050405020304" pitchFamily="18" charset="0"/>
              </a:rPr>
              <a:t> (20:11).  </a:t>
            </a:r>
          </a:p>
          <a:p>
            <a:endParaRPr lang="en-US" dirty="0"/>
          </a:p>
        </p:txBody>
      </p:sp>
    </p:spTree>
    <p:extLst>
      <p:ext uri="{BB962C8B-B14F-4D97-AF65-F5344CB8AC3E}">
        <p14:creationId xmlns:p14="http://schemas.microsoft.com/office/powerpoint/2010/main" val="2793755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D936E43-BA40-4997-9DC8-F6E77EBBD60F}"/>
              </a:ext>
            </a:extLst>
          </p:cNvPr>
          <p:cNvSpPr txBox="1"/>
          <p:nvPr/>
        </p:nvSpPr>
        <p:spPr>
          <a:xfrm>
            <a:off x="1255485" y="1291771"/>
            <a:ext cx="9681029" cy="3785652"/>
          </a:xfrm>
          <a:prstGeom prst="rect">
            <a:avLst/>
          </a:prstGeom>
          <a:noFill/>
        </p:spPr>
        <p:txBody>
          <a:bodyPr wrap="square" rtlCol="0">
            <a:spAutoFit/>
          </a:bodyPr>
          <a:lstStyle/>
          <a:p>
            <a:pPr algn="just"/>
            <a:r>
              <a:rPr lang="en-US" sz="4800" b="1" i="1" dirty="0">
                <a:solidFill>
                  <a:srgbClr val="FFFF00"/>
                </a:solidFill>
                <a:latin typeface="Times New Roman" panose="02020603050405020304" pitchFamily="18" charset="0"/>
                <a:cs typeface="Times New Roman" panose="02020603050405020304" pitchFamily="18" charset="0"/>
              </a:rPr>
              <a:t>And I saw a new heaven and a new earth, for the first heaven and the first earth were passed away, and there was no more sea</a:t>
            </a:r>
            <a:r>
              <a:rPr lang="en-US" sz="4800" b="1" dirty="0">
                <a:solidFill>
                  <a:srgbClr val="FFFF00"/>
                </a:solidFill>
                <a:latin typeface="Times New Roman" panose="02020603050405020304" pitchFamily="18" charset="0"/>
                <a:cs typeface="Times New Roman" panose="02020603050405020304" pitchFamily="18" charset="0"/>
              </a:rPr>
              <a:t> (21:1). </a:t>
            </a:r>
          </a:p>
          <a:p>
            <a:endParaRPr lang="en-US" sz="4800" dirty="0"/>
          </a:p>
        </p:txBody>
      </p:sp>
    </p:spTree>
    <p:extLst>
      <p:ext uri="{BB962C8B-B14F-4D97-AF65-F5344CB8AC3E}">
        <p14:creationId xmlns:p14="http://schemas.microsoft.com/office/powerpoint/2010/main" val="4013220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8BCA542-59FE-4C70-8557-5130D7FE6891}"/>
              </a:ext>
            </a:extLst>
          </p:cNvPr>
          <p:cNvSpPr txBox="1"/>
          <p:nvPr/>
        </p:nvSpPr>
        <p:spPr>
          <a:xfrm>
            <a:off x="682171" y="610136"/>
            <a:ext cx="10827658" cy="6247864"/>
          </a:xfrm>
          <a:prstGeom prst="rect">
            <a:avLst/>
          </a:prstGeom>
          <a:noFill/>
        </p:spPr>
        <p:txBody>
          <a:bodyPr wrap="square" rtlCol="0">
            <a:spAutoFit/>
          </a:bodyPr>
          <a:lstStyle/>
          <a:p>
            <a:pPr algn="ctr"/>
            <a:r>
              <a:rPr lang="en-US" sz="4400" b="1" u="sng" dirty="0">
                <a:solidFill>
                  <a:srgbClr val="FFFF00"/>
                </a:solidFill>
                <a:latin typeface="Times New Roman" panose="02020603050405020304" pitchFamily="18" charset="0"/>
                <a:cs typeface="Times New Roman" panose="02020603050405020304" pitchFamily="18" charset="0"/>
              </a:rPr>
              <a:t>Kingdoms of Men</a:t>
            </a:r>
            <a:r>
              <a:rPr lang="en-US" sz="4400" b="1" dirty="0">
                <a:solidFill>
                  <a:srgbClr val="FFFF00"/>
                </a:solidFill>
                <a:latin typeface="Times New Roman" panose="02020603050405020304" pitchFamily="18" charset="0"/>
                <a:cs typeface="Times New Roman" panose="02020603050405020304" pitchFamily="18" charset="0"/>
              </a:rPr>
              <a:t> </a:t>
            </a:r>
          </a:p>
          <a:p>
            <a:pPr algn="ctr"/>
            <a:endParaRPr lang="en-US" sz="3600" b="1" dirty="0">
              <a:solidFill>
                <a:srgbClr val="FFFF00"/>
              </a:solidFill>
              <a:latin typeface="Times New Roman" panose="02020603050405020304" pitchFamily="18" charset="0"/>
              <a:cs typeface="Times New Roman" panose="02020603050405020304" pitchFamily="18" charset="0"/>
            </a:endParaRPr>
          </a:p>
          <a:p>
            <a:pPr algn="ctr">
              <a:spcAft>
                <a:spcPts val="1200"/>
              </a:spcAft>
            </a:pPr>
            <a:r>
              <a:rPr lang="en-US" sz="3600" b="1" i="1" dirty="0">
                <a:solidFill>
                  <a:srgbClr val="FFFF00"/>
                </a:solidFill>
                <a:latin typeface="Times New Roman" panose="02020603050405020304" pitchFamily="18" charset="0"/>
                <a:cs typeface="Times New Roman" panose="02020603050405020304" pitchFamily="18" charset="0"/>
              </a:rPr>
              <a:t>Raging waves of the sea, foaming out of their own shame</a:t>
            </a:r>
            <a:r>
              <a:rPr lang="en-US" sz="3600" b="1" dirty="0">
                <a:solidFill>
                  <a:srgbClr val="FFFF00"/>
                </a:solidFill>
                <a:latin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cs typeface="Times New Roman" panose="02020603050405020304" pitchFamily="18" charset="0"/>
              </a:rPr>
              <a:t>(Jude 1:13)</a:t>
            </a:r>
            <a:endParaRPr lang="en-US" sz="3600" b="1" dirty="0">
              <a:solidFill>
                <a:srgbClr val="FFFF00"/>
              </a:solidFill>
              <a:latin typeface="Times New Roman" panose="02020603050405020304" pitchFamily="18" charset="0"/>
              <a:cs typeface="Times New Roman" panose="02020603050405020304" pitchFamily="18" charset="0"/>
            </a:endParaRPr>
          </a:p>
          <a:p>
            <a:pPr algn="ctr">
              <a:spcAft>
                <a:spcPts val="1200"/>
              </a:spcAft>
            </a:pPr>
            <a:r>
              <a:rPr lang="en-US" sz="3600" b="1" baseline="30000" dirty="0">
                <a:solidFill>
                  <a:srgbClr val="FFFF00"/>
                </a:solidFill>
                <a:latin typeface="Times New Roman" panose="02020603050405020304" pitchFamily="18" charset="0"/>
                <a:cs typeface="Times New Roman" panose="02020603050405020304" pitchFamily="18" charset="0"/>
              </a:rPr>
              <a:t> </a:t>
            </a:r>
            <a:r>
              <a:rPr lang="en-US" sz="3600" b="1" i="1" dirty="0">
                <a:solidFill>
                  <a:srgbClr val="FFFF00"/>
                </a:solidFill>
                <a:latin typeface="Times New Roman" panose="02020603050405020304" pitchFamily="18" charset="0"/>
                <a:cs typeface="Times New Roman" panose="02020603050405020304" pitchFamily="18" charset="0"/>
              </a:rPr>
              <a:t>…upon the earth distress of nations, with perplexity; the sea and the waves roaring</a:t>
            </a:r>
            <a:r>
              <a:rPr lang="en-US" sz="3600" b="1" dirty="0">
                <a:solidFill>
                  <a:srgbClr val="FFFF00"/>
                </a:solidFill>
                <a:latin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cs typeface="Times New Roman" panose="02020603050405020304" pitchFamily="18" charset="0"/>
              </a:rPr>
              <a:t>(Luke 21:25).</a:t>
            </a:r>
            <a:r>
              <a:rPr lang="en-US" sz="3600" b="1" dirty="0">
                <a:solidFill>
                  <a:srgbClr val="FFFF00"/>
                </a:solidFill>
                <a:latin typeface="Times New Roman" panose="02020603050405020304" pitchFamily="18" charset="0"/>
                <a:cs typeface="Times New Roman" panose="02020603050405020304" pitchFamily="18" charset="0"/>
              </a:rPr>
              <a:t> </a:t>
            </a:r>
          </a:p>
          <a:p>
            <a:pPr algn="ctr"/>
            <a:r>
              <a:rPr lang="en-US" sz="3600" b="1" i="1" dirty="0">
                <a:solidFill>
                  <a:srgbClr val="FFFF00"/>
                </a:solidFill>
                <a:latin typeface="Times New Roman" panose="02020603050405020304" pitchFamily="18" charset="0"/>
                <a:cs typeface="Times New Roman" panose="02020603050405020304" pitchFamily="18" charset="0"/>
              </a:rPr>
              <a:t>he that </a:t>
            </a:r>
            <a:r>
              <a:rPr lang="en-US" sz="3600" b="1" i="1" dirty="0" err="1">
                <a:solidFill>
                  <a:srgbClr val="FFFF00"/>
                </a:solidFill>
                <a:latin typeface="Times New Roman" panose="02020603050405020304" pitchFamily="18" charset="0"/>
                <a:cs typeface="Times New Roman" panose="02020603050405020304" pitchFamily="18" charset="0"/>
              </a:rPr>
              <a:t>wavereth</a:t>
            </a:r>
            <a:r>
              <a:rPr lang="en-US" sz="3600" b="1" i="1" dirty="0">
                <a:solidFill>
                  <a:srgbClr val="FFFF00"/>
                </a:solidFill>
                <a:latin typeface="Times New Roman" panose="02020603050405020304" pitchFamily="18" charset="0"/>
                <a:cs typeface="Times New Roman" panose="02020603050405020304" pitchFamily="18" charset="0"/>
              </a:rPr>
              <a:t> is like a wave of the sea driven with the wind and tossed</a:t>
            </a:r>
            <a:r>
              <a:rPr lang="en-US" sz="3600" b="1" dirty="0">
                <a:solidFill>
                  <a:srgbClr val="FFFF00"/>
                </a:solidFill>
                <a:latin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cs typeface="Times New Roman" panose="02020603050405020304" pitchFamily="18" charset="0"/>
              </a:rPr>
              <a:t>(James 1:6)</a:t>
            </a:r>
          </a:p>
          <a:p>
            <a:pPr algn="ctr"/>
            <a:r>
              <a:rPr lang="en-US" sz="2800" b="1" dirty="0">
                <a:solidFill>
                  <a:srgbClr val="FFFF00"/>
                </a:solidFill>
                <a:latin typeface="Times New Roman" panose="02020603050405020304" pitchFamily="18" charset="0"/>
                <a:cs typeface="Times New Roman" panose="02020603050405020304" pitchFamily="18" charset="0"/>
              </a:rPr>
              <a:t>	</a:t>
            </a:r>
          </a:p>
          <a:p>
            <a:r>
              <a:rPr lang="en-US" sz="2800" b="1"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continued</a:t>
            </a:r>
          </a:p>
          <a:p>
            <a:pPr algn="ctr"/>
            <a:r>
              <a:rPr lang="en-US" sz="2800" b="1" i="1" dirty="0">
                <a:solidFill>
                  <a:srgbClr val="FFFF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732571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76F61D6D-629A-47A1-BCC8-6C3C0C42F906}"/>
              </a:ext>
            </a:extLst>
          </p:cNvPr>
          <p:cNvSpPr txBox="1"/>
          <p:nvPr/>
        </p:nvSpPr>
        <p:spPr>
          <a:xfrm>
            <a:off x="928914" y="986972"/>
            <a:ext cx="10769600" cy="4585871"/>
          </a:xfrm>
          <a:prstGeom prst="rect">
            <a:avLst/>
          </a:prstGeom>
          <a:noFill/>
        </p:spPr>
        <p:txBody>
          <a:bodyPr wrap="square" rtlCol="0">
            <a:spAutoFit/>
          </a:bodyPr>
          <a:lstStyle/>
          <a:p>
            <a:pPr algn="ctr"/>
            <a:r>
              <a:rPr lang="en-US" sz="4000" b="1" u="sng" dirty="0">
                <a:solidFill>
                  <a:srgbClr val="FFFF00"/>
                </a:solidFill>
                <a:latin typeface="Times New Roman" panose="02020603050405020304" pitchFamily="18" charset="0"/>
                <a:cs typeface="Times New Roman" panose="02020603050405020304" pitchFamily="18" charset="0"/>
              </a:rPr>
              <a:t>Kingdom Age</a:t>
            </a:r>
          </a:p>
          <a:p>
            <a:pPr algn="ctr"/>
            <a:endParaRPr lang="en-US" sz="4000" b="1" dirty="0">
              <a:solidFill>
                <a:srgbClr val="FFFF00"/>
              </a:solidFill>
              <a:latin typeface="Times New Roman" panose="02020603050405020304" pitchFamily="18" charset="0"/>
              <a:cs typeface="Times New Roman" panose="02020603050405020304" pitchFamily="18" charset="0"/>
            </a:endParaRPr>
          </a:p>
          <a:p>
            <a:pPr algn="ctr"/>
            <a:r>
              <a:rPr lang="en-US" sz="4000" b="1" i="1" dirty="0">
                <a:solidFill>
                  <a:srgbClr val="FFFF00"/>
                </a:solidFill>
                <a:latin typeface="Times New Roman" panose="02020603050405020304" pitchFamily="18" charset="0"/>
                <a:cs typeface="Times New Roman" panose="02020603050405020304" pitchFamily="18" charset="0"/>
              </a:rPr>
              <a:t>sea of glass like unto crystal </a:t>
            </a:r>
            <a:r>
              <a:rPr lang="en-US" sz="3200" b="1" dirty="0">
                <a:solidFill>
                  <a:srgbClr val="FFFF00"/>
                </a:solidFill>
                <a:latin typeface="Times New Roman" panose="02020603050405020304" pitchFamily="18" charset="0"/>
                <a:cs typeface="Times New Roman" panose="02020603050405020304" pitchFamily="18" charset="0"/>
              </a:rPr>
              <a:t>(Revelation 4:6; 15:2)</a:t>
            </a:r>
            <a:r>
              <a:rPr lang="en-US" sz="3200" b="1" i="1" dirty="0">
                <a:solidFill>
                  <a:srgbClr val="FFFF00"/>
                </a:solidFill>
                <a:latin typeface="Times New Roman" panose="02020603050405020304" pitchFamily="18" charset="0"/>
                <a:cs typeface="Times New Roman" panose="02020603050405020304" pitchFamily="18" charset="0"/>
              </a:rPr>
              <a:t> </a:t>
            </a:r>
          </a:p>
          <a:p>
            <a:pPr algn="ctr"/>
            <a:endParaRPr lang="en-US" sz="4000" b="1" i="1" dirty="0">
              <a:solidFill>
                <a:srgbClr val="FFFF00"/>
              </a:solidFill>
              <a:latin typeface="Times New Roman" panose="02020603050405020304" pitchFamily="18" charset="0"/>
              <a:cs typeface="Times New Roman" panose="02020603050405020304" pitchFamily="18" charset="0"/>
            </a:endParaRPr>
          </a:p>
          <a:p>
            <a:pPr algn="ctr"/>
            <a:r>
              <a:rPr lang="en-US" sz="4400" b="1" u="sng" dirty="0">
                <a:solidFill>
                  <a:srgbClr val="FFFF00"/>
                </a:solidFill>
                <a:latin typeface="Times New Roman" panose="02020603050405020304" pitchFamily="18" charset="0"/>
                <a:cs typeface="Times New Roman" panose="02020603050405020304" pitchFamily="18" charset="0"/>
              </a:rPr>
              <a:t>Eighth Day</a:t>
            </a:r>
          </a:p>
          <a:p>
            <a:pPr algn="ctr"/>
            <a:endParaRPr lang="en-US" sz="4400" b="1" u="sng" dirty="0">
              <a:solidFill>
                <a:srgbClr val="FFFF00"/>
              </a:solidFill>
              <a:latin typeface="Times New Roman" panose="02020603050405020304" pitchFamily="18" charset="0"/>
              <a:cs typeface="Times New Roman" panose="02020603050405020304" pitchFamily="18" charset="0"/>
            </a:endParaRPr>
          </a:p>
          <a:p>
            <a:pPr algn="ctr"/>
            <a:r>
              <a:rPr lang="en-US" sz="4400" b="1" i="1" dirty="0">
                <a:solidFill>
                  <a:srgbClr val="FFFF00"/>
                </a:solidFill>
                <a:latin typeface="Times New Roman" panose="02020603050405020304" pitchFamily="18" charset="0"/>
                <a:cs typeface="Times New Roman" panose="02020603050405020304" pitchFamily="18" charset="0"/>
              </a:rPr>
              <a:t> there was no more sea</a:t>
            </a:r>
            <a:r>
              <a:rPr lang="en-US" sz="4400" b="1" dirty="0">
                <a:solidFill>
                  <a:srgbClr val="FFFF00"/>
                </a:solidFill>
                <a:latin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cs typeface="Times New Roman" panose="02020603050405020304" pitchFamily="18" charset="0"/>
              </a:rPr>
              <a:t>(Revelation 21:1)  </a:t>
            </a:r>
          </a:p>
        </p:txBody>
      </p:sp>
    </p:spTree>
    <p:extLst>
      <p:ext uri="{BB962C8B-B14F-4D97-AF65-F5344CB8AC3E}">
        <p14:creationId xmlns:p14="http://schemas.microsoft.com/office/powerpoint/2010/main" val="22645138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7A80135A-8E73-4E0D-9C34-DDE2E07201AB}"/>
              </a:ext>
            </a:extLst>
          </p:cNvPr>
          <p:cNvSpPr txBox="1"/>
          <p:nvPr/>
        </p:nvSpPr>
        <p:spPr>
          <a:xfrm>
            <a:off x="566057" y="275771"/>
            <a:ext cx="11088914" cy="6278642"/>
          </a:xfrm>
          <a:prstGeom prst="rect">
            <a:avLst/>
          </a:prstGeom>
          <a:noFill/>
        </p:spPr>
        <p:txBody>
          <a:bodyPr wrap="square" rtlCol="0">
            <a:spAutoFit/>
          </a:bodyPr>
          <a:lstStyle/>
          <a:p>
            <a:pPr algn="just"/>
            <a:r>
              <a:rPr lang="en-US" sz="3200" b="1" i="1" dirty="0">
                <a:solidFill>
                  <a:srgbClr val="FFFF00"/>
                </a:solidFill>
                <a:latin typeface="Times New Roman" panose="02020603050405020304" pitchFamily="18" charset="0"/>
                <a:cs typeface="Times New Roman" panose="02020603050405020304" pitchFamily="18" charset="0"/>
              </a:rPr>
              <a:t>For this they willingly are ignorant of, that by the word of God the heavens were of old, and the earth standing out of the water and in the water: Whereby the world that then was, being overflowed with water, perished: But the heavens and the earth, which are now, by the same word are kept in store, reserved unto fire against the day of judgment and perdition of ungodly men </a:t>
            </a:r>
            <a:r>
              <a:rPr lang="en-US" sz="3200" b="1" dirty="0">
                <a:solidFill>
                  <a:srgbClr val="FFFF00"/>
                </a:solidFill>
                <a:latin typeface="Times New Roman" panose="02020603050405020304" pitchFamily="18" charset="0"/>
                <a:cs typeface="Times New Roman" panose="02020603050405020304" pitchFamily="18" charset="0"/>
              </a:rPr>
              <a:t>(2 Peter 3:7).</a:t>
            </a:r>
          </a:p>
          <a:p>
            <a:pPr algn="just"/>
            <a:endParaRPr lang="en-US" sz="3200" b="1" dirty="0">
              <a:solidFill>
                <a:srgbClr val="FFFF00"/>
              </a:solidFill>
              <a:latin typeface="Times New Roman" panose="02020603050405020304" pitchFamily="18" charset="0"/>
              <a:cs typeface="Times New Roman" panose="02020603050405020304" pitchFamily="18" charset="0"/>
            </a:endParaRPr>
          </a:p>
          <a:p>
            <a:pPr algn="just"/>
            <a:r>
              <a:rPr lang="en-US" sz="3200" b="1" i="1" dirty="0">
                <a:solidFill>
                  <a:srgbClr val="FFFF00"/>
                </a:solidFill>
                <a:latin typeface="Times New Roman" panose="02020603050405020304" pitchFamily="18" charset="0"/>
                <a:cs typeface="Times New Roman" panose="02020603050405020304" pitchFamily="18" charset="0"/>
              </a:rPr>
              <a:t>But the day of the Lord will come as a thief in the night; in the which the heavens shall pass away with a great noise, and the elements shall melt with fervent heat, the earth also and the works that are therein shall be burned up </a:t>
            </a:r>
            <a:r>
              <a:rPr lang="en-US" sz="3200" b="1" dirty="0">
                <a:solidFill>
                  <a:srgbClr val="FFFF00"/>
                </a:solidFill>
                <a:latin typeface="Times New Roman" panose="02020603050405020304" pitchFamily="18" charset="0"/>
                <a:cs typeface="Times New Roman" panose="02020603050405020304" pitchFamily="18" charset="0"/>
              </a:rPr>
              <a:t>(2 Peter 3:10).</a:t>
            </a:r>
          </a:p>
          <a:p>
            <a:endParaRPr lang="en-US" dirty="0"/>
          </a:p>
        </p:txBody>
      </p:sp>
    </p:spTree>
    <p:extLst>
      <p:ext uri="{BB962C8B-B14F-4D97-AF65-F5344CB8AC3E}">
        <p14:creationId xmlns:p14="http://schemas.microsoft.com/office/powerpoint/2010/main" val="3667721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4A2BE70-3120-4A9C-9770-F355AB3392C8}"/>
              </a:ext>
            </a:extLst>
          </p:cNvPr>
          <p:cNvSpPr txBox="1"/>
          <p:nvPr/>
        </p:nvSpPr>
        <p:spPr>
          <a:xfrm>
            <a:off x="667658" y="725714"/>
            <a:ext cx="11001828" cy="5786199"/>
          </a:xfrm>
          <a:prstGeom prst="rect">
            <a:avLst/>
          </a:prstGeom>
          <a:noFill/>
        </p:spPr>
        <p:txBody>
          <a:bodyPr wrap="square" rtlCol="0">
            <a:spAutoFit/>
          </a:bodyPr>
          <a:lstStyle/>
          <a:p>
            <a:pPr algn="just"/>
            <a:r>
              <a:rPr lang="en-US" sz="3200" b="1" i="1" dirty="0">
                <a:solidFill>
                  <a:srgbClr val="FFFF00"/>
                </a:solidFill>
                <a:latin typeface="Times New Roman" panose="02020603050405020304" pitchFamily="18" charset="0"/>
                <a:cs typeface="Times New Roman" panose="02020603050405020304" pitchFamily="18" charset="0"/>
              </a:rPr>
              <a:t>Then cometh the end, when he shall have delivered up the kingdom to God, even the Father; when he shall have put down all rule and all authority and power. For he must reign, till he hath put all enemies under his feet. The last enemy that shall be destroyed is death. For he hath put all things under his feet. But when he saith all things are put under him, it is manifest that he is excepted, which did put all things under him. And when all things shall be subdued unto him, then shall the Son also himself be subject unto him that put all things under him, that God may be all in all.</a:t>
            </a:r>
            <a:r>
              <a:rPr lang="en-US" sz="3200" b="1" dirty="0">
                <a:solidFill>
                  <a:srgbClr val="FFFF00"/>
                </a:solidFill>
                <a:latin typeface="Times New Roman" panose="02020603050405020304" pitchFamily="18" charset="0"/>
                <a:cs typeface="Times New Roman" panose="02020603050405020304" pitchFamily="18" charset="0"/>
              </a:rPr>
              <a:t> </a:t>
            </a:r>
          </a:p>
          <a:p>
            <a:pPr algn="just"/>
            <a:r>
              <a:rPr lang="en-US" sz="3200" b="1" dirty="0">
                <a:solidFill>
                  <a:srgbClr val="FFFF00"/>
                </a:solidFill>
                <a:latin typeface="Times New Roman" panose="02020603050405020304" pitchFamily="18" charset="0"/>
                <a:cs typeface="Times New Roman" panose="02020603050405020304" pitchFamily="18" charset="0"/>
              </a:rPr>
              <a:t>					          1 Corinthians 15:24-28 </a:t>
            </a:r>
          </a:p>
          <a:p>
            <a:endParaRPr lang="en-US" dirty="0">
              <a:solidFill>
                <a:srgbClr val="FFFF00"/>
              </a:solidFill>
            </a:endParaRPr>
          </a:p>
        </p:txBody>
      </p:sp>
    </p:spTree>
    <p:extLst>
      <p:ext uri="{BB962C8B-B14F-4D97-AF65-F5344CB8AC3E}">
        <p14:creationId xmlns:p14="http://schemas.microsoft.com/office/powerpoint/2010/main" val="5336442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CB55B38-0635-4791-BE27-8622B02C84BB}"/>
              </a:ext>
            </a:extLst>
          </p:cNvPr>
          <p:cNvSpPr txBox="1"/>
          <p:nvPr/>
        </p:nvSpPr>
        <p:spPr>
          <a:xfrm>
            <a:off x="548640" y="281353"/>
            <a:ext cx="11338560" cy="6801862"/>
          </a:xfrm>
          <a:prstGeom prst="rect">
            <a:avLst/>
          </a:prstGeom>
          <a:noFill/>
        </p:spPr>
        <p:txBody>
          <a:bodyPr wrap="square" rtlCol="0">
            <a:spAutoFit/>
          </a:bodyPr>
          <a:lstStyle/>
          <a:p>
            <a:pPr algn="just"/>
            <a:r>
              <a:rPr lang="en-US" sz="2600" b="1" dirty="0">
                <a:solidFill>
                  <a:srgbClr val="FFFF00"/>
                </a:solidFill>
                <a:latin typeface="Times New Roman" panose="02020603050405020304" pitchFamily="18" charset="0"/>
                <a:cs typeface="Times New Roman" panose="02020603050405020304" pitchFamily="18" charset="0"/>
              </a:rPr>
              <a:t>Now while it is desired to retain the old Birmingham Statement without any doctrinal change, there are several places in it which show carelessness on the part of those who wrote it; and these, we think, should be rectified…</a:t>
            </a:r>
          </a:p>
          <a:p>
            <a:pPr algn="just"/>
            <a:r>
              <a:rPr lang="en-US" sz="2600" b="1" dirty="0">
                <a:solidFill>
                  <a:srgbClr val="FFFF00"/>
                </a:solidFill>
                <a:latin typeface="Times New Roman" panose="02020603050405020304" pitchFamily="18" charset="0"/>
                <a:cs typeface="Times New Roman" panose="02020603050405020304" pitchFamily="18" charset="0"/>
              </a:rPr>
              <a:t> </a:t>
            </a:r>
          </a:p>
          <a:p>
            <a:pPr algn="just"/>
            <a:r>
              <a:rPr lang="en-US" sz="2600" b="1" dirty="0">
                <a:solidFill>
                  <a:srgbClr val="FFFF00"/>
                </a:solidFill>
                <a:latin typeface="Times New Roman" panose="02020603050405020304" pitchFamily="18" charset="0"/>
                <a:cs typeface="Times New Roman" panose="02020603050405020304" pitchFamily="18" charset="0"/>
              </a:rPr>
              <a:t>No. XXIX says, that at the close of the thousand years there will be a “general resurrection and judgment,” etc. Many brethren think that the righteous will not die during the thousand years; and that since Jesus will be here, he will judge during that time. This never has been made a matter of fellowship, and there is no reason why it should be…</a:t>
            </a:r>
          </a:p>
          <a:p>
            <a:pPr algn="just"/>
            <a:r>
              <a:rPr lang="en-US" sz="2600" b="1" dirty="0">
                <a:solidFill>
                  <a:srgbClr val="FFFF00"/>
                </a:solidFill>
                <a:latin typeface="Times New Roman" panose="02020603050405020304" pitchFamily="18" charset="0"/>
                <a:cs typeface="Times New Roman" panose="02020603050405020304" pitchFamily="18" charset="0"/>
              </a:rPr>
              <a:t> </a:t>
            </a:r>
          </a:p>
          <a:p>
            <a:pPr algn="just"/>
            <a:r>
              <a:rPr lang="en-US" sz="2600" b="1" dirty="0">
                <a:solidFill>
                  <a:srgbClr val="FFFF00"/>
                </a:solidFill>
                <a:latin typeface="Times New Roman" panose="02020603050405020304" pitchFamily="18" charset="0"/>
                <a:cs typeface="Times New Roman" panose="02020603050405020304" pitchFamily="18" charset="0"/>
              </a:rPr>
              <a:t>We suggest that this be made to read: “That at the close of the thousand years, there will be a final extinction of all the wicked,” etc., omitting the words “a general resurrection and judgment.”</a:t>
            </a:r>
          </a:p>
          <a:p>
            <a:pPr algn="just"/>
            <a:r>
              <a:rPr lang="en-US" sz="2600" b="1" dirty="0">
                <a:solidFill>
                  <a:srgbClr val="FFFF00"/>
                </a:solidFill>
                <a:latin typeface="Times New Roman" panose="02020603050405020304" pitchFamily="18" charset="0"/>
                <a:cs typeface="Times New Roman" panose="02020603050405020304" pitchFamily="18" charset="0"/>
              </a:rPr>
              <a:t>                                         </a:t>
            </a:r>
          </a:p>
          <a:p>
            <a:pPr algn="just"/>
            <a:endParaRPr lang="en-US" sz="2400" b="1" dirty="0">
              <a:solidFill>
                <a:srgbClr val="FFFF00"/>
              </a:solidFill>
              <a:latin typeface="Times New Roman" panose="02020603050405020304" pitchFamily="18" charset="0"/>
              <a:cs typeface="Times New Roman" panose="02020603050405020304" pitchFamily="18" charset="0"/>
            </a:endParaRPr>
          </a:p>
          <a:p>
            <a:pPr algn="just"/>
            <a:r>
              <a:rPr lang="en-US" sz="2400" b="1" dirty="0">
                <a:solidFill>
                  <a:srgbClr val="FFFF00"/>
                </a:solidFill>
                <a:latin typeface="Times New Roman" panose="02020603050405020304" pitchFamily="18" charset="0"/>
                <a:cs typeface="Times New Roman" panose="02020603050405020304" pitchFamily="18" charset="0"/>
              </a:rPr>
              <a:t>	Thomas Williams, </a:t>
            </a:r>
            <a:r>
              <a:rPr lang="en-US" sz="2400" b="1" i="1" dirty="0">
                <a:solidFill>
                  <a:srgbClr val="FFFF00"/>
                </a:solidFill>
                <a:latin typeface="Times New Roman" panose="02020603050405020304" pitchFamily="18" charset="0"/>
                <a:cs typeface="Times New Roman" panose="02020603050405020304" pitchFamily="18" charset="0"/>
              </a:rPr>
              <a:t>The Christadelphian Advocate</a:t>
            </a:r>
            <a:r>
              <a:rPr lang="en-US" sz="2400" b="1" dirty="0">
                <a:solidFill>
                  <a:srgbClr val="FFFF00"/>
                </a:solidFill>
                <a:latin typeface="Times New Roman" panose="02020603050405020304" pitchFamily="18" charset="0"/>
                <a:cs typeface="Times New Roman" panose="02020603050405020304" pitchFamily="18" charset="0"/>
              </a:rPr>
              <a:t>, November 1909</a:t>
            </a:r>
          </a:p>
          <a:p>
            <a:endParaRPr lang="en-US" sz="2400" dirty="0"/>
          </a:p>
        </p:txBody>
      </p:sp>
    </p:spTree>
    <p:extLst>
      <p:ext uri="{BB962C8B-B14F-4D97-AF65-F5344CB8AC3E}">
        <p14:creationId xmlns:p14="http://schemas.microsoft.com/office/powerpoint/2010/main" val="30362042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B2A7ADA-A72A-4065-B3B4-0B7B0A4D9B04}"/>
              </a:ext>
            </a:extLst>
          </p:cNvPr>
          <p:cNvSpPr/>
          <p:nvPr/>
        </p:nvSpPr>
        <p:spPr>
          <a:xfrm>
            <a:off x="435429" y="280964"/>
            <a:ext cx="11103427" cy="6863417"/>
          </a:xfrm>
          <a:prstGeom prst="rect">
            <a:avLst/>
          </a:prstGeom>
        </p:spPr>
        <p:txBody>
          <a:bodyPr wrap="square">
            <a:spAutoFit/>
          </a:bodyPr>
          <a:lstStyle/>
          <a:p>
            <a:pPr algn="ctr"/>
            <a:r>
              <a:rPr lang="en-US" sz="4400" b="1" dirty="0">
                <a:solidFill>
                  <a:srgbClr val="FFFF00"/>
                </a:solidFill>
                <a:latin typeface="Times New Roman" panose="02020603050405020304" pitchFamily="18" charset="0"/>
                <a:cs typeface="Times New Roman" panose="02020603050405020304" pitchFamily="18" charset="0"/>
              </a:rPr>
              <a:t>Topic #5</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 vs. 14 – Death and Hell Cast into the Lake of Fire</a:t>
            </a:r>
          </a:p>
          <a:p>
            <a:pPr algn="just"/>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4400" b="1" dirty="0">
                <a:solidFill>
                  <a:srgbClr val="FFFF00"/>
                </a:solidFill>
                <a:latin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cs typeface="Times New Roman" panose="02020603050405020304" pitchFamily="18" charset="0"/>
              </a:rPr>
              <a:t>death and hell were cast into the lake of fire. This is the second death.</a:t>
            </a:r>
          </a:p>
          <a:p>
            <a:pPr algn="just"/>
            <a:endParaRPr lang="en-US" sz="4400" b="1" dirty="0">
              <a:solidFill>
                <a:srgbClr val="FFFF00"/>
              </a:solidFill>
              <a:latin typeface="Times New Roman" panose="02020603050405020304" pitchFamily="18" charset="0"/>
              <a:cs typeface="Times New Roman" panose="02020603050405020304" pitchFamily="18" charset="0"/>
            </a:endParaRPr>
          </a:p>
          <a:p>
            <a:pPr algn="ctr"/>
            <a:r>
              <a:rPr lang="en-US" sz="4400" b="1" i="1" dirty="0">
                <a:solidFill>
                  <a:srgbClr val="FFFF00"/>
                </a:solidFill>
                <a:latin typeface="Times New Roman" panose="02020603050405020304" pitchFamily="18" charset="0"/>
                <a:cs typeface="Times New Roman" panose="02020603050405020304" pitchFamily="18" charset="0"/>
              </a:rPr>
              <a:t> </a:t>
            </a:r>
            <a:endParaRPr lang="en-US" sz="4400" b="1" dirty="0">
              <a:solidFill>
                <a:srgbClr val="FFFF00"/>
              </a:solidFill>
              <a:latin typeface="Times New Roman" panose="02020603050405020304" pitchFamily="18" charset="0"/>
              <a:cs typeface="Times New Roman" panose="02020603050405020304" pitchFamily="18" charset="0"/>
            </a:endParaRPr>
          </a:p>
          <a:p>
            <a:pPr algn="just"/>
            <a:endParaRPr lang="en-US" sz="44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754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F3246F2-8F04-4C6B-8CD3-E4EEDF8B6D97}"/>
              </a:ext>
            </a:extLst>
          </p:cNvPr>
          <p:cNvSpPr txBox="1"/>
          <p:nvPr/>
        </p:nvSpPr>
        <p:spPr>
          <a:xfrm>
            <a:off x="449942" y="261257"/>
            <a:ext cx="11742058" cy="6848029"/>
          </a:xfrm>
          <a:prstGeom prst="rect">
            <a:avLst/>
          </a:prstGeom>
          <a:noFill/>
        </p:spPr>
        <p:txBody>
          <a:bodyPr wrap="square" rtlCol="0">
            <a:spAutoFit/>
          </a:bodyPr>
          <a:lstStyle/>
          <a:p>
            <a:pPr algn="ctr">
              <a:spcAft>
                <a:spcPts val="600"/>
              </a:spcAft>
            </a:pPr>
            <a:r>
              <a:rPr lang="en-US" sz="4400" b="1" dirty="0">
                <a:solidFill>
                  <a:srgbClr val="FFFF00"/>
                </a:solidFill>
                <a:latin typeface="Times New Roman" panose="02020603050405020304" pitchFamily="18" charset="0"/>
                <a:cs typeface="Times New Roman" panose="02020603050405020304" pitchFamily="18" charset="0"/>
              </a:rPr>
              <a:t>Topic #6</a:t>
            </a:r>
          </a:p>
          <a:p>
            <a:pPr algn="ctr"/>
            <a:r>
              <a:rPr lang="en-US" sz="4400" b="1" dirty="0">
                <a:solidFill>
                  <a:srgbClr val="FFFF00"/>
                </a:solidFill>
                <a:latin typeface="Times New Roman" panose="02020603050405020304" pitchFamily="18" charset="0"/>
                <a:cs typeface="Times New Roman" panose="02020603050405020304" pitchFamily="18" charset="0"/>
              </a:rPr>
              <a:t> The Reign of Christ</a:t>
            </a:r>
          </a:p>
          <a:p>
            <a:pPr algn="ctr"/>
            <a:endParaRPr lang="en-US" sz="4400" b="1" dirty="0">
              <a:solidFill>
                <a:srgbClr val="FFFF00"/>
              </a:solidFill>
              <a:latin typeface="Times New Roman" panose="02020603050405020304" pitchFamily="18" charset="0"/>
              <a:cs typeface="Times New Roman" panose="02020603050405020304" pitchFamily="18" charset="0"/>
            </a:endParaRPr>
          </a:p>
          <a:p>
            <a:pPr algn="ctr"/>
            <a:r>
              <a:rPr lang="en-US" sz="4000" b="1" dirty="0">
                <a:solidFill>
                  <a:srgbClr val="FFFF00"/>
                </a:solidFill>
                <a:latin typeface="Times New Roman" panose="02020603050405020304" pitchFamily="18" charset="0"/>
                <a:cs typeface="Times New Roman" panose="02020603050405020304" pitchFamily="18" charset="0"/>
              </a:rPr>
              <a:t>“</a:t>
            </a:r>
            <a:r>
              <a:rPr lang="en-US" sz="4000" b="1" i="1" dirty="0">
                <a:solidFill>
                  <a:srgbClr val="FFFF00"/>
                </a:solidFill>
                <a:latin typeface="Times New Roman" panose="02020603050405020304" pitchFamily="18" charset="0"/>
                <a:cs typeface="Times New Roman" panose="02020603050405020304" pitchFamily="18" charset="0"/>
              </a:rPr>
              <a:t>thy Kingdom come, thy will be done</a:t>
            </a:r>
            <a:r>
              <a:rPr lang="en-US" sz="4000" b="1" dirty="0">
                <a:solidFill>
                  <a:srgbClr val="FFFF00"/>
                </a:solidFill>
                <a:latin typeface="Times New Roman" panose="02020603050405020304" pitchFamily="18" charset="0"/>
                <a:cs typeface="Times New Roman" panose="02020603050405020304" pitchFamily="18" charset="0"/>
              </a:rPr>
              <a:t>.” </a:t>
            </a:r>
          </a:p>
          <a:p>
            <a:pPr algn="ctr"/>
            <a:endParaRPr lang="en-US" sz="4000" b="1" dirty="0">
              <a:solidFill>
                <a:srgbClr val="FFFF00"/>
              </a:solidFill>
              <a:latin typeface="Times New Roman" panose="02020603050405020304" pitchFamily="18" charset="0"/>
              <a:cs typeface="Times New Roman" panose="02020603050405020304" pitchFamily="18" charset="0"/>
            </a:endParaRPr>
          </a:p>
          <a:p>
            <a:pPr algn="ctr"/>
            <a:r>
              <a:rPr lang="en-US" sz="4000" b="1" i="1" dirty="0">
                <a:solidFill>
                  <a:srgbClr val="FFFF00"/>
                </a:solidFill>
                <a:latin typeface="Times New Roman" panose="02020603050405020304" pitchFamily="18" charset="0"/>
                <a:cs typeface="Times New Roman" panose="02020603050405020304" pitchFamily="18" charset="0"/>
              </a:rPr>
              <a:t>earth shall be full of the knowledge of the Lord</a:t>
            </a:r>
          </a:p>
          <a:p>
            <a:pPr algn="ctr"/>
            <a:endParaRPr lang="en-US" sz="4400" b="1" i="1" dirty="0">
              <a:solidFill>
                <a:srgbClr val="FFFF00"/>
              </a:solidFill>
              <a:latin typeface="Times New Roman" panose="02020603050405020304" pitchFamily="18" charset="0"/>
              <a:cs typeface="Times New Roman" panose="02020603050405020304" pitchFamily="18" charset="0"/>
            </a:endParaRPr>
          </a:p>
          <a:p>
            <a:pPr algn="ctr"/>
            <a:r>
              <a:rPr lang="en-US" sz="4000" b="1" i="1" dirty="0">
                <a:solidFill>
                  <a:srgbClr val="FFFF00"/>
                </a:solidFill>
                <a:latin typeface="Times New Roman" panose="02020603050405020304" pitchFamily="18" charset="0"/>
                <a:cs typeface="Times New Roman" panose="02020603050405020304" pitchFamily="18" charset="0"/>
              </a:rPr>
              <a:t>new heavens and new earth wherein dwelleth righteousness </a:t>
            </a:r>
            <a:endParaRPr lang="en-US" sz="4000" b="1" dirty="0">
              <a:solidFill>
                <a:srgbClr val="FFFF00"/>
              </a:solidFill>
              <a:latin typeface="Times New Roman" panose="02020603050405020304" pitchFamily="18" charset="0"/>
              <a:cs typeface="Times New Roman" panose="02020603050405020304" pitchFamily="18" charset="0"/>
            </a:endParaRPr>
          </a:p>
          <a:p>
            <a:pPr algn="ctr"/>
            <a:endParaRPr lang="en-US" sz="40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623520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0D90CB4-FC15-4B2F-8B88-C4864A3F21D7}"/>
              </a:ext>
            </a:extLst>
          </p:cNvPr>
          <p:cNvSpPr txBox="1"/>
          <p:nvPr/>
        </p:nvSpPr>
        <p:spPr>
          <a:xfrm>
            <a:off x="595086" y="391886"/>
            <a:ext cx="11059885" cy="6709529"/>
          </a:xfrm>
          <a:prstGeom prst="rect">
            <a:avLst/>
          </a:prstGeom>
          <a:noFill/>
        </p:spPr>
        <p:txBody>
          <a:bodyPr wrap="square" rtlCol="0">
            <a:spAutoFit/>
          </a:bodyPr>
          <a:lstStyle/>
          <a:p>
            <a:pPr algn="just"/>
            <a:r>
              <a:rPr lang="en-US" sz="3800" b="1" i="1" dirty="0">
                <a:solidFill>
                  <a:srgbClr val="FFFF00"/>
                </a:solidFill>
                <a:latin typeface="Times New Roman" panose="02020603050405020304" pitchFamily="18" charset="0"/>
                <a:cs typeface="Times New Roman" panose="02020603050405020304" pitchFamily="18" charset="0"/>
              </a:rPr>
              <a:t>Then cometh the end, when he shall have delivered up the kingdom to God, even the Father; when he shall have put down all rule and all authority and power. For he must reign, till he hath put all enemies under his feet. The last enemy that shall be destroyed is death… And when all things shall be subdued unto him, then shall the Son also himself be subject unto him that put all things under him, that God may be all in all. </a:t>
            </a:r>
          </a:p>
          <a:p>
            <a:pPr algn="just"/>
            <a:r>
              <a:rPr lang="en-US" sz="3800" b="1" i="1" dirty="0">
                <a:solidFill>
                  <a:srgbClr val="FFFF00"/>
                </a:solidFill>
                <a:latin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cs typeface="Times New Roman" panose="02020603050405020304" pitchFamily="18" charset="0"/>
              </a:rPr>
              <a:t>1 Corinthians 15:24-26, 28</a:t>
            </a:r>
          </a:p>
          <a:p>
            <a:pPr algn="just"/>
            <a:r>
              <a:rPr lang="en-US" sz="3200" b="1" i="1" dirty="0">
                <a:solidFill>
                  <a:srgbClr val="FFFF00"/>
                </a:solidFill>
                <a:latin typeface="Times New Roman" panose="02020603050405020304" pitchFamily="18" charset="0"/>
                <a:cs typeface="Times New Roman" panose="02020603050405020304" pitchFamily="18" charset="0"/>
              </a:rPr>
              <a:t> </a:t>
            </a:r>
            <a:endParaRPr lang="en-US" sz="32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85199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AAB6ED7-D344-4EA4-8E69-1DC0DC7F3FCE}"/>
              </a:ext>
            </a:extLst>
          </p:cNvPr>
          <p:cNvSpPr txBox="1"/>
          <p:nvPr/>
        </p:nvSpPr>
        <p:spPr>
          <a:xfrm>
            <a:off x="1103086" y="1132114"/>
            <a:ext cx="10247085" cy="4062651"/>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of the increase of his government and peace there shall be no end, upon the throne of David and upon his kingdom to order it, and to establish it with judgment and with justice from henceforth even for ever. </a:t>
            </a:r>
          </a:p>
          <a:p>
            <a:pPr algn="just"/>
            <a:r>
              <a:rPr lang="en-US" sz="40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Isaiah 9:7 </a:t>
            </a:r>
          </a:p>
          <a:p>
            <a:endParaRPr lang="en-US" dirty="0"/>
          </a:p>
        </p:txBody>
      </p:sp>
    </p:spTree>
    <p:extLst>
      <p:ext uri="{BB962C8B-B14F-4D97-AF65-F5344CB8AC3E}">
        <p14:creationId xmlns:p14="http://schemas.microsoft.com/office/powerpoint/2010/main" val="29148606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9B999E6-F604-4FC5-9D20-011645ED5F70}"/>
              </a:ext>
            </a:extLst>
          </p:cNvPr>
          <p:cNvSpPr txBox="1"/>
          <p:nvPr/>
        </p:nvSpPr>
        <p:spPr>
          <a:xfrm>
            <a:off x="1066800" y="1814286"/>
            <a:ext cx="10058400" cy="2800767"/>
          </a:xfrm>
          <a:prstGeom prst="rect">
            <a:avLst/>
          </a:prstGeom>
          <a:noFill/>
        </p:spPr>
        <p:txBody>
          <a:bodyPr wrap="square" rtlCol="0">
            <a:spAutoFit/>
          </a:bodyPr>
          <a:lstStyle/>
          <a:p>
            <a:pPr algn="just"/>
            <a:r>
              <a:rPr lang="en-US" sz="4400" b="1" i="1" dirty="0">
                <a:solidFill>
                  <a:srgbClr val="FFFF00"/>
                </a:solidFill>
                <a:latin typeface="Times New Roman" panose="02020603050405020304" pitchFamily="18" charset="0"/>
                <a:cs typeface="Times New Roman" panose="02020603050405020304" pitchFamily="18" charset="0"/>
              </a:rPr>
              <a:t>I will say to them which were not my people, Thou art my people; and they shall say, Thou art my God.</a:t>
            </a:r>
          </a:p>
          <a:p>
            <a:pPr algn="just"/>
            <a:r>
              <a:rPr lang="en-US" sz="4400" b="1" i="1" dirty="0">
                <a:solidFill>
                  <a:srgbClr val="FFFF00"/>
                </a:solidFill>
                <a:latin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cs typeface="Times New Roman" panose="02020603050405020304" pitchFamily="18" charset="0"/>
              </a:rPr>
              <a:t>Hosea 2:23 </a:t>
            </a:r>
          </a:p>
        </p:txBody>
      </p:sp>
    </p:spTree>
    <p:extLst>
      <p:ext uri="{BB962C8B-B14F-4D97-AF65-F5344CB8AC3E}">
        <p14:creationId xmlns:p14="http://schemas.microsoft.com/office/powerpoint/2010/main" val="38561516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3CF10C0-B3F8-4C39-854A-F88E5588DF81}"/>
              </a:ext>
            </a:extLst>
          </p:cNvPr>
          <p:cNvSpPr txBox="1"/>
          <p:nvPr/>
        </p:nvSpPr>
        <p:spPr>
          <a:xfrm>
            <a:off x="297543" y="152400"/>
            <a:ext cx="11596914" cy="7078861"/>
          </a:xfrm>
          <a:prstGeom prst="rect">
            <a:avLst/>
          </a:prstGeom>
          <a:noFill/>
        </p:spPr>
        <p:txBody>
          <a:bodyPr wrap="square" rtlCol="0">
            <a:spAutoFit/>
          </a:bodyPr>
          <a:lstStyle/>
          <a:p>
            <a:pPr algn="just"/>
            <a:r>
              <a:rPr lang="en-US" sz="2800" b="1" i="1" dirty="0">
                <a:solidFill>
                  <a:srgbClr val="FFFF00"/>
                </a:solidFill>
                <a:latin typeface="Times New Roman" panose="02020603050405020304" pitchFamily="18" charset="0"/>
                <a:cs typeface="Times New Roman" panose="02020603050405020304" pitchFamily="18" charset="0"/>
              </a:rPr>
              <a:t>The mountains shall bring peace to the people, and the little hills, by righteousness. He shall judge the poor of the people, he shall save the children of the needy, and shall break in pieces the oppressor. They shall fear thee </a:t>
            </a:r>
            <a:r>
              <a:rPr lang="en-US" sz="2800" b="1" i="1" u="sng" dirty="0">
                <a:solidFill>
                  <a:srgbClr val="FFFF00"/>
                </a:solidFill>
                <a:latin typeface="Times New Roman" panose="02020603050405020304" pitchFamily="18" charset="0"/>
                <a:cs typeface="Times New Roman" panose="02020603050405020304" pitchFamily="18" charset="0"/>
              </a:rPr>
              <a:t>as long as the sun and moon endure, throughout all generations</a:t>
            </a:r>
            <a:r>
              <a:rPr lang="en-US" sz="2800" b="1" i="1" dirty="0">
                <a:solidFill>
                  <a:srgbClr val="FFFF00"/>
                </a:solidFill>
                <a:latin typeface="Times New Roman" panose="02020603050405020304" pitchFamily="18" charset="0"/>
                <a:cs typeface="Times New Roman" panose="02020603050405020304" pitchFamily="18" charset="0"/>
              </a:rPr>
              <a:t>. </a:t>
            </a:r>
            <a:r>
              <a:rPr lang="en-US" sz="2400" b="1" dirty="0">
                <a:solidFill>
                  <a:srgbClr val="FFFF00"/>
                </a:solidFill>
                <a:latin typeface="Times New Roman" panose="02020603050405020304" pitchFamily="18" charset="0"/>
                <a:cs typeface="Times New Roman" panose="02020603050405020304" pitchFamily="18" charset="0"/>
              </a:rPr>
              <a:t>(Psalm 72:3-5)</a:t>
            </a:r>
          </a:p>
          <a:p>
            <a:pPr algn="just"/>
            <a:r>
              <a:rPr lang="en-US" sz="2400" b="1" dirty="0">
                <a:solidFill>
                  <a:srgbClr val="FFFF00"/>
                </a:solidFill>
                <a:latin typeface="Times New Roman" panose="02020603050405020304" pitchFamily="18" charset="0"/>
                <a:cs typeface="Times New Roman" panose="02020603050405020304" pitchFamily="18" charset="0"/>
              </a:rPr>
              <a:t> </a:t>
            </a:r>
          </a:p>
          <a:p>
            <a:pPr algn="just"/>
            <a:r>
              <a:rPr lang="en-US" sz="2800" b="1" i="1" dirty="0">
                <a:solidFill>
                  <a:srgbClr val="FFFF00"/>
                </a:solidFill>
                <a:latin typeface="Times New Roman" panose="02020603050405020304" pitchFamily="18" charset="0"/>
                <a:cs typeface="Times New Roman" panose="02020603050405020304" pitchFamily="18" charset="0"/>
              </a:rPr>
              <a:t>Of the increase of his government and peace </a:t>
            </a:r>
            <a:r>
              <a:rPr lang="en-US" sz="2800" b="1" i="1" u="sng" dirty="0">
                <a:solidFill>
                  <a:srgbClr val="FFFF00"/>
                </a:solidFill>
                <a:latin typeface="Times New Roman" panose="02020603050405020304" pitchFamily="18" charset="0"/>
                <a:cs typeface="Times New Roman" panose="02020603050405020304" pitchFamily="18" charset="0"/>
              </a:rPr>
              <a:t>there shall be no end</a:t>
            </a:r>
            <a:r>
              <a:rPr lang="en-US" sz="2800" b="1" i="1" dirty="0">
                <a:solidFill>
                  <a:srgbClr val="FFFF00"/>
                </a:solidFill>
                <a:latin typeface="Times New Roman" panose="02020603050405020304" pitchFamily="18" charset="0"/>
                <a:cs typeface="Times New Roman" panose="02020603050405020304" pitchFamily="18" charset="0"/>
              </a:rPr>
              <a:t>, upon the throne of David, and upon his kingdom, to order it, and to establish it with judgment and with justice </a:t>
            </a:r>
            <a:r>
              <a:rPr lang="en-US" sz="2800" b="1" i="1" u="sng" dirty="0">
                <a:solidFill>
                  <a:srgbClr val="FFFF00"/>
                </a:solidFill>
                <a:latin typeface="Times New Roman" panose="02020603050405020304" pitchFamily="18" charset="0"/>
                <a:cs typeface="Times New Roman" panose="02020603050405020304" pitchFamily="18" charset="0"/>
              </a:rPr>
              <a:t>from henceforth even for ever</a:t>
            </a:r>
            <a:r>
              <a:rPr lang="en-US" sz="2800" b="1" i="1" dirty="0">
                <a:solidFill>
                  <a:srgbClr val="FFFF00"/>
                </a:solidFill>
                <a:latin typeface="Times New Roman" panose="02020603050405020304" pitchFamily="18" charset="0"/>
                <a:cs typeface="Times New Roman" panose="02020603050405020304" pitchFamily="18" charset="0"/>
              </a:rPr>
              <a:t>. The zeal of the Lord of hosts will perform this</a:t>
            </a:r>
            <a:r>
              <a:rPr lang="en-US" sz="2400" b="1" i="1" dirty="0">
                <a:solidFill>
                  <a:srgbClr val="FFFF00"/>
                </a:solidFill>
                <a:latin typeface="Times New Roman" panose="02020603050405020304" pitchFamily="18" charset="0"/>
                <a:cs typeface="Times New Roman" panose="02020603050405020304" pitchFamily="18" charset="0"/>
              </a:rPr>
              <a:t>. </a:t>
            </a:r>
            <a:r>
              <a:rPr lang="en-US" sz="2400" b="1" dirty="0">
                <a:solidFill>
                  <a:srgbClr val="FFFF00"/>
                </a:solidFill>
                <a:latin typeface="Times New Roman" panose="02020603050405020304" pitchFamily="18" charset="0"/>
                <a:cs typeface="Times New Roman" panose="02020603050405020304" pitchFamily="18" charset="0"/>
              </a:rPr>
              <a:t>(Isaiah 9:7)</a:t>
            </a:r>
          </a:p>
          <a:p>
            <a:pPr algn="just"/>
            <a:r>
              <a:rPr lang="en-US" sz="2800" b="1" i="1" dirty="0">
                <a:solidFill>
                  <a:srgbClr val="FFFF00"/>
                </a:solidFill>
                <a:latin typeface="Times New Roman" panose="02020603050405020304" pitchFamily="18" charset="0"/>
                <a:cs typeface="Times New Roman" panose="02020603050405020304" pitchFamily="18" charset="0"/>
              </a:rPr>
              <a:t> </a:t>
            </a:r>
            <a:endParaRPr lang="en-US" sz="2800" b="1" dirty="0">
              <a:solidFill>
                <a:srgbClr val="FFFF00"/>
              </a:solidFill>
              <a:latin typeface="Times New Roman" panose="02020603050405020304" pitchFamily="18" charset="0"/>
              <a:cs typeface="Times New Roman" panose="02020603050405020304" pitchFamily="18" charset="0"/>
            </a:endParaRPr>
          </a:p>
          <a:p>
            <a:pPr algn="just"/>
            <a:r>
              <a:rPr lang="en-US" sz="2800" b="1" i="1" dirty="0">
                <a:solidFill>
                  <a:srgbClr val="FFFF00"/>
                </a:solidFill>
                <a:latin typeface="Times New Roman" panose="02020603050405020304" pitchFamily="18" charset="0"/>
                <a:cs typeface="Times New Roman" panose="02020603050405020304" pitchFamily="18" charset="0"/>
              </a:rPr>
              <a:t>Then cometh the end, when he shall have delivered up the kingdom to God, even the Father; when he shall have put down all rule and all authority and power. For he must reign, till he hath put all enemies under his feet. The last enemy that shall be destroyed is death. </a:t>
            </a:r>
            <a:r>
              <a:rPr lang="en-US" sz="2400" b="1" dirty="0">
                <a:solidFill>
                  <a:srgbClr val="FFFF00"/>
                </a:solidFill>
                <a:latin typeface="Times New Roman" panose="02020603050405020304" pitchFamily="18" charset="0"/>
                <a:cs typeface="Times New Roman" panose="02020603050405020304" pitchFamily="18" charset="0"/>
              </a:rPr>
              <a:t>(1 Corinthians 15:24-26) </a:t>
            </a:r>
          </a:p>
          <a:p>
            <a:pPr algn="just"/>
            <a:r>
              <a:rPr lang="en-US" sz="2400" b="1" i="1" dirty="0">
                <a:solidFill>
                  <a:srgbClr val="FFFF00"/>
                </a:solidFill>
                <a:latin typeface="Times New Roman" panose="02020603050405020304" pitchFamily="18" charset="0"/>
                <a:cs typeface="Times New Roman" panose="02020603050405020304" pitchFamily="18" charset="0"/>
              </a:rPr>
              <a:t> </a:t>
            </a:r>
            <a:endParaRPr lang="en-US" sz="24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657647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2A74EB8-D521-458C-942A-332736222A4C}"/>
              </a:ext>
            </a:extLst>
          </p:cNvPr>
          <p:cNvSpPr txBox="1"/>
          <p:nvPr/>
        </p:nvSpPr>
        <p:spPr>
          <a:xfrm>
            <a:off x="436098" y="379828"/>
            <a:ext cx="11207262" cy="5786199"/>
          </a:xfrm>
          <a:prstGeom prst="rect">
            <a:avLst/>
          </a:prstGeom>
          <a:noFill/>
        </p:spPr>
        <p:txBody>
          <a:bodyPr wrap="square" rtlCol="0">
            <a:spAutoFit/>
          </a:bodyPr>
          <a:lstStyle/>
          <a:p>
            <a:pPr algn="ctr"/>
            <a:r>
              <a:rPr lang="en-US" sz="3200" b="1" dirty="0">
                <a:solidFill>
                  <a:srgbClr val="FFFF00"/>
                </a:solidFill>
                <a:latin typeface="Times New Roman" panose="02020603050405020304" pitchFamily="18" charset="0"/>
                <a:cs typeface="Times New Roman" panose="02020603050405020304" pitchFamily="18" charset="0"/>
              </a:rPr>
              <a:t>Revelation 20:4-6  </a:t>
            </a:r>
          </a:p>
          <a:p>
            <a:pPr algn="ctr"/>
            <a:r>
              <a:rPr lang="en-US" sz="3200" b="1" dirty="0">
                <a:solidFill>
                  <a:srgbClr val="FFFF00"/>
                </a:solidFill>
                <a:latin typeface="Times New Roman" panose="02020603050405020304" pitchFamily="18" charset="0"/>
                <a:cs typeface="Times New Roman" panose="02020603050405020304" pitchFamily="18" charset="0"/>
              </a:rPr>
              <a:t> </a:t>
            </a:r>
          </a:p>
          <a:p>
            <a:pPr marL="1030288" indent="-1030288" algn="just"/>
            <a:r>
              <a:rPr lang="en-US" sz="3200" b="1" dirty="0">
                <a:solidFill>
                  <a:srgbClr val="FFFF00"/>
                </a:solidFill>
                <a:latin typeface="Times New Roman" panose="02020603050405020304" pitchFamily="18" charset="0"/>
                <a:cs typeface="Times New Roman" panose="02020603050405020304" pitchFamily="18" charset="0"/>
              </a:rPr>
              <a:t>vs. 4: thrones that “they” sat on … and “they” lived and  	  reigned with Christ a thousand years</a:t>
            </a:r>
          </a:p>
          <a:p>
            <a:pPr marL="1030288" indent="-1030288" algn="just"/>
            <a:r>
              <a:rPr lang="en-US" sz="3200" b="1" dirty="0">
                <a:solidFill>
                  <a:srgbClr val="FFFF00"/>
                </a:solidFill>
                <a:latin typeface="Times New Roman" panose="02020603050405020304" pitchFamily="18" charset="0"/>
                <a:cs typeface="Times New Roman" panose="02020603050405020304" pitchFamily="18" charset="0"/>
              </a:rPr>
              <a:t>  </a:t>
            </a:r>
          </a:p>
          <a:p>
            <a:pPr marL="1030288" indent="-1030288" algn="just"/>
            <a:r>
              <a:rPr lang="en-US" sz="3200" b="1" dirty="0">
                <a:solidFill>
                  <a:srgbClr val="FFFF00"/>
                </a:solidFill>
                <a:latin typeface="Times New Roman" panose="02020603050405020304" pitchFamily="18" charset="0"/>
                <a:cs typeface="Times New Roman" panose="02020603050405020304" pitchFamily="18" charset="0"/>
              </a:rPr>
              <a:t>vs. 5: rest of the dead lived not until the thousand years were finished … “this is the first resurrection” </a:t>
            </a:r>
          </a:p>
          <a:p>
            <a:pPr marL="1030288" indent="-1030288" algn="just"/>
            <a:r>
              <a:rPr lang="en-US" sz="3200" b="1" dirty="0">
                <a:solidFill>
                  <a:srgbClr val="FFFF00"/>
                </a:solidFill>
                <a:latin typeface="Times New Roman" panose="02020603050405020304" pitchFamily="18" charset="0"/>
                <a:cs typeface="Times New Roman" panose="02020603050405020304" pitchFamily="18" charset="0"/>
              </a:rPr>
              <a:t>            </a:t>
            </a:r>
          </a:p>
          <a:p>
            <a:pPr marL="973138" indent="-973138" algn="just"/>
            <a:r>
              <a:rPr lang="en-US" sz="3200" b="1" dirty="0">
                <a:solidFill>
                  <a:srgbClr val="FFFF00"/>
                </a:solidFill>
                <a:latin typeface="Times New Roman" panose="02020603050405020304" pitchFamily="18" charset="0"/>
                <a:cs typeface="Times New Roman" panose="02020603050405020304" pitchFamily="18" charset="0"/>
              </a:rPr>
              <a:t>vs. 6: those of the first resurrection were “blessed and holy,” no second death for them, and they lived and reigned a thousand years </a:t>
            </a:r>
          </a:p>
          <a:p>
            <a:endParaRPr lang="en-US" dirty="0"/>
          </a:p>
        </p:txBody>
      </p:sp>
    </p:spTree>
    <p:extLst>
      <p:ext uri="{BB962C8B-B14F-4D97-AF65-F5344CB8AC3E}">
        <p14:creationId xmlns:p14="http://schemas.microsoft.com/office/powerpoint/2010/main" val="1648013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E561A2E-19E3-4EDE-AA25-9ACE37E354E5}"/>
              </a:ext>
            </a:extLst>
          </p:cNvPr>
          <p:cNvSpPr txBox="1"/>
          <p:nvPr/>
        </p:nvSpPr>
        <p:spPr>
          <a:xfrm>
            <a:off x="217714" y="239151"/>
            <a:ext cx="11669486" cy="7217360"/>
          </a:xfrm>
          <a:prstGeom prst="rect">
            <a:avLst/>
          </a:prstGeom>
          <a:noFill/>
        </p:spPr>
        <p:txBody>
          <a:bodyPr wrap="square" rtlCol="0">
            <a:spAutoFit/>
          </a:bodyPr>
          <a:lstStyle/>
          <a:p>
            <a:pPr algn="ctr"/>
            <a:r>
              <a:rPr lang="en-US" sz="3200" b="1" dirty="0">
                <a:solidFill>
                  <a:srgbClr val="FFFF00"/>
                </a:solidFill>
                <a:latin typeface="Times New Roman" panose="02020603050405020304" pitchFamily="18" charset="0"/>
                <a:cs typeface="Times New Roman" panose="02020603050405020304" pitchFamily="18" charset="0"/>
              </a:rPr>
              <a:t>       Revelation 20:11-15</a:t>
            </a:r>
          </a:p>
          <a:p>
            <a:pPr algn="ctr"/>
            <a:r>
              <a:rPr lang="en-US" sz="3200" b="1" dirty="0">
                <a:solidFill>
                  <a:srgbClr val="FFFF00"/>
                </a:solidFill>
                <a:latin typeface="Times New Roman" panose="02020603050405020304" pitchFamily="18" charset="0"/>
                <a:cs typeface="Times New Roman" panose="02020603050405020304" pitchFamily="18" charset="0"/>
              </a:rPr>
              <a:t> </a:t>
            </a:r>
          </a:p>
          <a:p>
            <a:pPr marL="1379538" indent="-1379538" algn="just">
              <a:spcAft>
                <a:spcPts val="600"/>
              </a:spcAft>
            </a:pPr>
            <a:r>
              <a:rPr lang="en-US" sz="3200" b="1" dirty="0">
                <a:solidFill>
                  <a:srgbClr val="FFFF00"/>
                </a:solidFill>
                <a:latin typeface="Times New Roman" panose="02020603050405020304" pitchFamily="18" charset="0"/>
                <a:cs typeface="Times New Roman" panose="02020603050405020304" pitchFamily="18" charset="0"/>
              </a:rPr>
              <a:t>vs. 11:  great white throne    </a:t>
            </a:r>
          </a:p>
          <a:p>
            <a:pPr marL="1262063" indent="-1262063" algn="just">
              <a:spcAft>
                <a:spcPts val="600"/>
              </a:spcAft>
            </a:pPr>
            <a:r>
              <a:rPr lang="en-US" sz="3200" b="1" dirty="0">
                <a:solidFill>
                  <a:srgbClr val="FFFF00"/>
                </a:solidFill>
                <a:latin typeface="Times New Roman" panose="02020603050405020304" pitchFamily="18" charset="0"/>
                <a:cs typeface="Times New Roman" panose="02020603050405020304" pitchFamily="18" charset="0"/>
              </a:rPr>
              <a:t>vs. 12: earth and heaven fled away … the sea gave up the dead   small and great … the books were opened … and the 	    dead were judged  </a:t>
            </a:r>
          </a:p>
          <a:p>
            <a:pPr marL="1262063" indent="-1262063" algn="just">
              <a:spcAft>
                <a:spcPts val="600"/>
              </a:spcAft>
            </a:pPr>
            <a:r>
              <a:rPr lang="en-US" sz="3200" b="1" dirty="0">
                <a:solidFill>
                  <a:srgbClr val="FFFF00"/>
                </a:solidFill>
                <a:latin typeface="Times New Roman" panose="02020603050405020304" pitchFamily="18" charset="0"/>
                <a:cs typeface="Times New Roman" panose="02020603050405020304" pitchFamily="18" charset="0"/>
              </a:rPr>
              <a:t>vs. 13: the “sea” and “death and hell” delivered </a:t>
            </a:r>
            <a:r>
              <a:rPr lang="en-US" sz="3200" b="1">
                <a:solidFill>
                  <a:srgbClr val="FFFF00"/>
                </a:solidFill>
                <a:latin typeface="Times New Roman" panose="02020603050405020304" pitchFamily="18" charset="0"/>
                <a:cs typeface="Times New Roman" panose="02020603050405020304" pitchFamily="18" charset="0"/>
              </a:rPr>
              <a:t>up </a:t>
            </a:r>
            <a:r>
              <a:rPr lang="en-US" sz="3200" b="1" smtClean="0">
                <a:solidFill>
                  <a:srgbClr val="FFFF00"/>
                </a:solidFill>
                <a:latin typeface="Times New Roman" panose="02020603050405020304" pitchFamily="18" charset="0"/>
                <a:cs typeface="Times New Roman" panose="02020603050405020304" pitchFamily="18" charset="0"/>
              </a:rPr>
              <a:t>the dead…and </a:t>
            </a:r>
            <a:r>
              <a:rPr lang="en-US" sz="3200" b="1" dirty="0">
                <a:solidFill>
                  <a:srgbClr val="FFFF00"/>
                </a:solidFill>
                <a:latin typeface="Times New Roman" panose="02020603050405020304" pitchFamily="18" charset="0"/>
                <a:cs typeface="Times New Roman" panose="02020603050405020304" pitchFamily="18" charset="0"/>
              </a:rPr>
              <a:t>	      they were judged                            </a:t>
            </a:r>
          </a:p>
          <a:p>
            <a:pPr algn="just"/>
            <a:r>
              <a:rPr lang="en-US" sz="3200" b="1" dirty="0">
                <a:solidFill>
                  <a:srgbClr val="FFFF00"/>
                </a:solidFill>
                <a:latin typeface="Times New Roman" panose="02020603050405020304" pitchFamily="18" charset="0"/>
                <a:cs typeface="Times New Roman" panose="02020603050405020304" pitchFamily="18" charset="0"/>
              </a:rPr>
              <a:t>vs. 14: death and hell were cast into the lake of fire described as 	    “the second death”</a:t>
            </a:r>
          </a:p>
          <a:p>
            <a:pPr lvl="0" algn="just"/>
            <a:r>
              <a:rPr lang="en-US" sz="3200" b="1" dirty="0">
                <a:solidFill>
                  <a:srgbClr val="FFFF00"/>
                </a:solidFill>
                <a:latin typeface="Times New Roman" panose="02020603050405020304" pitchFamily="18" charset="0"/>
                <a:cs typeface="Times New Roman" panose="02020603050405020304" pitchFamily="18" charset="0"/>
              </a:rPr>
              <a:t>vs. 15: whosoever was not found written in book of life was cast 	    into the lake of fire  </a:t>
            </a:r>
          </a:p>
          <a:p>
            <a:r>
              <a:rPr lang="en-US" sz="3200" b="1" dirty="0">
                <a:solidFill>
                  <a:srgbClr val="FFFF00"/>
                </a:solidFill>
                <a:latin typeface="Times New Roman" panose="02020603050405020304" pitchFamily="18" charset="0"/>
                <a:cs typeface="Times New Roman" panose="02020603050405020304" pitchFamily="18" charset="0"/>
              </a:rPr>
              <a:t> </a:t>
            </a:r>
          </a:p>
          <a:p>
            <a:endParaRPr lang="en-US" sz="32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820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0056199-C93D-4CEE-A731-5B75E3DDB945}"/>
              </a:ext>
            </a:extLst>
          </p:cNvPr>
          <p:cNvSpPr txBox="1"/>
          <p:nvPr/>
        </p:nvSpPr>
        <p:spPr>
          <a:xfrm>
            <a:off x="537028" y="319314"/>
            <a:ext cx="11117943" cy="6432530"/>
          </a:xfrm>
          <a:prstGeom prst="rect">
            <a:avLst/>
          </a:prstGeom>
          <a:noFill/>
        </p:spPr>
        <p:txBody>
          <a:bodyPr wrap="square" rtlCol="0">
            <a:spAutoFit/>
          </a:bodyPr>
          <a:lstStyle/>
          <a:p>
            <a:pPr algn="just"/>
            <a:r>
              <a:rPr lang="en-US" sz="3300" b="1" dirty="0">
                <a:solidFill>
                  <a:srgbClr val="FFFF00"/>
                </a:solidFill>
                <a:latin typeface="Times New Roman" panose="02020603050405020304" pitchFamily="18" charset="0"/>
                <a:cs typeface="Times New Roman" panose="02020603050405020304" pitchFamily="18" charset="0"/>
              </a:rPr>
              <a:t>Perceiving, then, that “the First Resurrection” does not consist of the indiscriminate mingled people who come forth from the graves in the hour of judgment; we proceed now to attend to what John declares the first resurrection is. …the first resurrection consists of those who “come forth to a resurrection of life”; …these all, being “the first-fruits unto the Deity,” are apocalyptically styled “the First Resurrection.” It is not so styled in relation to a second or third resurrection: but because it is THE RESURRECTION OF THE FIRSTFRUITS</a:t>
            </a:r>
            <a:r>
              <a:rPr lang="en-US" sz="3200" b="1" dirty="0">
                <a:solidFill>
                  <a:srgbClr val="FFFF00"/>
                </a:solidFill>
                <a:latin typeface="Times New Roman" panose="02020603050405020304" pitchFamily="18" charset="0"/>
                <a:cs typeface="Times New Roman" panose="02020603050405020304" pitchFamily="18" charset="0"/>
              </a:rPr>
              <a:t>.</a:t>
            </a:r>
          </a:p>
          <a:p>
            <a:pPr algn="just"/>
            <a:r>
              <a:rPr lang="en-US" sz="3200" b="1" dirty="0">
                <a:solidFill>
                  <a:srgbClr val="FFFF00"/>
                </a:solidFill>
                <a:latin typeface="Times New Roman" panose="02020603050405020304" pitchFamily="18" charset="0"/>
                <a:cs typeface="Times New Roman" panose="02020603050405020304" pitchFamily="18" charset="0"/>
              </a:rPr>
              <a:t> </a:t>
            </a: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3200" b="1" i="1" dirty="0">
                <a:solidFill>
                  <a:srgbClr val="FFFF00"/>
                </a:solidFill>
                <a:latin typeface="Times New Roman" panose="02020603050405020304" pitchFamily="18" charset="0"/>
                <a:cs typeface="Times New Roman" panose="02020603050405020304" pitchFamily="18" charset="0"/>
              </a:rPr>
              <a:t>Eureka</a:t>
            </a:r>
            <a:r>
              <a:rPr lang="en-US" sz="3200" b="1" dirty="0">
                <a:solidFill>
                  <a:srgbClr val="FFFF00"/>
                </a:solidFill>
                <a:latin typeface="Times New Roman" panose="02020603050405020304" pitchFamily="18" charset="0"/>
                <a:cs typeface="Times New Roman" panose="02020603050405020304" pitchFamily="18" charset="0"/>
              </a:rPr>
              <a:t>, 1978 Ed., Volume 3B, p.268</a:t>
            </a:r>
          </a:p>
          <a:p>
            <a:endParaRPr lang="en-US" dirty="0"/>
          </a:p>
        </p:txBody>
      </p:sp>
    </p:spTree>
    <p:extLst>
      <p:ext uri="{BB962C8B-B14F-4D97-AF65-F5344CB8AC3E}">
        <p14:creationId xmlns:p14="http://schemas.microsoft.com/office/powerpoint/2010/main" val="11628866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CEB4F26-73CA-42FB-8BEC-FD5674E03C80}"/>
              </a:ext>
            </a:extLst>
          </p:cNvPr>
          <p:cNvSpPr txBox="1"/>
          <p:nvPr/>
        </p:nvSpPr>
        <p:spPr>
          <a:xfrm>
            <a:off x="435429" y="290286"/>
            <a:ext cx="11335657" cy="6247864"/>
          </a:xfrm>
          <a:prstGeom prst="rect">
            <a:avLst/>
          </a:prstGeom>
          <a:noFill/>
        </p:spPr>
        <p:txBody>
          <a:bodyPr wrap="square" rtlCol="0">
            <a:spAutoFit/>
          </a:bodyPr>
          <a:lstStyle/>
          <a:p>
            <a:r>
              <a:rPr lang="en-US" sz="2800" b="1" i="1" dirty="0">
                <a:solidFill>
                  <a:srgbClr val="FFFF00"/>
                </a:solidFill>
                <a:latin typeface="Times New Roman" panose="02020603050405020304" pitchFamily="18" charset="0"/>
                <a:cs typeface="Times New Roman" panose="02020603050405020304" pitchFamily="18" charset="0"/>
              </a:rPr>
              <a:t>But the rest of the dead lived not again until the thousand years were finished. </a:t>
            </a:r>
            <a:r>
              <a:rPr lang="en-US" sz="2800" b="1" dirty="0">
                <a:solidFill>
                  <a:srgbClr val="FFFF00"/>
                </a:solidFill>
                <a:latin typeface="Times New Roman" panose="02020603050405020304" pitchFamily="18" charset="0"/>
                <a:cs typeface="Times New Roman" panose="02020603050405020304" pitchFamily="18" charset="0"/>
              </a:rPr>
              <a:t> (Revelation 20:5)</a:t>
            </a:r>
          </a:p>
          <a:p>
            <a:endParaRPr lang="en-US" sz="2800" b="1" dirty="0">
              <a:solidFill>
                <a:srgbClr val="FFFF00"/>
              </a:solidFill>
              <a:latin typeface="Times New Roman" panose="02020603050405020304" pitchFamily="18" charset="0"/>
              <a:cs typeface="Times New Roman" panose="02020603050405020304" pitchFamily="18" charset="0"/>
            </a:endParaRPr>
          </a:p>
          <a:p>
            <a:endParaRPr lang="en-US" sz="2800" b="1" dirty="0">
              <a:solidFill>
                <a:srgbClr val="FFFF00"/>
              </a:solidFill>
              <a:latin typeface="Times New Roman" panose="02020603050405020304" pitchFamily="18" charset="0"/>
              <a:cs typeface="Times New Roman" panose="02020603050405020304" pitchFamily="18" charset="0"/>
            </a:endParaRPr>
          </a:p>
          <a:p>
            <a:pPr algn="just"/>
            <a:r>
              <a:rPr lang="en-US" sz="2800" b="1" dirty="0">
                <a:solidFill>
                  <a:srgbClr val="FFFF00"/>
                </a:solidFill>
                <a:latin typeface="Times New Roman" panose="02020603050405020304" pitchFamily="18" charset="0"/>
                <a:cs typeface="Times New Roman" panose="02020603050405020304" pitchFamily="18" charset="0"/>
              </a:rPr>
              <a:t>Eighteen hundred years ago, John wrote of the dead of the First resurrection, multitudes of whom had not then been born; yet he says concerning them, “I saw the dead small and great stand before the Deity.” Upon the same principle he speaks of “the Rest of the Dead,” who had not come into existence either in, or before, the time he wrote, or in the Times of the Gentiles, or before the resurrection of the first fruits. The rest is the remainder of a whole number of certain dead ones, to whom eternal life is to be imparted by the Son. </a:t>
            </a:r>
            <a:r>
              <a:rPr lang="en-US" sz="2800" b="1" strike="sngStrike" dirty="0">
                <a:solidFill>
                  <a:srgbClr val="FFFF00"/>
                </a:solidFill>
                <a:latin typeface="Times New Roman" panose="02020603050405020304" pitchFamily="18" charset="0"/>
                <a:cs typeface="Times New Roman" panose="02020603050405020304" pitchFamily="18" charset="0"/>
              </a:rPr>
              <a:t>  </a:t>
            </a:r>
            <a:endParaRPr lang="en-US" sz="2800" b="1" dirty="0">
              <a:solidFill>
                <a:srgbClr val="FFFF00"/>
              </a:solidFill>
              <a:latin typeface="Times New Roman" panose="02020603050405020304" pitchFamily="18" charset="0"/>
              <a:cs typeface="Times New Roman" panose="02020603050405020304" pitchFamily="18" charset="0"/>
            </a:endParaRPr>
          </a:p>
          <a:p>
            <a:pPr algn="just"/>
            <a:r>
              <a:rPr lang="en-US" sz="2800" b="1"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Eureka</a:t>
            </a:r>
            <a:r>
              <a:rPr lang="en-US" sz="2800" b="1" dirty="0">
                <a:solidFill>
                  <a:srgbClr val="FFFF00"/>
                </a:solidFill>
                <a:latin typeface="Times New Roman" panose="02020603050405020304" pitchFamily="18" charset="0"/>
                <a:cs typeface="Times New Roman" panose="02020603050405020304" pitchFamily="18" charset="0"/>
              </a:rPr>
              <a:t>, 1978 Ed., Volume 3B, p. 269</a:t>
            </a:r>
          </a:p>
          <a:p>
            <a:endParaRPr lang="en-US" sz="36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799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1000"/>
                                        <p:tgtEl>
                                          <p:spTgt spid="2">
                                            <p:txEl>
                                              <p:pRg st="3" end="3"/>
                                            </p:txEl>
                                          </p:spTgt>
                                        </p:tgtEl>
                                      </p:cBhvr>
                                    </p:animEffect>
                                    <p:anim calcmode="lin" valueType="num">
                                      <p:cBhvr>
                                        <p:cTn id="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1000"/>
                                        <p:tgtEl>
                                          <p:spTgt spid="2">
                                            <p:txEl>
                                              <p:pRg st="4" end="4"/>
                                            </p:txEl>
                                          </p:spTgt>
                                        </p:tgtEl>
                                      </p:cBhvr>
                                    </p:animEffect>
                                    <p:anim calcmode="lin" valueType="num">
                                      <p:cBhvr>
                                        <p:cTn id="1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4540E0E-55C6-41D3-8A13-713A23CCFFA8}"/>
              </a:ext>
            </a:extLst>
          </p:cNvPr>
          <p:cNvSpPr txBox="1"/>
          <p:nvPr/>
        </p:nvSpPr>
        <p:spPr>
          <a:xfrm>
            <a:off x="493486" y="290286"/>
            <a:ext cx="11248571" cy="6401753"/>
          </a:xfrm>
          <a:prstGeom prst="rect">
            <a:avLst/>
          </a:prstGeom>
          <a:noFill/>
        </p:spPr>
        <p:txBody>
          <a:bodyPr wrap="square" rtlCol="0">
            <a:spAutoFit/>
          </a:bodyPr>
          <a:lstStyle/>
          <a:p>
            <a:pPr algn="just"/>
            <a:r>
              <a:rPr lang="en-US" sz="2600" b="1" dirty="0">
                <a:solidFill>
                  <a:srgbClr val="FFFF00"/>
                </a:solidFill>
                <a:latin typeface="Times New Roman" panose="02020603050405020304" pitchFamily="18" charset="0"/>
                <a:cs typeface="Times New Roman" panose="02020603050405020304" pitchFamily="18" charset="0"/>
              </a:rPr>
              <a:t>“The rest of the dead lived not again till the thousand years were finished.” This shows that after Christ comes and raises his brethren and associates them with himself in the government, there will be no further resurrection till the period of their government is at an end… “The rest of the dead” must be understood of the entire reign of death on the earth. The time for death to cease has not arrived with the setting up of the kingdom. Death continues in the kingdom of a thousand years (Isaiah 65:20; Ezekiel 44:25). When the saints are immortalized, there is a remainder of Adam’s mortal race, who like them at a subsequent time become immortal; and the force of the statement seems to be in the intimation that there will be no more admission to immortality till “the thousand years are finished.” The Revised Version of the New Testament omits in this verse the word “again,” and the omission strengthens the meaning of the verse in the direction now suggested.</a:t>
            </a:r>
          </a:p>
          <a:p>
            <a:pPr algn="just"/>
            <a:endParaRPr lang="en-US" sz="2600" b="1" dirty="0">
              <a:solidFill>
                <a:srgbClr val="FFFF00"/>
              </a:solidFill>
              <a:latin typeface="Times New Roman" panose="02020603050405020304" pitchFamily="18" charset="0"/>
              <a:cs typeface="Times New Roman" panose="02020603050405020304" pitchFamily="18" charset="0"/>
            </a:endParaRPr>
          </a:p>
          <a:p>
            <a:pPr algn="just"/>
            <a:r>
              <a:rPr lang="en-US" sz="2800" b="1" dirty="0">
                <a:solidFill>
                  <a:srgbClr val="FFFF00"/>
                </a:solidFill>
                <a:latin typeface="Times New Roman" panose="02020603050405020304" pitchFamily="18" charset="0"/>
                <a:cs typeface="Times New Roman" panose="02020603050405020304" pitchFamily="18" charset="0"/>
              </a:rPr>
              <a:t>      </a:t>
            </a:r>
            <a:r>
              <a:rPr lang="en-US" sz="2400" b="1" dirty="0">
                <a:solidFill>
                  <a:srgbClr val="FFFF00"/>
                </a:solidFill>
                <a:latin typeface="Times New Roman" panose="02020603050405020304" pitchFamily="18" charset="0"/>
                <a:cs typeface="Times New Roman" panose="02020603050405020304" pitchFamily="18" charset="0"/>
              </a:rPr>
              <a:t>Robert Roberts, </a:t>
            </a:r>
            <a:r>
              <a:rPr lang="en-US" sz="2400" b="1" i="1" dirty="0">
                <a:solidFill>
                  <a:srgbClr val="FFFF00"/>
                </a:solidFill>
                <a:latin typeface="Times New Roman" panose="02020603050405020304" pitchFamily="18" charset="0"/>
                <a:cs typeface="Times New Roman" panose="02020603050405020304" pitchFamily="18" charset="0"/>
              </a:rPr>
              <a:t>Thirteen Lectures on the Apocalypse</a:t>
            </a:r>
            <a:r>
              <a:rPr lang="en-US" sz="2400" b="1" dirty="0">
                <a:solidFill>
                  <a:srgbClr val="FFFF00"/>
                </a:solidFill>
                <a:latin typeface="Times New Roman" panose="02020603050405020304" pitchFamily="18" charset="0"/>
                <a:cs typeface="Times New Roman" panose="02020603050405020304" pitchFamily="18" charset="0"/>
              </a:rPr>
              <a:t>, 4th Ed. 1921, pp. 195-196</a:t>
            </a:r>
          </a:p>
          <a:p>
            <a:endParaRPr lang="en-US" dirty="0"/>
          </a:p>
        </p:txBody>
      </p:sp>
    </p:spTree>
    <p:extLst>
      <p:ext uri="{BB962C8B-B14F-4D97-AF65-F5344CB8AC3E}">
        <p14:creationId xmlns:p14="http://schemas.microsoft.com/office/powerpoint/2010/main" val="25726791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55FE613-4210-4A81-9DF9-300863E208BE}"/>
              </a:ext>
            </a:extLst>
          </p:cNvPr>
          <p:cNvSpPr txBox="1"/>
          <p:nvPr/>
        </p:nvSpPr>
        <p:spPr>
          <a:xfrm>
            <a:off x="587828" y="711200"/>
            <a:ext cx="11016343" cy="5663089"/>
          </a:xfrm>
          <a:prstGeom prst="rect">
            <a:avLst/>
          </a:prstGeom>
          <a:noFill/>
        </p:spPr>
        <p:txBody>
          <a:bodyPr wrap="square" rtlCol="0">
            <a:spAutoFit/>
          </a:bodyPr>
          <a:lstStyle/>
          <a:p>
            <a:pPr algn="just"/>
            <a:r>
              <a:rPr lang="en-US" sz="4000" b="1" dirty="0">
                <a:solidFill>
                  <a:srgbClr val="FFFF00"/>
                </a:solidFill>
                <a:latin typeface="Times New Roman" panose="02020603050405020304" pitchFamily="18" charset="0"/>
                <a:cs typeface="Times New Roman" panose="02020603050405020304" pitchFamily="18" charset="0"/>
              </a:rPr>
              <a:t>A second resurrection is not mentioned. But the expression, “The rest of the dead lived not till the thousand years should be finished,” seems to imply that there will be two resurrections, one before, and one after, the Millennium.</a:t>
            </a:r>
          </a:p>
          <a:p>
            <a:pPr algn="just"/>
            <a:endParaRPr lang="en-US" sz="3600" b="1" dirty="0">
              <a:solidFill>
                <a:srgbClr val="FFFF00"/>
              </a:solidFill>
              <a:latin typeface="Times New Roman" panose="02020603050405020304" pitchFamily="18" charset="0"/>
              <a:cs typeface="Times New Roman" panose="02020603050405020304" pitchFamily="18" charset="0"/>
            </a:endParaRPr>
          </a:p>
          <a:p>
            <a:r>
              <a:rPr lang="en-US" sz="3600" b="1" dirty="0">
                <a:solidFill>
                  <a:srgbClr val="FFFF00"/>
                </a:solidFill>
                <a:latin typeface="Times New Roman" panose="02020603050405020304" pitchFamily="18" charset="0"/>
                <a:cs typeface="Times New Roman" panose="02020603050405020304" pitchFamily="18" charset="0"/>
              </a:rPr>
              <a:t>                       Henry Halley, Halley’s Bible Handbook, 								1965 Ed., p. 735  </a:t>
            </a:r>
          </a:p>
          <a:p>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838935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2058</Words>
  <Application>Microsoft Office PowerPoint</Application>
  <PresentationFormat>Custom</PresentationFormat>
  <Paragraphs>163</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The “Second Resurrection”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“Second Resurrection”</dc:title>
  <dc:creator>sharon washeck</dc:creator>
  <cp:lastModifiedBy>Sharon</cp:lastModifiedBy>
  <cp:revision>52</cp:revision>
  <dcterms:created xsi:type="dcterms:W3CDTF">2018-03-29T17:51:42Z</dcterms:created>
  <dcterms:modified xsi:type="dcterms:W3CDTF">2018-07-05T21:30:12Z</dcterms:modified>
</cp:coreProperties>
</file>