
<file path=[Content_Types].xml><?xml version="1.0" encoding="utf-8"?>
<Types xmlns="http://schemas.openxmlformats.org/package/2006/content-types">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7"/>
  </p:notesMasterIdLst>
  <p:sldIdLst>
    <p:sldId id="256" r:id="rId2"/>
    <p:sldId id="266" r:id="rId3"/>
    <p:sldId id="260" r:id="rId4"/>
    <p:sldId id="258" r:id="rId5"/>
    <p:sldId id="259" r:id="rId6"/>
    <p:sldId id="267" r:id="rId7"/>
    <p:sldId id="265" r:id="rId8"/>
    <p:sldId id="268" r:id="rId9"/>
    <p:sldId id="294" r:id="rId10"/>
    <p:sldId id="269" r:id="rId11"/>
    <p:sldId id="271" r:id="rId12"/>
    <p:sldId id="272" r:id="rId13"/>
    <p:sldId id="273" r:id="rId14"/>
    <p:sldId id="270" r:id="rId15"/>
    <p:sldId id="274" r:id="rId16"/>
    <p:sldId id="275" r:id="rId17"/>
    <p:sldId id="276" r:id="rId18"/>
    <p:sldId id="277" r:id="rId19"/>
    <p:sldId id="278" r:id="rId20"/>
    <p:sldId id="279" r:id="rId21"/>
    <p:sldId id="280" r:id="rId22"/>
    <p:sldId id="282" r:id="rId23"/>
    <p:sldId id="283" r:id="rId24"/>
    <p:sldId id="281" r:id="rId25"/>
    <p:sldId id="285" r:id="rId26"/>
    <p:sldId id="286" r:id="rId27"/>
    <p:sldId id="287" r:id="rId28"/>
    <p:sldId id="284" r:id="rId29"/>
    <p:sldId id="288" r:id="rId30"/>
    <p:sldId id="289" r:id="rId31"/>
    <p:sldId id="295" r:id="rId32"/>
    <p:sldId id="290" r:id="rId33"/>
    <p:sldId id="291" r:id="rId34"/>
    <p:sldId id="292" r:id="rId35"/>
    <p:sldId id="293" r:id="rId3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1" d="100"/>
          <a:sy n="61" d="100"/>
        </p:scale>
        <p:origin x="847" y="46"/>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viewProps" Target="viewProps.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notesMaster" Target="notesMasters/notesMaster1.xml"/><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342275C-C226-4FC9-B41F-C79A856908B8}" type="datetimeFigureOut">
              <a:rPr lang="en-US" smtClean="0"/>
              <a:pPr/>
              <a:t>7/6/2017</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326CE26-B712-4A60-AD26-DD8FCAE3BC7D}" type="slidenum">
              <a:rPr lang="en-US" smtClean="0"/>
              <a:pPr/>
              <a:t>‹#›</a:t>
            </a:fld>
            <a:endParaRPr lang="en-US"/>
          </a:p>
        </p:txBody>
      </p:sp>
    </p:spTree>
    <p:extLst>
      <p:ext uri="{BB962C8B-B14F-4D97-AF65-F5344CB8AC3E}">
        <p14:creationId xmlns:p14="http://schemas.microsoft.com/office/powerpoint/2010/main" val="107586921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Title</a:t>
            </a:r>
            <a:endParaRPr lang="en-US" dirty="0"/>
          </a:p>
        </p:txBody>
      </p:sp>
      <p:sp>
        <p:nvSpPr>
          <p:cNvPr id="4" name="Slide Number Placeholder 3"/>
          <p:cNvSpPr>
            <a:spLocks noGrp="1"/>
          </p:cNvSpPr>
          <p:nvPr>
            <p:ph type="sldNum" sz="quarter" idx="10"/>
          </p:nvPr>
        </p:nvSpPr>
        <p:spPr/>
        <p:txBody>
          <a:bodyPr/>
          <a:lstStyle/>
          <a:p>
            <a:fld id="{D326CE26-B712-4A60-AD26-DD8FCAE3BC7D}" type="slidenum">
              <a:rPr lang="en-US" smtClean="0"/>
              <a:pPr/>
              <a:t>1</a:t>
            </a:fld>
            <a:endParaRPr lang="en-US"/>
          </a:p>
        </p:txBody>
      </p:sp>
    </p:spTree>
    <p:extLst>
      <p:ext uri="{BB962C8B-B14F-4D97-AF65-F5344CB8AC3E}">
        <p14:creationId xmlns:p14="http://schemas.microsoft.com/office/powerpoint/2010/main" val="79706018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Slide 5</a:t>
            </a:r>
            <a:endParaRPr lang="en-US" dirty="0"/>
          </a:p>
        </p:txBody>
      </p:sp>
      <p:sp>
        <p:nvSpPr>
          <p:cNvPr id="4" name="Slide Number Placeholder 3"/>
          <p:cNvSpPr>
            <a:spLocks noGrp="1"/>
          </p:cNvSpPr>
          <p:nvPr>
            <p:ph type="sldNum" sz="quarter" idx="10"/>
          </p:nvPr>
        </p:nvSpPr>
        <p:spPr/>
        <p:txBody>
          <a:bodyPr/>
          <a:lstStyle/>
          <a:p>
            <a:fld id="{D326CE26-B712-4A60-AD26-DD8FCAE3BC7D}" type="slidenum">
              <a:rPr lang="en-US" smtClean="0"/>
              <a:pPr/>
              <a:t>3</a:t>
            </a:fld>
            <a:endParaRPr lang="en-US"/>
          </a:p>
        </p:txBody>
      </p:sp>
    </p:spTree>
    <p:extLst>
      <p:ext uri="{BB962C8B-B14F-4D97-AF65-F5344CB8AC3E}">
        <p14:creationId xmlns:p14="http://schemas.microsoft.com/office/powerpoint/2010/main" val="48126929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Slide 3</a:t>
            </a:r>
            <a:endParaRPr lang="en-US" dirty="0"/>
          </a:p>
        </p:txBody>
      </p:sp>
      <p:sp>
        <p:nvSpPr>
          <p:cNvPr id="4" name="Slide Number Placeholder 3"/>
          <p:cNvSpPr>
            <a:spLocks noGrp="1"/>
          </p:cNvSpPr>
          <p:nvPr>
            <p:ph type="sldNum" sz="quarter" idx="10"/>
          </p:nvPr>
        </p:nvSpPr>
        <p:spPr/>
        <p:txBody>
          <a:bodyPr/>
          <a:lstStyle/>
          <a:p>
            <a:fld id="{D326CE26-B712-4A60-AD26-DD8FCAE3BC7D}" type="slidenum">
              <a:rPr lang="en-US" smtClean="0"/>
              <a:pPr/>
              <a:t>4</a:t>
            </a:fld>
            <a:endParaRPr lang="en-US"/>
          </a:p>
        </p:txBody>
      </p:sp>
    </p:spTree>
    <p:extLst>
      <p:ext uri="{BB962C8B-B14F-4D97-AF65-F5344CB8AC3E}">
        <p14:creationId xmlns:p14="http://schemas.microsoft.com/office/powerpoint/2010/main" val="326174053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Slide 4</a:t>
            </a:r>
            <a:endParaRPr lang="en-US" dirty="0"/>
          </a:p>
        </p:txBody>
      </p:sp>
      <p:sp>
        <p:nvSpPr>
          <p:cNvPr id="4" name="Slide Number Placeholder 3"/>
          <p:cNvSpPr>
            <a:spLocks noGrp="1"/>
          </p:cNvSpPr>
          <p:nvPr>
            <p:ph type="sldNum" sz="quarter" idx="10"/>
          </p:nvPr>
        </p:nvSpPr>
        <p:spPr/>
        <p:txBody>
          <a:bodyPr/>
          <a:lstStyle/>
          <a:p>
            <a:fld id="{D326CE26-B712-4A60-AD26-DD8FCAE3BC7D}" type="slidenum">
              <a:rPr lang="en-US" smtClean="0"/>
              <a:pPr/>
              <a:t>5</a:t>
            </a:fld>
            <a:endParaRPr lang="en-US"/>
          </a:p>
        </p:txBody>
      </p:sp>
    </p:spTree>
    <p:extLst>
      <p:ext uri="{BB962C8B-B14F-4D97-AF65-F5344CB8AC3E}">
        <p14:creationId xmlns:p14="http://schemas.microsoft.com/office/powerpoint/2010/main" val="369045162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Title</a:t>
            </a:r>
            <a:endParaRPr lang="en-US" dirty="0"/>
          </a:p>
        </p:txBody>
      </p:sp>
      <p:sp>
        <p:nvSpPr>
          <p:cNvPr id="4" name="Slide Number Placeholder 3"/>
          <p:cNvSpPr>
            <a:spLocks noGrp="1"/>
          </p:cNvSpPr>
          <p:nvPr>
            <p:ph type="sldNum" sz="quarter" idx="10"/>
          </p:nvPr>
        </p:nvSpPr>
        <p:spPr/>
        <p:txBody>
          <a:bodyPr/>
          <a:lstStyle/>
          <a:p>
            <a:fld id="{D326CE26-B712-4A60-AD26-DD8FCAE3BC7D}" type="slidenum">
              <a:rPr lang="en-US" smtClean="0"/>
              <a:pPr/>
              <a:t>6</a:t>
            </a:fld>
            <a:endParaRPr lang="en-US"/>
          </a:p>
        </p:txBody>
      </p:sp>
    </p:spTree>
    <p:extLst>
      <p:ext uri="{BB962C8B-B14F-4D97-AF65-F5344CB8AC3E}">
        <p14:creationId xmlns:p14="http://schemas.microsoft.com/office/powerpoint/2010/main" val="149252969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Title</a:t>
            </a:r>
            <a:endParaRPr lang="en-US" dirty="0"/>
          </a:p>
        </p:txBody>
      </p:sp>
      <p:sp>
        <p:nvSpPr>
          <p:cNvPr id="4" name="Slide Number Placeholder 3"/>
          <p:cNvSpPr>
            <a:spLocks noGrp="1"/>
          </p:cNvSpPr>
          <p:nvPr>
            <p:ph type="sldNum" sz="quarter" idx="10"/>
          </p:nvPr>
        </p:nvSpPr>
        <p:spPr/>
        <p:txBody>
          <a:bodyPr/>
          <a:lstStyle/>
          <a:p>
            <a:fld id="{D326CE26-B712-4A60-AD26-DD8FCAE3BC7D}" type="slidenum">
              <a:rPr lang="en-US" smtClean="0"/>
              <a:pPr/>
              <a:t>13</a:t>
            </a:fld>
            <a:endParaRPr lang="en-US"/>
          </a:p>
        </p:txBody>
      </p:sp>
    </p:spTree>
    <p:extLst>
      <p:ext uri="{BB962C8B-B14F-4D97-AF65-F5344CB8AC3E}">
        <p14:creationId xmlns:p14="http://schemas.microsoft.com/office/powerpoint/2010/main" val="378874100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Title</a:t>
            </a:r>
            <a:endParaRPr lang="en-US" dirty="0"/>
          </a:p>
        </p:txBody>
      </p:sp>
      <p:sp>
        <p:nvSpPr>
          <p:cNvPr id="4" name="Slide Number Placeholder 3"/>
          <p:cNvSpPr>
            <a:spLocks noGrp="1"/>
          </p:cNvSpPr>
          <p:nvPr>
            <p:ph type="sldNum" sz="quarter" idx="10"/>
          </p:nvPr>
        </p:nvSpPr>
        <p:spPr/>
        <p:txBody>
          <a:bodyPr/>
          <a:lstStyle/>
          <a:p>
            <a:fld id="{D326CE26-B712-4A60-AD26-DD8FCAE3BC7D}" type="slidenum">
              <a:rPr lang="en-US" smtClean="0"/>
              <a:pPr/>
              <a:t>20</a:t>
            </a:fld>
            <a:endParaRPr lang="en-US"/>
          </a:p>
        </p:txBody>
      </p:sp>
    </p:spTree>
    <p:extLst>
      <p:ext uri="{BB962C8B-B14F-4D97-AF65-F5344CB8AC3E}">
        <p14:creationId xmlns:p14="http://schemas.microsoft.com/office/powerpoint/2010/main" val="223353392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Title</a:t>
            </a:r>
            <a:endParaRPr lang="en-US" dirty="0"/>
          </a:p>
        </p:txBody>
      </p:sp>
      <p:sp>
        <p:nvSpPr>
          <p:cNvPr id="4" name="Slide Number Placeholder 3"/>
          <p:cNvSpPr>
            <a:spLocks noGrp="1"/>
          </p:cNvSpPr>
          <p:nvPr>
            <p:ph type="sldNum" sz="quarter" idx="10"/>
          </p:nvPr>
        </p:nvSpPr>
        <p:spPr/>
        <p:txBody>
          <a:bodyPr/>
          <a:lstStyle/>
          <a:p>
            <a:fld id="{D326CE26-B712-4A60-AD26-DD8FCAE3BC7D}" type="slidenum">
              <a:rPr lang="en-US" smtClean="0"/>
              <a:pPr/>
              <a:t>29</a:t>
            </a:fld>
            <a:endParaRPr lang="en-US"/>
          </a:p>
        </p:txBody>
      </p:sp>
    </p:spTree>
    <p:extLst>
      <p:ext uri="{BB962C8B-B14F-4D97-AF65-F5344CB8AC3E}">
        <p14:creationId xmlns:p14="http://schemas.microsoft.com/office/powerpoint/2010/main" val="84576363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84BDF471-2119-4B56-B14B-6DD006DFC91C}" type="datetimeFigureOut">
              <a:rPr lang="en-US" smtClean="0"/>
              <a:pPr/>
              <a:t>7/6/2017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BE1C3AE-A852-413E-AEC2-9F8A0EE9A1B8}" type="slidenum">
              <a:rPr lang="en-US" smtClean="0"/>
              <a:pPr/>
              <a:t>‹#›</a:t>
            </a:fld>
            <a:endParaRPr lang="en-US"/>
          </a:p>
        </p:txBody>
      </p:sp>
    </p:spTree>
    <p:extLst>
      <p:ext uri="{BB962C8B-B14F-4D97-AF65-F5344CB8AC3E}">
        <p14:creationId xmlns:p14="http://schemas.microsoft.com/office/powerpoint/2010/main" val="14069065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4BDF471-2119-4B56-B14B-6DD006DFC91C}" type="datetimeFigureOut">
              <a:rPr lang="en-US" smtClean="0"/>
              <a:pPr/>
              <a:t>7/6/2017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BE1C3AE-A852-413E-AEC2-9F8A0EE9A1B8}" type="slidenum">
              <a:rPr lang="en-US" smtClean="0"/>
              <a:pPr/>
              <a:t>‹#›</a:t>
            </a:fld>
            <a:endParaRPr lang="en-US"/>
          </a:p>
        </p:txBody>
      </p:sp>
    </p:spTree>
    <p:extLst>
      <p:ext uri="{BB962C8B-B14F-4D97-AF65-F5344CB8AC3E}">
        <p14:creationId xmlns:p14="http://schemas.microsoft.com/office/powerpoint/2010/main" val="255509984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4BDF471-2119-4B56-B14B-6DD006DFC91C}" type="datetimeFigureOut">
              <a:rPr lang="en-US" smtClean="0"/>
              <a:pPr/>
              <a:t>7/6/2017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BE1C3AE-A852-413E-AEC2-9F8A0EE9A1B8}" type="slidenum">
              <a:rPr lang="en-US" smtClean="0"/>
              <a:pPr/>
              <a:t>‹#›</a:t>
            </a:fld>
            <a:endParaRPr lang="en-US"/>
          </a:p>
        </p:txBody>
      </p:sp>
    </p:spTree>
    <p:extLst>
      <p:ext uri="{BB962C8B-B14F-4D97-AF65-F5344CB8AC3E}">
        <p14:creationId xmlns:p14="http://schemas.microsoft.com/office/powerpoint/2010/main" val="304315848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4BDF471-2119-4B56-B14B-6DD006DFC91C}" type="datetimeFigureOut">
              <a:rPr lang="en-US" smtClean="0"/>
              <a:pPr/>
              <a:t>7/6/2017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BE1C3AE-A852-413E-AEC2-9F8A0EE9A1B8}" type="slidenum">
              <a:rPr lang="en-US" smtClean="0"/>
              <a:pPr/>
              <a:t>‹#›</a:t>
            </a:fld>
            <a:endParaRPr lang="en-US"/>
          </a:p>
        </p:txBody>
      </p:sp>
    </p:spTree>
    <p:extLst>
      <p:ext uri="{BB962C8B-B14F-4D97-AF65-F5344CB8AC3E}">
        <p14:creationId xmlns:p14="http://schemas.microsoft.com/office/powerpoint/2010/main" val="117209629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84BDF471-2119-4B56-B14B-6DD006DFC91C}" type="datetimeFigureOut">
              <a:rPr lang="en-US" smtClean="0"/>
              <a:pPr/>
              <a:t>7/6/2017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BE1C3AE-A852-413E-AEC2-9F8A0EE9A1B8}" type="slidenum">
              <a:rPr lang="en-US" smtClean="0"/>
              <a:pPr/>
              <a:t>‹#›</a:t>
            </a:fld>
            <a:endParaRPr lang="en-US"/>
          </a:p>
        </p:txBody>
      </p:sp>
    </p:spTree>
    <p:extLst>
      <p:ext uri="{BB962C8B-B14F-4D97-AF65-F5344CB8AC3E}">
        <p14:creationId xmlns:p14="http://schemas.microsoft.com/office/powerpoint/2010/main" val="48733780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84BDF471-2119-4B56-B14B-6DD006DFC91C}" type="datetimeFigureOut">
              <a:rPr lang="en-US" smtClean="0"/>
              <a:pPr/>
              <a:t>7/6/2017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BE1C3AE-A852-413E-AEC2-9F8A0EE9A1B8}" type="slidenum">
              <a:rPr lang="en-US" smtClean="0"/>
              <a:pPr/>
              <a:t>‹#›</a:t>
            </a:fld>
            <a:endParaRPr lang="en-US"/>
          </a:p>
        </p:txBody>
      </p:sp>
    </p:spTree>
    <p:extLst>
      <p:ext uri="{BB962C8B-B14F-4D97-AF65-F5344CB8AC3E}">
        <p14:creationId xmlns:p14="http://schemas.microsoft.com/office/powerpoint/2010/main" val="164260956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84BDF471-2119-4B56-B14B-6DD006DFC91C}" type="datetimeFigureOut">
              <a:rPr lang="en-US" smtClean="0"/>
              <a:pPr/>
              <a:t>7/6/2017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BE1C3AE-A852-413E-AEC2-9F8A0EE9A1B8}" type="slidenum">
              <a:rPr lang="en-US" smtClean="0"/>
              <a:pPr/>
              <a:t>‹#›</a:t>
            </a:fld>
            <a:endParaRPr lang="en-US"/>
          </a:p>
        </p:txBody>
      </p:sp>
    </p:spTree>
    <p:extLst>
      <p:ext uri="{BB962C8B-B14F-4D97-AF65-F5344CB8AC3E}">
        <p14:creationId xmlns:p14="http://schemas.microsoft.com/office/powerpoint/2010/main" val="57613695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84BDF471-2119-4B56-B14B-6DD006DFC91C}" type="datetimeFigureOut">
              <a:rPr lang="en-US" smtClean="0"/>
              <a:pPr/>
              <a:t>7/6/2017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BE1C3AE-A852-413E-AEC2-9F8A0EE9A1B8}" type="slidenum">
              <a:rPr lang="en-US" smtClean="0"/>
              <a:pPr/>
              <a:t>‹#›</a:t>
            </a:fld>
            <a:endParaRPr lang="en-US"/>
          </a:p>
        </p:txBody>
      </p:sp>
    </p:spTree>
    <p:extLst>
      <p:ext uri="{BB962C8B-B14F-4D97-AF65-F5344CB8AC3E}">
        <p14:creationId xmlns:p14="http://schemas.microsoft.com/office/powerpoint/2010/main" val="293676483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4BDF471-2119-4B56-B14B-6DD006DFC91C}" type="datetimeFigureOut">
              <a:rPr lang="en-US" smtClean="0"/>
              <a:pPr/>
              <a:t>7/6/2017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BE1C3AE-A852-413E-AEC2-9F8A0EE9A1B8}" type="slidenum">
              <a:rPr lang="en-US" smtClean="0"/>
              <a:pPr/>
              <a:t>‹#›</a:t>
            </a:fld>
            <a:endParaRPr lang="en-US"/>
          </a:p>
        </p:txBody>
      </p:sp>
    </p:spTree>
    <p:extLst>
      <p:ext uri="{BB962C8B-B14F-4D97-AF65-F5344CB8AC3E}">
        <p14:creationId xmlns:p14="http://schemas.microsoft.com/office/powerpoint/2010/main" val="91835787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4BDF471-2119-4B56-B14B-6DD006DFC91C}" type="datetimeFigureOut">
              <a:rPr lang="en-US" smtClean="0"/>
              <a:pPr/>
              <a:t>7/6/2017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BE1C3AE-A852-413E-AEC2-9F8A0EE9A1B8}" type="slidenum">
              <a:rPr lang="en-US" smtClean="0"/>
              <a:pPr/>
              <a:t>‹#›</a:t>
            </a:fld>
            <a:endParaRPr lang="en-US"/>
          </a:p>
        </p:txBody>
      </p:sp>
    </p:spTree>
    <p:extLst>
      <p:ext uri="{BB962C8B-B14F-4D97-AF65-F5344CB8AC3E}">
        <p14:creationId xmlns:p14="http://schemas.microsoft.com/office/powerpoint/2010/main" val="314132848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4BDF471-2119-4B56-B14B-6DD006DFC91C}" type="datetimeFigureOut">
              <a:rPr lang="en-US" smtClean="0"/>
              <a:pPr/>
              <a:t>7/6/2017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BE1C3AE-A852-413E-AEC2-9F8A0EE9A1B8}" type="slidenum">
              <a:rPr lang="en-US" smtClean="0"/>
              <a:pPr/>
              <a:t>‹#›</a:t>
            </a:fld>
            <a:endParaRPr lang="en-US"/>
          </a:p>
        </p:txBody>
      </p:sp>
    </p:spTree>
    <p:extLst>
      <p:ext uri="{BB962C8B-B14F-4D97-AF65-F5344CB8AC3E}">
        <p14:creationId xmlns:p14="http://schemas.microsoft.com/office/powerpoint/2010/main" val="171758611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4BDF471-2119-4B56-B14B-6DD006DFC91C}" type="datetimeFigureOut">
              <a:rPr lang="en-US" smtClean="0"/>
              <a:pPr/>
              <a:t>7/6/2017</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BE1C3AE-A852-413E-AEC2-9F8A0EE9A1B8}" type="slidenum">
              <a:rPr lang="en-US" smtClean="0"/>
              <a:pPr/>
              <a:t>‹#›</a:t>
            </a:fld>
            <a:endParaRPr lang="en-US"/>
          </a:p>
        </p:txBody>
      </p:sp>
    </p:spTree>
    <p:extLst>
      <p:ext uri="{BB962C8B-B14F-4D97-AF65-F5344CB8AC3E}">
        <p14:creationId xmlns:p14="http://schemas.microsoft.com/office/powerpoint/2010/main" val="324068553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i="1" dirty="0" smtClean="0">
                <a:latin typeface="Arial Black" panose="020B0A04020102020204" pitchFamily="34" charset="0"/>
              </a:rPr>
              <a:t>Prophecies of Christ’s Return</a:t>
            </a:r>
            <a:endParaRPr lang="en-US" i="1" dirty="0">
              <a:latin typeface="Arial Black" panose="020B0A04020102020204" pitchFamily="34" charset="0"/>
            </a:endParaRPr>
          </a:p>
        </p:txBody>
      </p:sp>
      <p:sp>
        <p:nvSpPr>
          <p:cNvPr id="3" name="Subtitle 2"/>
          <p:cNvSpPr>
            <a:spLocks noGrp="1"/>
          </p:cNvSpPr>
          <p:nvPr>
            <p:ph type="subTitle" idx="1"/>
          </p:nvPr>
        </p:nvSpPr>
        <p:spPr/>
        <p:txBody>
          <a:bodyPr/>
          <a:lstStyle/>
          <a:p>
            <a:r>
              <a:rPr lang="en-US" sz="4400" b="1" i="1" dirty="0" smtClean="0"/>
              <a:t>Class 1</a:t>
            </a:r>
          </a:p>
          <a:p>
            <a:r>
              <a:rPr lang="en-US" sz="2800" b="1" dirty="0" smtClean="0"/>
              <a:t>Fundamental Prophecies and Signs</a:t>
            </a:r>
            <a:endParaRPr lang="en-US" sz="2800" dirty="0"/>
          </a:p>
          <a:p>
            <a:endParaRPr lang="en-US" b="1" i="1" dirty="0"/>
          </a:p>
        </p:txBody>
      </p:sp>
    </p:spTree>
    <p:extLst>
      <p:ext uri="{BB962C8B-B14F-4D97-AF65-F5344CB8AC3E}">
        <p14:creationId xmlns:p14="http://schemas.microsoft.com/office/powerpoint/2010/main" val="58261998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Rectangle 1"/>
          <p:cNvSpPr/>
          <p:nvPr/>
        </p:nvSpPr>
        <p:spPr>
          <a:xfrm>
            <a:off x="820455" y="-5883"/>
            <a:ext cx="10465496" cy="5016758"/>
          </a:xfrm>
          <a:prstGeom prst="rect">
            <a:avLst/>
          </a:prstGeom>
        </p:spPr>
        <p:txBody>
          <a:bodyPr wrap="square">
            <a:spAutoFit/>
          </a:bodyPr>
          <a:lstStyle/>
          <a:p>
            <a:r>
              <a:rPr lang="en-US" sz="2800" b="1" i="1" dirty="0" smtClean="0"/>
              <a:t>Locale of the Judgment Seat – Sinai – cont. 2</a:t>
            </a:r>
          </a:p>
          <a:p>
            <a:endParaRPr lang="en-US" sz="2800" b="1" i="1" dirty="0"/>
          </a:p>
          <a:p>
            <a:r>
              <a:rPr lang="en-US" sz="2400" b="1" i="1" dirty="0" smtClean="0"/>
              <a:t>Psa</a:t>
            </a:r>
            <a:r>
              <a:rPr lang="en-US" sz="2400" b="1" i="1" dirty="0"/>
              <a:t>. </a:t>
            </a:r>
            <a:r>
              <a:rPr lang="en-US" sz="2400" b="1" i="1" dirty="0" smtClean="0"/>
              <a:t>68.18</a:t>
            </a:r>
          </a:p>
          <a:p>
            <a:r>
              <a:rPr lang="en-US" sz="2400" i="1" dirty="0" smtClean="0">
                <a:latin typeface="Calibri" panose="020F0502020204030204" pitchFamily="34" charset="0"/>
                <a:ea typeface="Times New Roman" panose="02020603050405020304" pitchFamily="18" charset="0"/>
                <a:cs typeface="Times New Roman" panose="02020603050405020304" pitchFamily="18" charset="0"/>
              </a:rPr>
              <a:t>“Thou hast ascended on high, thou hast led captive captivity; thou hast received gifts for “the man”; yea, for Yah Elohim to inhabit rebellious ones” Bro. Thomas translation</a:t>
            </a:r>
            <a:endParaRPr lang="en-US" sz="2400" dirty="0">
              <a:latin typeface="Calibri" panose="020F0502020204030204" pitchFamily="34" charset="0"/>
              <a:ea typeface="Times New Roman" panose="02020603050405020304" pitchFamily="18" charset="0"/>
              <a:cs typeface="Times New Roman" panose="02020603050405020304" pitchFamily="18" charset="0"/>
            </a:endParaRPr>
          </a:p>
          <a:p>
            <a:r>
              <a:rPr lang="en-US" sz="2400" b="1" i="1" dirty="0" smtClean="0"/>
              <a:t>Psa. 68.17 – The chariots of Mighty Ones!</a:t>
            </a:r>
            <a:endParaRPr lang="en-US" sz="2400" b="1" i="1" dirty="0"/>
          </a:p>
          <a:p>
            <a:r>
              <a:rPr lang="en-US" sz="2400" i="1" dirty="0" smtClean="0"/>
              <a:t>“The chariots of mighty ones (are) two ten thousands, thousands of glorified ones. The Adonai among them, Sinai into the Holy (</a:t>
            </a:r>
            <a:r>
              <a:rPr lang="en-US" sz="2400" i="1" dirty="0" err="1" smtClean="0"/>
              <a:t>Zionwards</a:t>
            </a:r>
            <a:r>
              <a:rPr lang="en-US" sz="2400" i="1" dirty="0" smtClean="0"/>
              <a:t>)” </a:t>
            </a:r>
            <a:r>
              <a:rPr lang="en-US" sz="2400" dirty="0" smtClean="0"/>
              <a:t>Bro. Thomas translation</a:t>
            </a:r>
            <a:endParaRPr lang="en-US" sz="2400" dirty="0"/>
          </a:p>
          <a:p>
            <a:endParaRPr lang="en-US" sz="2400" dirty="0" smtClean="0"/>
          </a:p>
          <a:p>
            <a:r>
              <a:rPr lang="en-US" sz="2400" dirty="0" smtClean="0"/>
              <a:t>The </a:t>
            </a:r>
            <a:r>
              <a:rPr lang="en-US" sz="2400" dirty="0"/>
              <a:t>Psalm is Messianic (cp. v.18 with Eph. 4:8). In the statement of v.17 the</a:t>
            </a:r>
          </a:p>
          <a:p>
            <a:r>
              <a:rPr lang="en-US" sz="2400" dirty="0"/>
              <a:t>Psalmist </a:t>
            </a:r>
            <a:r>
              <a:rPr lang="en-US" sz="2400" dirty="0" smtClean="0"/>
              <a:t>epitomizes </a:t>
            </a:r>
            <a:r>
              <a:rPr lang="en-US" sz="2400" dirty="0"/>
              <a:t>the work of Christ as the manifestation of Yahweh ascending</a:t>
            </a:r>
          </a:p>
          <a:p>
            <a:r>
              <a:rPr lang="en-US" sz="2400" dirty="0"/>
              <a:t>from Sinai to Zion, when the Temple of the future Age will be set up.</a:t>
            </a:r>
            <a:endParaRPr lang="en-US" sz="2400" dirty="0">
              <a:latin typeface="Calibri" panose="020F0502020204030204" pitchFamily="34"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38937139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Rectangle 1"/>
          <p:cNvSpPr/>
          <p:nvPr/>
        </p:nvSpPr>
        <p:spPr>
          <a:xfrm>
            <a:off x="820455" y="-5883"/>
            <a:ext cx="10465496" cy="5816977"/>
          </a:xfrm>
          <a:prstGeom prst="rect">
            <a:avLst/>
          </a:prstGeom>
        </p:spPr>
        <p:txBody>
          <a:bodyPr wrap="square">
            <a:spAutoFit/>
          </a:bodyPr>
          <a:lstStyle/>
          <a:p>
            <a:r>
              <a:rPr lang="en-US" sz="2800" b="1" i="1" dirty="0" smtClean="0"/>
              <a:t>Locale of the Judgment Seat - Sinai – cont. - 3</a:t>
            </a:r>
          </a:p>
          <a:p>
            <a:endParaRPr lang="en-US" sz="2800" b="1" i="1" dirty="0"/>
          </a:p>
          <a:p>
            <a:r>
              <a:rPr lang="en-US" sz="2400" b="1" i="1" dirty="0" smtClean="0"/>
              <a:t>Song 3.6-8</a:t>
            </a:r>
            <a:endParaRPr lang="en-US" sz="2400" b="1" i="1" dirty="0"/>
          </a:p>
          <a:p>
            <a:r>
              <a:rPr lang="en-US" sz="2400" i="1" dirty="0" smtClean="0"/>
              <a:t>“… Who is this that cometh </a:t>
            </a:r>
            <a:r>
              <a:rPr lang="en-US" sz="2400" i="1" u="sng" dirty="0" smtClean="0"/>
              <a:t>out of the wilderness</a:t>
            </a:r>
            <a:r>
              <a:rPr lang="en-US" sz="2400" i="1" dirty="0" smtClean="0"/>
              <a:t>…”</a:t>
            </a:r>
          </a:p>
          <a:p>
            <a:endParaRPr lang="en-US" sz="2800" dirty="0">
              <a:latin typeface="Calibri" panose="020F0502020204030204" pitchFamily="34" charset="0"/>
              <a:ea typeface="Times New Roman" panose="02020603050405020304" pitchFamily="18" charset="0"/>
              <a:cs typeface="Times New Roman" panose="02020603050405020304" pitchFamily="18" charset="0"/>
            </a:endParaRPr>
          </a:p>
          <a:p>
            <a:r>
              <a:rPr lang="en-US" sz="2400" i="1" dirty="0"/>
              <a:t>“The saints in the approaching “hour of judgment”, are also typified by the 60 pillars of brass, pertaining to the court of the tabernacle (Exod. 27) this dwelling in Song 3.7 is styled “his litter which is for Solomon”. It is seen ascending out of the wilderness as pillars of smoke”. The bride asks “who is this”? Her attendants reply that it is “his litter which is for Solomon himself. </a:t>
            </a:r>
            <a:r>
              <a:rPr lang="en-US" sz="2400" i="1" u="sng" dirty="0"/>
              <a:t>Sixty valiant men surround it, the stoutest heroes of Israel, every one of them grasping a sword, being expert in war; the commander his sword upon his thigh without fear in nights”. </a:t>
            </a:r>
            <a:r>
              <a:rPr lang="en-US" sz="2400" i="1" dirty="0"/>
              <a:t>The scene is introduced in Rev. 19.14. Here the commander and his sixty heroes or brazen pillars, are in battle array, and prepared to smite the nations, and to tread the winepress, without fear or apprehension of defeat” Eureka Vol 1. Pg. 393</a:t>
            </a:r>
            <a:endParaRPr lang="en-US" sz="2400" dirty="0">
              <a:latin typeface="Calibri" panose="020F0502020204030204" pitchFamily="34"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10772195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Rectangle 1"/>
          <p:cNvSpPr/>
          <p:nvPr/>
        </p:nvSpPr>
        <p:spPr>
          <a:xfrm>
            <a:off x="820455" y="-5883"/>
            <a:ext cx="10465496" cy="5816977"/>
          </a:xfrm>
          <a:prstGeom prst="rect">
            <a:avLst/>
          </a:prstGeom>
        </p:spPr>
        <p:txBody>
          <a:bodyPr wrap="square">
            <a:spAutoFit/>
          </a:bodyPr>
          <a:lstStyle/>
          <a:p>
            <a:r>
              <a:rPr lang="en-US" sz="2800" b="1" i="1" dirty="0" smtClean="0"/>
              <a:t>Locale of the Judgment Seat - Sinai – cont. </a:t>
            </a:r>
            <a:r>
              <a:rPr lang="en-US" sz="2800" b="1" i="1" smtClean="0"/>
              <a:t>4</a:t>
            </a:r>
            <a:endParaRPr lang="en-US" sz="2800" b="1" i="1" dirty="0" smtClean="0"/>
          </a:p>
          <a:p>
            <a:endParaRPr lang="en-US" sz="2800" b="1" i="1" dirty="0"/>
          </a:p>
          <a:p>
            <a:r>
              <a:rPr lang="en-US" sz="2400" b="1" i="1" dirty="0" smtClean="0"/>
              <a:t>Hab. 3.3</a:t>
            </a:r>
            <a:endParaRPr lang="en-US" sz="2400" b="1" i="1" dirty="0"/>
          </a:p>
          <a:p>
            <a:r>
              <a:rPr lang="en-US" sz="2400" i="1" dirty="0" smtClean="0"/>
              <a:t>“… Eloah shall come in </a:t>
            </a:r>
            <a:r>
              <a:rPr lang="en-US" sz="2400" i="1" u="sng" dirty="0" smtClean="0"/>
              <a:t>from the south </a:t>
            </a:r>
            <a:r>
              <a:rPr lang="en-US" sz="2400" i="1" dirty="0" smtClean="0"/>
              <a:t>…”</a:t>
            </a:r>
          </a:p>
          <a:p>
            <a:endParaRPr lang="en-US" sz="2400" dirty="0" smtClean="0"/>
          </a:p>
          <a:p>
            <a:r>
              <a:rPr lang="en-US" sz="2400" dirty="0" smtClean="0"/>
              <a:t>Or – </a:t>
            </a:r>
            <a:r>
              <a:rPr lang="en-US" sz="2400" i="1" dirty="0" smtClean="0"/>
              <a:t>“The Mighty One shall come in from Teman, and the Holy One from Paran, consider!”</a:t>
            </a:r>
          </a:p>
          <a:p>
            <a:endParaRPr lang="en-US" sz="2400" dirty="0"/>
          </a:p>
          <a:p>
            <a:r>
              <a:rPr lang="en-US" sz="2400" dirty="0" smtClean="0"/>
              <a:t>Phrase is in the future tense. </a:t>
            </a:r>
            <a:r>
              <a:rPr lang="en-US" sz="2400" u="sng" dirty="0" smtClean="0"/>
              <a:t>Sinai is in the deep south as far as Jerusalem is concerned.</a:t>
            </a:r>
            <a:r>
              <a:rPr lang="en-US" sz="2400" dirty="0" smtClean="0"/>
              <a:t> Yahweh </a:t>
            </a:r>
            <a:r>
              <a:rPr lang="en-US" sz="2400" dirty="0"/>
              <a:t>in </a:t>
            </a:r>
            <a:r>
              <a:rPr lang="en-US" sz="2400" dirty="0" smtClean="0"/>
              <a:t>manifestation here depicted. Eloah a divine title used for the setter up of the kingdom in Dan 2.44. </a:t>
            </a:r>
          </a:p>
          <a:p>
            <a:endParaRPr lang="en-US" sz="2400" dirty="0"/>
          </a:p>
          <a:p>
            <a:r>
              <a:rPr lang="en-US" sz="2400" dirty="0" smtClean="0"/>
              <a:t>Note: Judgment at is associated with the “feet” of the mighty one – verse 5 and “he stood” verse 6.</a:t>
            </a:r>
          </a:p>
          <a:p>
            <a:endParaRPr lang="en-US" sz="2800" dirty="0">
              <a:latin typeface="Calibri" panose="020F0502020204030204" pitchFamily="34"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8733290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i="1" dirty="0" smtClean="0">
                <a:latin typeface="Arial Black" panose="020B0A04020102020204" pitchFamily="34" charset="0"/>
              </a:rPr>
              <a:t>Prophecies of Christ’s Return</a:t>
            </a:r>
            <a:endParaRPr lang="en-US" i="1" dirty="0">
              <a:latin typeface="Arial Black" panose="020B0A04020102020204" pitchFamily="34" charset="0"/>
            </a:endParaRPr>
          </a:p>
        </p:txBody>
      </p:sp>
      <p:sp>
        <p:nvSpPr>
          <p:cNvPr id="3" name="Subtitle 2"/>
          <p:cNvSpPr>
            <a:spLocks noGrp="1"/>
          </p:cNvSpPr>
          <p:nvPr>
            <p:ph type="subTitle" idx="1"/>
          </p:nvPr>
        </p:nvSpPr>
        <p:spPr/>
        <p:txBody>
          <a:bodyPr/>
          <a:lstStyle/>
          <a:p>
            <a:r>
              <a:rPr lang="en-US" sz="4400" b="1" i="1" dirty="0" smtClean="0"/>
              <a:t>Class 3</a:t>
            </a:r>
          </a:p>
          <a:p>
            <a:r>
              <a:rPr lang="en-US" sz="2800" b="1" dirty="0" smtClean="0"/>
              <a:t>Gogue – Russian Invasion</a:t>
            </a:r>
            <a:endParaRPr lang="en-US" sz="2800" dirty="0"/>
          </a:p>
          <a:p>
            <a:endParaRPr lang="en-US" b="1" i="1" dirty="0"/>
          </a:p>
        </p:txBody>
      </p:sp>
    </p:spTree>
    <p:extLst>
      <p:ext uri="{BB962C8B-B14F-4D97-AF65-F5344CB8AC3E}">
        <p14:creationId xmlns:p14="http://schemas.microsoft.com/office/powerpoint/2010/main" val="279294592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Rectangle 1"/>
          <p:cNvSpPr/>
          <p:nvPr/>
        </p:nvSpPr>
        <p:spPr>
          <a:xfrm>
            <a:off x="820455" y="-5883"/>
            <a:ext cx="10465496" cy="523220"/>
          </a:xfrm>
          <a:prstGeom prst="rect">
            <a:avLst/>
          </a:prstGeom>
        </p:spPr>
        <p:txBody>
          <a:bodyPr wrap="square">
            <a:spAutoFit/>
          </a:bodyPr>
          <a:lstStyle/>
          <a:p>
            <a:r>
              <a:rPr lang="en-US" sz="2800" b="1" i="1" dirty="0" smtClean="0"/>
              <a:t>Danie</a:t>
            </a:r>
            <a:r>
              <a:rPr lang="en-US" sz="2800" b="1" i="1" dirty="0"/>
              <a:t>l</a:t>
            </a:r>
            <a:r>
              <a:rPr lang="en-US" sz="2800" b="1" i="1" dirty="0" smtClean="0"/>
              <a:t> 8.20-22 – The Ram and the Rough Goat</a:t>
            </a:r>
            <a:endParaRPr lang="en-US" sz="2800" b="1" i="1" dirty="0"/>
          </a:p>
        </p:txBody>
      </p:sp>
      <p:pic>
        <p:nvPicPr>
          <p:cNvPr id="3" name="Picture 2"/>
          <p:cNvPicPr>
            <a:picLocks noChangeAspect="1"/>
          </p:cNvPicPr>
          <p:nvPr/>
        </p:nvPicPr>
        <p:blipFill>
          <a:blip r:embed="rId2" cstate="print"/>
          <a:stretch>
            <a:fillRect/>
          </a:stretch>
        </p:blipFill>
        <p:spPr>
          <a:xfrm>
            <a:off x="951977" y="732774"/>
            <a:ext cx="10333973" cy="5177126"/>
          </a:xfrm>
          <a:prstGeom prst="rect">
            <a:avLst/>
          </a:prstGeom>
        </p:spPr>
      </p:pic>
    </p:spTree>
    <p:extLst>
      <p:ext uri="{BB962C8B-B14F-4D97-AF65-F5344CB8AC3E}">
        <p14:creationId xmlns:p14="http://schemas.microsoft.com/office/powerpoint/2010/main" val="120804803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Rectangle 1"/>
          <p:cNvSpPr/>
          <p:nvPr/>
        </p:nvSpPr>
        <p:spPr>
          <a:xfrm>
            <a:off x="820455" y="-5883"/>
            <a:ext cx="10465496" cy="6124754"/>
          </a:xfrm>
          <a:prstGeom prst="rect">
            <a:avLst/>
          </a:prstGeom>
        </p:spPr>
        <p:txBody>
          <a:bodyPr wrap="square">
            <a:spAutoFit/>
          </a:bodyPr>
          <a:lstStyle/>
          <a:p>
            <a:r>
              <a:rPr lang="en-US" sz="2800" b="1" i="1" dirty="0" smtClean="0"/>
              <a:t>Daniel 8.23</a:t>
            </a:r>
          </a:p>
          <a:p>
            <a:endParaRPr lang="en-US" sz="2400" b="1" i="1" dirty="0"/>
          </a:p>
          <a:p>
            <a:r>
              <a:rPr lang="en-US" sz="2400" baseline="30000" dirty="0"/>
              <a:t>23</a:t>
            </a:r>
            <a:r>
              <a:rPr lang="en-US" sz="2400" dirty="0"/>
              <a:t> </a:t>
            </a:r>
            <a:r>
              <a:rPr lang="en-US" sz="2400" i="1" dirty="0"/>
              <a:t>And in the latter time of their kingdom, when the transgressors are come to the full, </a:t>
            </a:r>
            <a:r>
              <a:rPr lang="en-US" sz="2400" b="1" i="1" u="sng" dirty="0"/>
              <a:t>a king of fierce countenance, and understanding dark sentences, shall stand up</a:t>
            </a:r>
            <a:r>
              <a:rPr lang="en-US" sz="2400" i="1" dirty="0"/>
              <a:t>. </a:t>
            </a:r>
            <a:endParaRPr lang="en-US" sz="2400" i="1" dirty="0" smtClean="0"/>
          </a:p>
          <a:p>
            <a:endParaRPr lang="en-US" sz="2400" dirty="0" smtClean="0"/>
          </a:p>
          <a:p>
            <a:r>
              <a:rPr lang="en-US" sz="2400" i="1" dirty="0" smtClean="0"/>
              <a:t>“latter time of their kingdom” </a:t>
            </a:r>
            <a:r>
              <a:rPr lang="en-US" sz="2400" dirty="0" smtClean="0"/>
              <a:t>– cp. Vs 19 to understand time referred to – </a:t>
            </a:r>
            <a:r>
              <a:rPr lang="en-US" sz="2400" i="1" dirty="0" smtClean="0"/>
              <a:t>“the last end of the indignation” </a:t>
            </a:r>
            <a:r>
              <a:rPr lang="en-US" sz="2400" dirty="0" smtClean="0"/>
              <a:t>– thus </a:t>
            </a:r>
            <a:r>
              <a:rPr lang="en-US" sz="2400" u="sng" dirty="0" smtClean="0"/>
              <a:t>the time of the end</a:t>
            </a:r>
            <a:r>
              <a:rPr lang="en-US" sz="2400" dirty="0" smtClean="0"/>
              <a:t>.</a:t>
            </a:r>
            <a:endParaRPr lang="en-US" sz="2400" i="1" dirty="0" smtClean="0"/>
          </a:p>
          <a:p>
            <a:endParaRPr lang="en-US" sz="2400" dirty="0"/>
          </a:p>
          <a:p>
            <a:r>
              <a:rPr lang="en-US" sz="2400" dirty="0" smtClean="0"/>
              <a:t>“transgressors” – Roth. = transgressions – the transgressions of Israel</a:t>
            </a:r>
          </a:p>
          <a:p>
            <a:endParaRPr lang="en-US" sz="2400" dirty="0"/>
          </a:p>
          <a:p>
            <a:r>
              <a:rPr lang="en-US" sz="2400" i="1" dirty="0" smtClean="0"/>
              <a:t>“king of fierce countenance” </a:t>
            </a:r>
            <a:r>
              <a:rPr lang="en-US" sz="2400" dirty="0" smtClean="0"/>
              <a:t>– warlike in aspect – application to Rome and Russia</a:t>
            </a:r>
          </a:p>
          <a:p>
            <a:endParaRPr lang="en-US" sz="2400" dirty="0"/>
          </a:p>
          <a:p>
            <a:r>
              <a:rPr lang="en-US" sz="2400" dirty="0" smtClean="0"/>
              <a:t>“understanding dark sentences” – Roth. – skillful in dissimulation, hypocrisy – cp. Deut. 28.49</a:t>
            </a:r>
          </a:p>
          <a:p>
            <a:endParaRPr lang="en-US" sz="2800" dirty="0">
              <a:latin typeface="Calibri" panose="020F0502020204030204" pitchFamily="34"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95162717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Rectangle 1"/>
          <p:cNvSpPr/>
          <p:nvPr/>
        </p:nvSpPr>
        <p:spPr>
          <a:xfrm>
            <a:off x="820455" y="-5883"/>
            <a:ext cx="10465496" cy="6863417"/>
          </a:xfrm>
          <a:prstGeom prst="rect">
            <a:avLst/>
          </a:prstGeom>
        </p:spPr>
        <p:txBody>
          <a:bodyPr wrap="square">
            <a:spAutoFit/>
          </a:bodyPr>
          <a:lstStyle/>
          <a:p>
            <a:r>
              <a:rPr lang="en-US" sz="2800" b="1" i="1" dirty="0" smtClean="0"/>
              <a:t>Daniel 8.24-25</a:t>
            </a:r>
          </a:p>
          <a:p>
            <a:endParaRPr lang="en-US" sz="2400" b="1" i="1" dirty="0"/>
          </a:p>
          <a:p>
            <a:r>
              <a:rPr lang="en-US" sz="2400" baseline="30000" dirty="0" smtClean="0"/>
              <a:t>24</a:t>
            </a:r>
            <a:r>
              <a:rPr lang="en-US" sz="2400" dirty="0" smtClean="0"/>
              <a:t> </a:t>
            </a:r>
            <a:r>
              <a:rPr lang="en-US" sz="2400" i="1" dirty="0" smtClean="0"/>
              <a:t>He shall destroy wonderfully, and shall prosper, and shall practice, and shall destroy the mighty and the holy people</a:t>
            </a:r>
          </a:p>
          <a:p>
            <a:endParaRPr lang="en-US" sz="2400" dirty="0" smtClean="0"/>
          </a:p>
          <a:p>
            <a:r>
              <a:rPr lang="en-US" sz="2400" i="1" dirty="0" smtClean="0"/>
              <a:t>“practice” </a:t>
            </a:r>
            <a:r>
              <a:rPr lang="en-US" sz="2400" dirty="0" smtClean="0"/>
              <a:t>– sig. “to establish” RV has “he shall succeed in what he does” – Was true of Rome and will be true of Russia.</a:t>
            </a:r>
            <a:endParaRPr lang="en-US" sz="2400" i="1" dirty="0" smtClean="0"/>
          </a:p>
          <a:p>
            <a:endParaRPr lang="en-US" sz="2400" dirty="0"/>
          </a:p>
          <a:p>
            <a:r>
              <a:rPr lang="en-US" sz="2400" baseline="30000" dirty="0" smtClean="0"/>
              <a:t>25</a:t>
            </a:r>
            <a:r>
              <a:rPr lang="en-US" sz="2400" dirty="0" smtClean="0"/>
              <a:t> …</a:t>
            </a:r>
            <a:r>
              <a:rPr lang="en-US" sz="2400" i="1" dirty="0" smtClean="0"/>
              <a:t>Through his policy shall he cause craft to prosper in his hand; and he shall magnify himself in his heart, and by peace shall destroy many: he shall also stand up against the Prince of princes, but he shall be broken without hand”  </a:t>
            </a:r>
            <a:endParaRPr lang="en-US" sz="2400" dirty="0" smtClean="0"/>
          </a:p>
          <a:p>
            <a:endParaRPr lang="en-US" sz="2400" i="1" dirty="0"/>
          </a:p>
          <a:p>
            <a:r>
              <a:rPr lang="en-US" sz="2400" i="1" dirty="0" smtClean="0"/>
              <a:t>“Causing craft to prosper” - </a:t>
            </a:r>
            <a:r>
              <a:rPr lang="en-US" sz="2400" dirty="0" smtClean="0"/>
              <a:t>i.e. deceit as in RV – Constantinople caused “</a:t>
            </a:r>
            <a:r>
              <a:rPr lang="en-US" sz="2400" dirty="0" err="1" smtClean="0"/>
              <a:t>priestcraft</a:t>
            </a:r>
            <a:r>
              <a:rPr lang="en-US" sz="2400" dirty="0" smtClean="0"/>
              <a:t> to prosper”! Cp. Jer. 9.6 – term refers to religious hypocrisy</a:t>
            </a:r>
          </a:p>
          <a:p>
            <a:endParaRPr lang="en-US" sz="2400" dirty="0"/>
          </a:p>
          <a:p>
            <a:r>
              <a:rPr lang="en-US" sz="2400" i="1" dirty="0" smtClean="0"/>
              <a:t>“stands up against the Prince of princes”</a:t>
            </a:r>
            <a:r>
              <a:rPr lang="en-US" sz="2400" dirty="0" smtClean="0"/>
              <a:t> – power to be broken by divine agency, i.e. the Lord Jesus Christ – </a:t>
            </a:r>
            <a:r>
              <a:rPr lang="en-US" sz="2400" u="sng" dirty="0" smtClean="0"/>
              <a:t>by peace </a:t>
            </a:r>
            <a:r>
              <a:rPr lang="en-US" sz="2400" dirty="0" smtClean="0"/>
              <a:t>– link to 1 Thess. 5.3</a:t>
            </a:r>
            <a:endParaRPr lang="en-US" sz="2400" i="1" dirty="0"/>
          </a:p>
          <a:p>
            <a:endParaRPr lang="en-US" sz="2800" dirty="0">
              <a:latin typeface="Calibri" panose="020F0502020204030204" pitchFamily="34"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13029832"/>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Rectangle 1"/>
          <p:cNvSpPr/>
          <p:nvPr/>
        </p:nvSpPr>
        <p:spPr>
          <a:xfrm>
            <a:off x="820455" y="-5883"/>
            <a:ext cx="10465496" cy="7294305"/>
          </a:xfrm>
          <a:prstGeom prst="rect">
            <a:avLst/>
          </a:prstGeom>
        </p:spPr>
        <p:txBody>
          <a:bodyPr wrap="square">
            <a:spAutoFit/>
          </a:bodyPr>
          <a:lstStyle/>
          <a:p>
            <a:r>
              <a:rPr lang="en-US" sz="2800" b="1" i="1" dirty="0" smtClean="0"/>
              <a:t>Daniel 11.36-38 – Development of the Roman Power in Constantinople</a:t>
            </a:r>
          </a:p>
          <a:p>
            <a:endParaRPr lang="en-US" sz="2400" b="1" i="1" dirty="0"/>
          </a:p>
          <a:p>
            <a:r>
              <a:rPr lang="en-US" sz="2400" baseline="30000" dirty="0" smtClean="0"/>
              <a:t>36</a:t>
            </a:r>
            <a:r>
              <a:rPr lang="en-US" sz="2400" dirty="0" smtClean="0"/>
              <a:t> </a:t>
            </a:r>
            <a:r>
              <a:rPr lang="en-US" sz="2400" i="1" dirty="0"/>
              <a:t>And </a:t>
            </a:r>
            <a:r>
              <a:rPr lang="en-US" sz="2400" b="1" i="1" u="sng" dirty="0"/>
              <a:t>the king </a:t>
            </a:r>
            <a:r>
              <a:rPr lang="en-US" sz="2400" i="1" dirty="0"/>
              <a:t>shall do according to his will; and he shall exalt himself, and magnify himself above every god, and </a:t>
            </a:r>
            <a:r>
              <a:rPr lang="en-US" sz="2400" i="1" u="sng" dirty="0"/>
              <a:t>shall speak </a:t>
            </a:r>
            <a:r>
              <a:rPr lang="en-US" sz="2400" i="1" u="sng" dirty="0" err="1"/>
              <a:t>marvellous</a:t>
            </a:r>
            <a:r>
              <a:rPr lang="en-US" sz="2400" i="1" u="sng" dirty="0"/>
              <a:t> things against the God of gods</a:t>
            </a:r>
            <a:r>
              <a:rPr lang="en-US" sz="2400" i="1" dirty="0"/>
              <a:t>, and shall prosper till the indignation be accomplished: for that that is determined shall be done</a:t>
            </a:r>
            <a:r>
              <a:rPr lang="en-US" sz="2400" i="1" dirty="0" smtClean="0"/>
              <a:t>.</a:t>
            </a:r>
          </a:p>
          <a:p>
            <a:r>
              <a:rPr lang="en-US" sz="2400" dirty="0" smtClean="0"/>
              <a:t> </a:t>
            </a:r>
          </a:p>
          <a:p>
            <a:r>
              <a:rPr lang="en-US" sz="2400" b="1" dirty="0" smtClean="0"/>
              <a:t>The King of vs. 36 – </a:t>
            </a:r>
            <a:r>
              <a:rPr lang="en-US" sz="2400" b="1" u="sng" dirty="0" smtClean="0"/>
              <a:t>the power ruling from Constantinople.</a:t>
            </a:r>
          </a:p>
          <a:p>
            <a:endParaRPr lang="en-US" sz="2400" dirty="0"/>
          </a:p>
          <a:p>
            <a:r>
              <a:rPr lang="en-US" sz="2400" baseline="30000" dirty="0" smtClean="0"/>
              <a:t>37</a:t>
            </a:r>
            <a:r>
              <a:rPr lang="en-US" sz="2400" dirty="0" smtClean="0"/>
              <a:t> </a:t>
            </a:r>
            <a:r>
              <a:rPr lang="en-US" sz="2400" i="1" u="sng" dirty="0"/>
              <a:t>Neither shall he regard the God of his fathers</a:t>
            </a:r>
            <a:r>
              <a:rPr lang="en-US" sz="2400" i="1" dirty="0"/>
              <a:t>, nor the desire of women, nor regard any god: for he shall magnify himself above all. </a:t>
            </a:r>
            <a:endParaRPr lang="en-US" sz="2400" i="1" dirty="0" smtClean="0"/>
          </a:p>
          <a:p>
            <a:endParaRPr lang="en-US" sz="2400" i="1" dirty="0"/>
          </a:p>
          <a:p>
            <a:r>
              <a:rPr lang="en-US" sz="2400" dirty="0" smtClean="0"/>
              <a:t>It was Constantine who spoke </a:t>
            </a:r>
            <a:r>
              <a:rPr lang="en-US" sz="2400" i="1" dirty="0" smtClean="0"/>
              <a:t>“marvelous things against the God of Gods” </a:t>
            </a:r>
            <a:r>
              <a:rPr lang="en-US" sz="2400" dirty="0" smtClean="0"/>
              <a:t>– he also did not </a:t>
            </a:r>
            <a:r>
              <a:rPr lang="en-US" sz="2400" i="1" dirty="0" smtClean="0"/>
              <a:t>“regard the Gods of his fathers”</a:t>
            </a:r>
            <a:r>
              <a:rPr lang="en-US" sz="2400" dirty="0" smtClean="0"/>
              <a:t> – He also supported the apostasy developing in the Roman Catholic Church. </a:t>
            </a:r>
            <a:r>
              <a:rPr lang="en-US" sz="2400" b="1" u="sng" dirty="0" smtClean="0"/>
              <a:t>From Constantine onwards, the emperor ruling in Constantinople supported the Bishop of Rome.</a:t>
            </a:r>
            <a:endParaRPr lang="en-US" sz="2400" b="1" i="1" u="sng" dirty="0" smtClean="0"/>
          </a:p>
          <a:p>
            <a:endParaRPr lang="en-US" sz="2400" dirty="0"/>
          </a:p>
          <a:p>
            <a:endParaRPr lang="en-US" sz="2800" dirty="0">
              <a:latin typeface="Calibri" panose="020F0502020204030204" pitchFamily="34"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681123689"/>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Rectangle 1"/>
          <p:cNvSpPr/>
          <p:nvPr/>
        </p:nvSpPr>
        <p:spPr>
          <a:xfrm>
            <a:off x="820455" y="-5883"/>
            <a:ext cx="10465496" cy="6494085"/>
          </a:xfrm>
          <a:prstGeom prst="rect">
            <a:avLst/>
          </a:prstGeom>
        </p:spPr>
        <p:txBody>
          <a:bodyPr wrap="square">
            <a:spAutoFit/>
          </a:bodyPr>
          <a:lstStyle/>
          <a:p>
            <a:r>
              <a:rPr lang="en-US" sz="2800" b="1" i="1" dirty="0" smtClean="0"/>
              <a:t>Daniel 11.40</a:t>
            </a:r>
          </a:p>
          <a:p>
            <a:r>
              <a:rPr lang="en-US" sz="2400" baseline="30000" dirty="0" smtClean="0"/>
              <a:t>40</a:t>
            </a:r>
            <a:r>
              <a:rPr lang="en-US" sz="2400" dirty="0" smtClean="0"/>
              <a:t> </a:t>
            </a:r>
            <a:r>
              <a:rPr lang="en-US" sz="2400" i="1" dirty="0"/>
              <a:t>And </a:t>
            </a:r>
            <a:r>
              <a:rPr lang="en-US" sz="2400" b="1" i="1" dirty="0"/>
              <a:t>at the time of the end shall the king of the south push at him</a:t>
            </a:r>
            <a:r>
              <a:rPr lang="en-US" sz="2400" i="1" dirty="0"/>
              <a:t>: and the king of the north shall come against him like a whirlwind, with chariots, and with horsemen, and with many ships; and he shall enter into the countries, and shall overflow and pass over. </a:t>
            </a:r>
            <a:endParaRPr lang="en-US" sz="2400" i="1" dirty="0" smtClean="0"/>
          </a:p>
          <a:p>
            <a:endParaRPr lang="en-US" sz="2400" i="1" dirty="0">
              <a:latin typeface="Calibri" panose="020F0502020204030204" pitchFamily="34" charset="0"/>
              <a:ea typeface="Times New Roman" panose="02020603050405020304" pitchFamily="18" charset="0"/>
              <a:cs typeface="Times New Roman" panose="02020603050405020304" pitchFamily="18" charset="0"/>
            </a:endParaRPr>
          </a:p>
          <a:p>
            <a:r>
              <a:rPr lang="en-US" sz="2400" u="sng" dirty="0" smtClean="0">
                <a:latin typeface="Calibri" panose="020F0502020204030204" pitchFamily="34" charset="0"/>
                <a:ea typeface="Times New Roman" panose="02020603050405020304" pitchFamily="18" charset="0"/>
                <a:cs typeface="Times New Roman" panose="02020603050405020304" pitchFamily="18" charset="0"/>
              </a:rPr>
              <a:t>Time of the end </a:t>
            </a:r>
            <a:r>
              <a:rPr lang="en-US" sz="2400" dirty="0" smtClean="0">
                <a:latin typeface="Calibri" panose="020F0502020204030204" pitchFamily="34" charset="0"/>
                <a:ea typeface="Times New Roman" panose="02020603050405020304" pitchFamily="18" charset="0"/>
                <a:cs typeface="Times New Roman" panose="02020603050405020304" pitchFamily="18" charset="0"/>
              </a:rPr>
              <a:t>= the epoch of  Christ’s return – </a:t>
            </a:r>
            <a:r>
              <a:rPr lang="en-US" sz="2400" u="sng" dirty="0" smtClean="0">
                <a:latin typeface="Calibri" panose="020F0502020204030204" pitchFamily="34" charset="0"/>
                <a:ea typeface="Times New Roman" panose="02020603050405020304" pitchFamily="18" charset="0"/>
                <a:cs typeface="Times New Roman" panose="02020603050405020304" pitchFamily="18" charset="0"/>
              </a:rPr>
              <a:t>see 11.35</a:t>
            </a:r>
          </a:p>
          <a:p>
            <a:r>
              <a:rPr lang="en-US" sz="2400" dirty="0" smtClean="0">
                <a:latin typeface="Calibri" panose="020F0502020204030204" pitchFamily="34" charset="0"/>
                <a:ea typeface="Times New Roman" panose="02020603050405020304" pitchFamily="18" charset="0"/>
                <a:cs typeface="Times New Roman" panose="02020603050405020304" pitchFamily="18" charset="0"/>
              </a:rPr>
              <a:t>It is the time when </a:t>
            </a:r>
            <a:r>
              <a:rPr lang="en-US" sz="2400" i="1" dirty="0" smtClean="0">
                <a:latin typeface="Calibri" panose="020F0502020204030204" pitchFamily="34" charset="0"/>
                <a:ea typeface="Times New Roman" panose="02020603050405020304" pitchFamily="18" charset="0"/>
                <a:cs typeface="Times New Roman" panose="02020603050405020304" pitchFamily="18" charset="0"/>
              </a:rPr>
              <a:t>“Michael shall stand up” </a:t>
            </a:r>
            <a:r>
              <a:rPr lang="en-US" sz="2400" dirty="0" smtClean="0">
                <a:latin typeface="Calibri" panose="020F0502020204030204" pitchFamily="34" charset="0"/>
                <a:ea typeface="Times New Roman" panose="02020603050405020304" pitchFamily="18" charset="0"/>
                <a:cs typeface="Times New Roman" panose="02020603050405020304" pitchFamily="18" charset="0"/>
              </a:rPr>
              <a:t>– i.e. Christ – 12.1</a:t>
            </a:r>
          </a:p>
          <a:p>
            <a:r>
              <a:rPr lang="en-US" sz="2400" dirty="0" smtClean="0">
                <a:latin typeface="Calibri" panose="020F0502020204030204" pitchFamily="34" charset="0"/>
                <a:ea typeface="Times New Roman" panose="02020603050405020304" pitchFamily="18" charset="0"/>
                <a:cs typeface="Times New Roman" panose="02020603050405020304" pitchFamily="18" charset="0"/>
              </a:rPr>
              <a:t>It is the time of trouble – 12.1</a:t>
            </a:r>
          </a:p>
          <a:p>
            <a:r>
              <a:rPr lang="en-US" sz="2400" dirty="0" smtClean="0">
                <a:latin typeface="Calibri" panose="020F0502020204030204" pitchFamily="34" charset="0"/>
                <a:ea typeface="Times New Roman" panose="02020603050405020304" pitchFamily="18" charset="0"/>
                <a:cs typeface="Times New Roman" panose="02020603050405020304" pitchFamily="18" charset="0"/>
              </a:rPr>
              <a:t>It is the time of the resurrection – 12.2</a:t>
            </a:r>
          </a:p>
          <a:p>
            <a:r>
              <a:rPr lang="en-US" sz="2400" dirty="0" smtClean="0">
                <a:latin typeface="Calibri" panose="020F0502020204030204" pitchFamily="34" charset="0"/>
                <a:ea typeface="Times New Roman" panose="02020603050405020304" pitchFamily="18" charset="0"/>
                <a:cs typeface="Times New Roman" panose="02020603050405020304" pitchFamily="18" charset="0"/>
              </a:rPr>
              <a:t>Daniel will stand in his lot – 12.13</a:t>
            </a:r>
          </a:p>
          <a:p>
            <a:endParaRPr lang="en-US" sz="2400" dirty="0" smtClean="0">
              <a:latin typeface="Calibri" panose="020F0502020204030204" pitchFamily="34" charset="0"/>
              <a:ea typeface="Times New Roman" panose="02020603050405020304" pitchFamily="18" charset="0"/>
              <a:cs typeface="Times New Roman" panose="02020603050405020304" pitchFamily="18" charset="0"/>
            </a:endParaRPr>
          </a:p>
          <a:p>
            <a:r>
              <a:rPr lang="en-US" sz="2400" i="1" dirty="0">
                <a:latin typeface="Calibri" panose="020F0502020204030204" pitchFamily="34" charset="0"/>
                <a:ea typeface="Times New Roman" panose="02020603050405020304" pitchFamily="18" charset="0"/>
                <a:cs typeface="Times New Roman" panose="02020603050405020304" pitchFamily="18" charset="0"/>
              </a:rPr>
              <a:t>T</a:t>
            </a:r>
            <a:r>
              <a:rPr lang="en-US" sz="2400" i="1" dirty="0" smtClean="0">
                <a:latin typeface="Calibri" panose="020F0502020204030204" pitchFamily="34" charset="0"/>
                <a:ea typeface="Times New Roman" panose="02020603050405020304" pitchFamily="18" charset="0"/>
                <a:cs typeface="Times New Roman" panose="02020603050405020304" pitchFamily="18" charset="0"/>
              </a:rPr>
              <a:t>he time of the end is defined in the prophecy of Daniel as the time when </a:t>
            </a:r>
            <a:r>
              <a:rPr lang="en-US" sz="2400" b="1" i="1" dirty="0" smtClean="0">
                <a:latin typeface="Calibri" panose="020F0502020204030204" pitchFamily="34" charset="0"/>
                <a:ea typeface="Times New Roman" panose="02020603050405020304" pitchFamily="18" charset="0"/>
                <a:cs typeface="Times New Roman" panose="02020603050405020304" pitchFamily="18" charset="0"/>
              </a:rPr>
              <a:t>the final indignation shall be poured upon the nations</a:t>
            </a:r>
            <a:r>
              <a:rPr lang="en-US" sz="2400" i="1" dirty="0" smtClean="0">
                <a:latin typeface="Calibri" panose="020F0502020204030204" pitchFamily="34" charset="0"/>
                <a:ea typeface="Times New Roman" panose="02020603050405020304" pitchFamily="18" charset="0"/>
                <a:cs typeface="Times New Roman" panose="02020603050405020304" pitchFamily="18" charset="0"/>
              </a:rPr>
              <a:t>, the time of the resurrection, the time of the Lord Jesus Christ’s manifestation in the earth, the time of the judgment seat, the time when Daniel will stand in his lot.</a:t>
            </a:r>
          </a:p>
          <a:p>
            <a:r>
              <a:rPr lang="en-US" sz="2400" b="1" dirty="0" smtClean="0">
                <a:latin typeface="Calibri" panose="020F0502020204030204" pitchFamily="34" charset="0"/>
                <a:ea typeface="Times New Roman" panose="02020603050405020304" pitchFamily="18" charset="0"/>
                <a:cs typeface="Times New Roman" panose="02020603050405020304" pitchFamily="18" charset="0"/>
              </a:rPr>
              <a:t>It is an epoch of time that has a beginning and an ending.</a:t>
            </a:r>
            <a:endParaRPr lang="en-US" sz="2800" b="1" dirty="0">
              <a:latin typeface="Calibri" panose="020F0502020204030204" pitchFamily="34"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345515170"/>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Rectangle 1"/>
          <p:cNvSpPr/>
          <p:nvPr/>
        </p:nvSpPr>
        <p:spPr>
          <a:xfrm>
            <a:off x="820455" y="-5883"/>
            <a:ext cx="10465496" cy="6063198"/>
          </a:xfrm>
          <a:prstGeom prst="rect">
            <a:avLst/>
          </a:prstGeom>
        </p:spPr>
        <p:txBody>
          <a:bodyPr wrap="square">
            <a:spAutoFit/>
          </a:bodyPr>
          <a:lstStyle/>
          <a:p>
            <a:r>
              <a:rPr lang="en-US" sz="2800" b="1" i="1" dirty="0" smtClean="0"/>
              <a:t>Daniel 11.40 – cont.</a:t>
            </a:r>
          </a:p>
          <a:p>
            <a:r>
              <a:rPr lang="en-US" sz="2400" baseline="30000" dirty="0" smtClean="0"/>
              <a:t>40</a:t>
            </a:r>
            <a:r>
              <a:rPr lang="en-US" sz="2400" dirty="0" smtClean="0"/>
              <a:t> </a:t>
            </a:r>
            <a:r>
              <a:rPr lang="en-US" sz="2400" i="1" dirty="0"/>
              <a:t>And </a:t>
            </a:r>
            <a:r>
              <a:rPr lang="en-US" sz="2400" b="1" i="1" dirty="0"/>
              <a:t>at the time of the end shall the king of the south push at him</a:t>
            </a:r>
            <a:r>
              <a:rPr lang="en-US" sz="2400" i="1" dirty="0"/>
              <a:t>: and the king of the north shall come against him like a whirlwind, with chariots, and with horsemen, and with many ships; and he shall enter into the countries, and shall overflow and pass over. </a:t>
            </a:r>
            <a:endParaRPr lang="en-US" sz="2400" i="1" dirty="0" smtClean="0"/>
          </a:p>
          <a:p>
            <a:endParaRPr lang="en-US" sz="2400" i="1" dirty="0">
              <a:latin typeface="Calibri" panose="020F0502020204030204" pitchFamily="34" charset="0"/>
              <a:ea typeface="Times New Roman" panose="02020603050405020304" pitchFamily="18" charset="0"/>
              <a:cs typeface="Times New Roman" panose="02020603050405020304" pitchFamily="18" charset="0"/>
            </a:endParaRPr>
          </a:p>
          <a:p>
            <a:r>
              <a:rPr lang="en-US" sz="2400" dirty="0" smtClean="0">
                <a:latin typeface="Calibri" panose="020F0502020204030204" pitchFamily="34" charset="0"/>
                <a:ea typeface="Times New Roman" panose="02020603050405020304" pitchFamily="18" charset="0"/>
                <a:cs typeface="Times New Roman" panose="02020603050405020304" pitchFamily="18" charset="0"/>
              </a:rPr>
              <a:t>Verse outlines </a:t>
            </a:r>
            <a:r>
              <a:rPr lang="en-US" sz="2400" u="sng" dirty="0" smtClean="0">
                <a:latin typeface="Calibri" panose="020F0502020204030204" pitchFamily="34" charset="0"/>
                <a:ea typeface="Times New Roman" panose="02020603050405020304" pitchFamily="18" charset="0"/>
                <a:cs typeface="Times New Roman" panose="02020603050405020304" pitchFamily="18" charset="0"/>
              </a:rPr>
              <a:t>the beginning </a:t>
            </a:r>
            <a:r>
              <a:rPr lang="en-US" sz="2400" dirty="0" smtClean="0">
                <a:latin typeface="Calibri" panose="020F0502020204030204" pitchFamily="34" charset="0"/>
                <a:ea typeface="Times New Roman" panose="02020603050405020304" pitchFamily="18" charset="0"/>
                <a:cs typeface="Times New Roman" panose="02020603050405020304" pitchFamily="18" charset="0"/>
              </a:rPr>
              <a:t>of the epoch of the time of the end.</a:t>
            </a:r>
          </a:p>
          <a:p>
            <a:r>
              <a:rPr lang="en-US" sz="2400" dirty="0" smtClean="0">
                <a:latin typeface="Calibri" panose="020F0502020204030204" pitchFamily="34" charset="0"/>
                <a:ea typeface="Times New Roman" panose="02020603050405020304" pitchFamily="18" charset="0"/>
                <a:cs typeface="Times New Roman" panose="02020603050405020304" pitchFamily="18" charset="0"/>
              </a:rPr>
              <a:t>The king of the south = </a:t>
            </a:r>
            <a:r>
              <a:rPr lang="en-US" sz="2400" b="1" dirty="0" smtClean="0">
                <a:latin typeface="Calibri" panose="020F0502020204030204" pitchFamily="34" charset="0"/>
                <a:ea typeface="Times New Roman" panose="02020603050405020304" pitchFamily="18" charset="0"/>
                <a:cs typeface="Times New Roman" panose="02020603050405020304" pitchFamily="18" charset="0"/>
              </a:rPr>
              <a:t>a foreign power in occupation of Egypt </a:t>
            </a:r>
            <a:r>
              <a:rPr lang="en-US" sz="2400" dirty="0" smtClean="0">
                <a:latin typeface="Calibri" panose="020F0502020204030204" pitchFamily="34" charset="0"/>
                <a:ea typeface="Times New Roman" panose="02020603050405020304" pitchFamily="18" charset="0"/>
                <a:cs typeface="Times New Roman" panose="02020603050405020304" pitchFamily="18" charset="0"/>
              </a:rPr>
              <a:t>– </a:t>
            </a:r>
            <a:r>
              <a:rPr lang="en-US" sz="2400" u="sng" dirty="0" smtClean="0">
                <a:latin typeface="Calibri" panose="020F0502020204030204" pitchFamily="34" charset="0"/>
                <a:ea typeface="Times New Roman" panose="02020603050405020304" pitchFamily="18" charset="0"/>
                <a:cs typeface="Times New Roman" panose="02020603050405020304" pitchFamily="18" charset="0"/>
              </a:rPr>
              <a:t>throughout the 11</a:t>
            </a:r>
            <a:r>
              <a:rPr lang="en-US" sz="2400" u="sng" baseline="30000" dirty="0" smtClean="0">
                <a:latin typeface="Calibri" panose="020F0502020204030204" pitchFamily="34" charset="0"/>
                <a:ea typeface="Times New Roman" panose="02020603050405020304" pitchFamily="18" charset="0"/>
                <a:cs typeface="Times New Roman" panose="02020603050405020304" pitchFamily="18" charset="0"/>
              </a:rPr>
              <a:t>th</a:t>
            </a:r>
            <a:r>
              <a:rPr lang="en-US" sz="2400" u="sng" dirty="0" smtClean="0">
                <a:latin typeface="Calibri" panose="020F0502020204030204" pitchFamily="34" charset="0"/>
                <a:ea typeface="Times New Roman" panose="02020603050405020304" pitchFamily="18" charset="0"/>
                <a:cs typeface="Times New Roman" panose="02020603050405020304" pitchFamily="18" charset="0"/>
              </a:rPr>
              <a:t> chapter</a:t>
            </a:r>
            <a:r>
              <a:rPr lang="en-US" sz="2400" dirty="0" smtClean="0">
                <a:latin typeface="Calibri" panose="020F0502020204030204" pitchFamily="34" charset="0"/>
                <a:ea typeface="Times New Roman" panose="02020603050405020304" pitchFamily="18" charset="0"/>
                <a:cs typeface="Times New Roman" panose="02020603050405020304" pitchFamily="18" charset="0"/>
              </a:rPr>
              <a:t> – last mention is in verse 40!</a:t>
            </a:r>
          </a:p>
          <a:p>
            <a:endParaRPr lang="en-US" sz="2400" u="sng" dirty="0" smtClean="0">
              <a:latin typeface="Calibri" panose="020F0502020204030204" pitchFamily="34" charset="0"/>
              <a:ea typeface="Times New Roman" panose="02020603050405020304" pitchFamily="18" charset="0"/>
              <a:cs typeface="Times New Roman" panose="02020603050405020304" pitchFamily="18" charset="0"/>
            </a:endParaRPr>
          </a:p>
          <a:p>
            <a:r>
              <a:rPr lang="en-US" sz="2400" dirty="0" smtClean="0">
                <a:latin typeface="Calibri" panose="020F0502020204030204" pitchFamily="34" charset="0"/>
                <a:ea typeface="Times New Roman" panose="02020603050405020304" pitchFamily="18" charset="0"/>
                <a:cs typeface="Times New Roman" panose="02020603050405020304" pitchFamily="18" charset="0"/>
              </a:rPr>
              <a:t>Who does the king of the south push at? </a:t>
            </a:r>
            <a:r>
              <a:rPr lang="en-US" sz="2400" b="1" u="sng" dirty="0" smtClean="0">
                <a:latin typeface="Calibri" panose="020F0502020204030204" pitchFamily="34" charset="0"/>
                <a:ea typeface="Times New Roman" panose="02020603050405020304" pitchFamily="18" charset="0"/>
                <a:cs typeface="Times New Roman" panose="02020603050405020304" pitchFamily="18" charset="0"/>
              </a:rPr>
              <a:t>NOT at the king of the north </a:t>
            </a:r>
            <a:r>
              <a:rPr lang="en-US" sz="2400" dirty="0" smtClean="0">
                <a:latin typeface="Calibri" panose="020F0502020204030204" pitchFamily="34" charset="0"/>
                <a:ea typeface="Times New Roman" panose="02020603050405020304" pitchFamily="18" charset="0"/>
                <a:cs typeface="Times New Roman" panose="02020603050405020304" pitchFamily="18" charset="0"/>
              </a:rPr>
              <a:t>– note this.</a:t>
            </a:r>
          </a:p>
          <a:p>
            <a:endParaRPr lang="en-US" sz="2400" b="1" dirty="0" smtClean="0">
              <a:latin typeface="Calibri" panose="020F0502020204030204" pitchFamily="34" charset="0"/>
              <a:ea typeface="Times New Roman" panose="02020603050405020304" pitchFamily="18" charset="0"/>
              <a:cs typeface="Times New Roman" panose="02020603050405020304" pitchFamily="18" charset="0"/>
            </a:endParaRPr>
          </a:p>
          <a:p>
            <a:r>
              <a:rPr lang="en-US" sz="2400" b="1" dirty="0" smtClean="0">
                <a:latin typeface="Calibri" panose="020F0502020204030204" pitchFamily="34" charset="0"/>
                <a:ea typeface="Times New Roman" panose="02020603050405020304" pitchFamily="18" charset="0"/>
                <a:cs typeface="Times New Roman" panose="02020603050405020304" pitchFamily="18" charset="0"/>
              </a:rPr>
              <a:t>Subject of this section vs. 36-40 is “the king” of verse 36</a:t>
            </a:r>
          </a:p>
          <a:p>
            <a:endParaRPr lang="en-US" sz="2400" b="1" dirty="0" smtClean="0">
              <a:latin typeface="Calibri" panose="020F0502020204030204" pitchFamily="34" charset="0"/>
              <a:ea typeface="Times New Roman" panose="02020603050405020304" pitchFamily="18" charset="0"/>
              <a:cs typeface="Times New Roman" panose="02020603050405020304" pitchFamily="18" charset="0"/>
            </a:endParaRPr>
          </a:p>
          <a:p>
            <a:r>
              <a:rPr lang="en-US" sz="2400" u="sng" dirty="0" smtClean="0">
                <a:latin typeface="Calibri" panose="020F0502020204030204" pitchFamily="34" charset="0"/>
                <a:ea typeface="Times New Roman" panose="02020603050405020304" pitchFamily="18" charset="0"/>
                <a:cs typeface="Times New Roman" panose="02020603050405020304" pitchFamily="18" charset="0"/>
              </a:rPr>
              <a:t>Originally this was Rome in occupation of Constantinople – in 1453 the Turks occupied and now they enter into the prophecy.</a:t>
            </a:r>
            <a:endParaRPr lang="en-US" sz="2800" u="sng" dirty="0">
              <a:latin typeface="Calibri" panose="020F0502020204030204" pitchFamily="34"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26157178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Rectangle 1"/>
          <p:cNvSpPr/>
          <p:nvPr/>
        </p:nvSpPr>
        <p:spPr>
          <a:xfrm>
            <a:off x="1052186" y="272687"/>
            <a:ext cx="9732724" cy="4216539"/>
          </a:xfrm>
          <a:prstGeom prst="rect">
            <a:avLst/>
          </a:prstGeom>
        </p:spPr>
        <p:txBody>
          <a:bodyPr wrap="square">
            <a:spAutoFit/>
          </a:bodyPr>
          <a:lstStyle/>
          <a:p>
            <a:r>
              <a:rPr lang="en-US" sz="4400" b="1" i="1" dirty="0"/>
              <a:t>Fundamental Prophecies of Christ’s Return.</a:t>
            </a:r>
          </a:p>
          <a:p>
            <a:endParaRPr lang="en-US" sz="2000" dirty="0" smtClean="0"/>
          </a:p>
          <a:p>
            <a:r>
              <a:rPr lang="en-US" sz="2800" dirty="0"/>
              <a:t>Christ will return when least expected – Rev. 16:15; Luke </a:t>
            </a:r>
            <a:r>
              <a:rPr lang="en-US" sz="2800" dirty="0" smtClean="0"/>
              <a:t>12:40,45; </a:t>
            </a:r>
            <a:r>
              <a:rPr lang="en-US" sz="2800" dirty="0"/>
              <a:t>17:26-37; Matt. 24:50</a:t>
            </a:r>
            <a:endParaRPr lang="en-US" sz="2800" dirty="0">
              <a:latin typeface="Calibri" panose="020F0502020204030204" pitchFamily="34" charset="0"/>
              <a:ea typeface="Times New Roman" panose="02020603050405020304" pitchFamily="18" charset="0"/>
              <a:cs typeface="Times New Roman" panose="02020603050405020304" pitchFamily="18" charset="0"/>
            </a:endParaRPr>
          </a:p>
          <a:p>
            <a:endParaRPr lang="en-US" sz="2800" dirty="0" smtClean="0"/>
          </a:p>
          <a:p>
            <a:r>
              <a:rPr lang="en-US" sz="2800" dirty="0" smtClean="0"/>
              <a:t>Exhortation </a:t>
            </a:r>
            <a:r>
              <a:rPr lang="en-US" sz="2800" dirty="0"/>
              <a:t>to clearly discern the future </a:t>
            </a:r>
            <a:r>
              <a:rPr lang="en-US" sz="2800" dirty="0" smtClean="0"/>
              <a:t>– Heb. </a:t>
            </a:r>
            <a:r>
              <a:rPr lang="en-US" sz="2800" dirty="0"/>
              <a:t>12:1-2; 2 </a:t>
            </a:r>
            <a:r>
              <a:rPr lang="en-US" sz="2800" dirty="0" smtClean="0"/>
              <a:t>Cor. </a:t>
            </a:r>
            <a:r>
              <a:rPr lang="en-US" sz="2800" dirty="0"/>
              <a:t>4:18.</a:t>
            </a:r>
          </a:p>
          <a:p>
            <a:endParaRPr lang="en-US" sz="2000" dirty="0" smtClean="0"/>
          </a:p>
        </p:txBody>
      </p:sp>
    </p:spTree>
    <p:extLst>
      <p:ext uri="{BB962C8B-B14F-4D97-AF65-F5344CB8AC3E}">
        <p14:creationId xmlns:p14="http://schemas.microsoft.com/office/powerpoint/2010/main" val="1756165924"/>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i="1" dirty="0" smtClean="0">
                <a:latin typeface="Arial Black" panose="020B0A04020102020204" pitchFamily="34" charset="0"/>
              </a:rPr>
              <a:t>Prophecies of Christ’s Return</a:t>
            </a:r>
            <a:endParaRPr lang="en-US" i="1" dirty="0">
              <a:latin typeface="Arial Black" panose="020B0A04020102020204" pitchFamily="34" charset="0"/>
            </a:endParaRPr>
          </a:p>
        </p:txBody>
      </p:sp>
      <p:sp>
        <p:nvSpPr>
          <p:cNvPr id="3" name="Subtitle 2"/>
          <p:cNvSpPr>
            <a:spLocks noGrp="1"/>
          </p:cNvSpPr>
          <p:nvPr>
            <p:ph type="subTitle" idx="1"/>
          </p:nvPr>
        </p:nvSpPr>
        <p:spPr/>
        <p:txBody>
          <a:bodyPr/>
          <a:lstStyle/>
          <a:p>
            <a:r>
              <a:rPr lang="en-US" sz="4400" b="1" i="1" dirty="0" smtClean="0"/>
              <a:t>Class 4</a:t>
            </a:r>
          </a:p>
          <a:p>
            <a:r>
              <a:rPr lang="en-US" sz="2800" b="1" dirty="0" smtClean="0"/>
              <a:t>Tidings – Elijah- Arabs</a:t>
            </a:r>
            <a:endParaRPr lang="en-US" sz="2800" dirty="0"/>
          </a:p>
          <a:p>
            <a:endParaRPr lang="en-US" b="1" i="1" dirty="0"/>
          </a:p>
        </p:txBody>
      </p:sp>
    </p:spTree>
    <p:extLst>
      <p:ext uri="{BB962C8B-B14F-4D97-AF65-F5344CB8AC3E}">
        <p14:creationId xmlns:p14="http://schemas.microsoft.com/office/powerpoint/2010/main" val="2602758850"/>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379945" y="0"/>
            <a:ext cx="7240044" cy="6858000"/>
          </a:xfrm>
          <a:prstGeom prst="rect">
            <a:avLst/>
          </a:prstGeom>
        </p:spPr>
      </p:pic>
    </p:spTree>
    <p:extLst>
      <p:ext uri="{BB962C8B-B14F-4D97-AF65-F5344CB8AC3E}">
        <p14:creationId xmlns:p14="http://schemas.microsoft.com/office/powerpoint/2010/main" val="950589100"/>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Rectangle 1"/>
          <p:cNvSpPr/>
          <p:nvPr/>
        </p:nvSpPr>
        <p:spPr>
          <a:xfrm>
            <a:off x="820455" y="-5883"/>
            <a:ext cx="10465496" cy="6124754"/>
          </a:xfrm>
          <a:prstGeom prst="rect">
            <a:avLst/>
          </a:prstGeom>
        </p:spPr>
        <p:txBody>
          <a:bodyPr wrap="square">
            <a:spAutoFit/>
          </a:bodyPr>
          <a:lstStyle/>
          <a:p>
            <a:r>
              <a:rPr lang="en-US" sz="2800" b="1" i="1" dirty="0"/>
              <a:t>Tidings out Of The East And North</a:t>
            </a:r>
          </a:p>
          <a:p>
            <a:endParaRPr lang="en-US" sz="2800" dirty="0" smtClean="0"/>
          </a:p>
          <a:p>
            <a:r>
              <a:rPr lang="en-US" sz="2800" dirty="0" smtClean="0"/>
              <a:t>The </a:t>
            </a:r>
            <a:r>
              <a:rPr lang="en-US" sz="2800" dirty="0"/>
              <a:t>former comprise the remarkable events taking place in Sinai (east of Egypt), </a:t>
            </a:r>
            <a:r>
              <a:rPr lang="en-US" sz="2800" dirty="0" smtClean="0"/>
              <a:t>while</a:t>
            </a:r>
            <a:r>
              <a:rPr lang="en-US" sz="2800" dirty="0"/>
              <a:t> </a:t>
            </a:r>
            <a:r>
              <a:rPr lang="en-US" sz="2800" dirty="0" smtClean="0"/>
              <a:t>the </a:t>
            </a:r>
            <a:r>
              <a:rPr lang="en-US" sz="2800" dirty="0"/>
              <a:t>latter probably relates to the efforts of the Western Powers to consolidate </a:t>
            </a:r>
            <a:r>
              <a:rPr lang="en-US" sz="2800" dirty="0" smtClean="0"/>
              <a:t>their power </a:t>
            </a:r>
            <a:r>
              <a:rPr lang="en-US" sz="2800" dirty="0"/>
              <a:t>in Jerusalem to resist the attack of </a:t>
            </a:r>
            <a:r>
              <a:rPr lang="en-US" sz="2800" dirty="0" smtClean="0"/>
              <a:t>Gogue. </a:t>
            </a:r>
          </a:p>
          <a:p>
            <a:endParaRPr lang="en-US" sz="2800" dirty="0" smtClean="0"/>
          </a:p>
          <a:p>
            <a:r>
              <a:rPr lang="en-US" sz="2800" dirty="0" smtClean="0"/>
              <a:t>He </a:t>
            </a:r>
            <a:r>
              <a:rPr lang="en-US" sz="2800" dirty="0"/>
              <a:t>understands the nature of the </a:t>
            </a:r>
            <a:r>
              <a:rPr lang="en-US" sz="2800" dirty="0" smtClean="0"/>
              <a:t>latter threat</a:t>
            </a:r>
            <a:r>
              <a:rPr lang="en-US" sz="2800" dirty="0"/>
              <a:t>, </a:t>
            </a:r>
            <a:r>
              <a:rPr lang="en-US" sz="2800" dirty="0" smtClean="0"/>
              <a:t>and </a:t>
            </a:r>
            <a:r>
              <a:rPr lang="en-US" sz="2800" dirty="0"/>
              <a:t>ignoring the first (which he does not quite comprehend), sets siege </a:t>
            </a:r>
            <a:r>
              <a:rPr lang="en-US" sz="2800" dirty="0" smtClean="0"/>
              <a:t>to Jerusalem</a:t>
            </a:r>
            <a:r>
              <a:rPr lang="en-US" sz="2800" dirty="0"/>
              <a:t>. He is </a:t>
            </a:r>
            <a:r>
              <a:rPr lang="en-US" sz="2800" dirty="0" smtClean="0"/>
              <a:t>here ultimately </a:t>
            </a:r>
            <a:r>
              <a:rPr lang="en-US" sz="2800" dirty="0"/>
              <a:t>destroyed by Christ and the saints (See Dan. </a:t>
            </a:r>
            <a:r>
              <a:rPr lang="en-US" sz="2800" dirty="0" smtClean="0"/>
              <a:t>11:45; Dan</a:t>
            </a:r>
            <a:r>
              <a:rPr lang="en-US" sz="2800" dirty="0"/>
              <a:t>. 8:25).</a:t>
            </a:r>
          </a:p>
          <a:p>
            <a:endParaRPr lang="en-US" sz="2800" dirty="0" smtClean="0"/>
          </a:p>
          <a:p>
            <a:r>
              <a:rPr lang="en-US" sz="2800" dirty="0" smtClean="0"/>
              <a:t>This </a:t>
            </a:r>
            <a:r>
              <a:rPr lang="en-US" sz="2800" dirty="0"/>
              <a:t>Middle East attack by Russia will inaugurate the </a:t>
            </a:r>
            <a:r>
              <a:rPr lang="en-US" sz="2800" i="1" dirty="0"/>
              <a:t>"time of </a:t>
            </a:r>
            <a:r>
              <a:rPr lang="en-US" sz="2800" i="1" dirty="0" smtClean="0"/>
              <a:t>Jacob’s trouble</a:t>
            </a:r>
            <a:r>
              <a:rPr lang="en-US" sz="2800" i="1" dirty="0"/>
              <a:t>" </a:t>
            </a:r>
            <a:r>
              <a:rPr lang="en-US" sz="2800" dirty="0"/>
              <a:t>for </a:t>
            </a:r>
            <a:r>
              <a:rPr lang="en-US" sz="2800" dirty="0" smtClean="0"/>
              <a:t>the Jewish nation (Jer</a:t>
            </a:r>
            <a:r>
              <a:rPr lang="en-US" sz="2800" dirty="0"/>
              <a:t>. </a:t>
            </a:r>
            <a:r>
              <a:rPr lang="en-US" sz="2800" dirty="0" smtClean="0"/>
              <a:t>30:6-7</a:t>
            </a:r>
            <a:r>
              <a:rPr lang="en-US" sz="2800" dirty="0"/>
              <a:t>; Ezek. </a:t>
            </a:r>
            <a:r>
              <a:rPr lang="en-US" sz="2800" dirty="0" smtClean="0"/>
              <a:t>7.7).</a:t>
            </a:r>
            <a:endParaRPr lang="en-US" sz="2800" dirty="0">
              <a:latin typeface="Calibri" panose="020F0502020204030204" pitchFamily="34"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378536325"/>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Rectangle 1"/>
          <p:cNvSpPr/>
          <p:nvPr/>
        </p:nvSpPr>
        <p:spPr>
          <a:xfrm>
            <a:off x="820455" y="-5883"/>
            <a:ext cx="10465496" cy="5755422"/>
          </a:xfrm>
          <a:prstGeom prst="rect">
            <a:avLst/>
          </a:prstGeom>
        </p:spPr>
        <p:txBody>
          <a:bodyPr wrap="square">
            <a:spAutoFit/>
          </a:bodyPr>
          <a:lstStyle/>
          <a:p>
            <a:r>
              <a:rPr lang="en-US" sz="2800" b="1" i="1" dirty="0"/>
              <a:t>The events in sequence from Christ's return are as follows:</a:t>
            </a:r>
          </a:p>
          <a:p>
            <a:endParaRPr lang="en-US" sz="2000" dirty="0" smtClean="0"/>
          </a:p>
          <a:p>
            <a:r>
              <a:rPr lang="en-US" sz="2000" dirty="0" smtClean="0"/>
              <a:t>1</a:t>
            </a:r>
            <a:r>
              <a:rPr lang="en-US" sz="2000" dirty="0"/>
              <a:t>. Christ's personal coming to Sinai.</a:t>
            </a:r>
          </a:p>
          <a:p>
            <a:r>
              <a:rPr lang="en-US" sz="2000" dirty="0"/>
              <a:t>2. The resurrection of the dead and. the gathering of them with the living to Sinai to</a:t>
            </a:r>
          </a:p>
          <a:p>
            <a:r>
              <a:rPr lang="en-US" sz="2000" dirty="0"/>
              <a:t>Judgment.</a:t>
            </a:r>
          </a:p>
          <a:p>
            <a:r>
              <a:rPr lang="en-US" sz="2000" dirty="0"/>
              <a:t>3. The Judgment </a:t>
            </a:r>
            <a:r>
              <a:rPr lang="en-US" sz="2000" dirty="0" smtClean="0"/>
              <a:t>Seat of Christ </a:t>
            </a:r>
            <a:r>
              <a:rPr lang="en-US" sz="2000" dirty="0"/>
              <a:t>— Life Eternal to the righteous, rejection </a:t>
            </a:r>
            <a:r>
              <a:rPr lang="en-US" sz="2000" dirty="0" smtClean="0"/>
              <a:t>and</a:t>
            </a:r>
            <a:endParaRPr lang="en-US" sz="2000" dirty="0"/>
          </a:p>
          <a:p>
            <a:r>
              <a:rPr lang="en-US" sz="2000" dirty="0"/>
              <a:t>death to the rejected.</a:t>
            </a:r>
          </a:p>
          <a:p>
            <a:r>
              <a:rPr lang="en-US" sz="2000" dirty="0"/>
              <a:t>4. The Marriage of the Lamb to his perfected Bride — </a:t>
            </a:r>
            <a:r>
              <a:rPr lang="en-US" sz="2000" dirty="0" smtClean="0"/>
              <a:t>fraternization </a:t>
            </a:r>
            <a:r>
              <a:rPr lang="en-US" sz="2000" dirty="0"/>
              <a:t>at Sinai apart</a:t>
            </a:r>
          </a:p>
          <a:p>
            <a:r>
              <a:rPr lang="en-US" sz="2000" dirty="0"/>
              <a:t>from the world.</a:t>
            </a:r>
          </a:p>
          <a:p>
            <a:r>
              <a:rPr lang="en-US" sz="2000" dirty="0"/>
              <a:t>5. Meanwhile the world is left to its own resources. Complete and utter spiritual</a:t>
            </a:r>
          </a:p>
          <a:p>
            <a:r>
              <a:rPr lang="en-US" sz="2000" dirty="0"/>
              <a:t>darkness falls upon it (Isa. 60:1-2).</a:t>
            </a:r>
          </a:p>
          <a:p>
            <a:r>
              <a:rPr lang="en-US" sz="2000" dirty="0"/>
              <a:t>6. Russia, having occupied Turkey, consolidates its power therein, forging the Gogian</a:t>
            </a:r>
          </a:p>
          <a:p>
            <a:r>
              <a:rPr lang="en-US" sz="2000" dirty="0"/>
              <a:t>confederation, and setting up the Image of Daniel 2. This results in the </a:t>
            </a:r>
            <a:r>
              <a:rPr lang="en-US" sz="2000" i="1" dirty="0"/>
              <a:t>"peace and</a:t>
            </a:r>
          </a:p>
          <a:p>
            <a:r>
              <a:rPr lang="en-US" sz="2000" i="1" dirty="0"/>
              <a:t>safety cry"</a:t>
            </a:r>
            <a:r>
              <a:rPr lang="en-US" sz="2000" dirty="0"/>
              <a:t> being proclaimed (1 Thess. 5:1-2).</a:t>
            </a:r>
          </a:p>
          <a:p>
            <a:r>
              <a:rPr lang="en-US" sz="2000" dirty="0"/>
              <a:t>7. The Gogian confederacy then sweeps south in a lightning attack on Egypt, which</a:t>
            </a:r>
          </a:p>
          <a:p>
            <a:r>
              <a:rPr lang="en-US" sz="2000" dirty="0"/>
              <a:t>will fall to Russia, and will be occupied by Gog.</a:t>
            </a:r>
          </a:p>
          <a:p>
            <a:r>
              <a:rPr lang="en-US" sz="2000" dirty="0"/>
              <a:t>8. Tidings </a:t>
            </a:r>
            <a:r>
              <a:rPr lang="en-US" sz="2000" i="1" dirty="0"/>
              <a:t>"out of the east and north" </a:t>
            </a:r>
            <a:r>
              <a:rPr lang="en-US" sz="2000" dirty="0"/>
              <a:t>will cause Gog to leave an occupation force in</a:t>
            </a:r>
          </a:p>
          <a:p>
            <a:r>
              <a:rPr lang="en-US" sz="2000" dirty="0"/>
              <a:t>Egypt, and withdraw his main forces to Jerusalem (Dan. 11:45).</a:t>
            </a:r>
            <a:endParaRPr lang="en-US" sz="2000" dirty="0">
              <a:latin typeface="Calibri" panose="020F0502020204030204" pitchFamily="34"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676017942"/>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524000" y="0"/>
            <a:ext cx="9144000" cy="6858000"/>
          </a:xfrm>
          <a:prstGeom prst="rect">
            <a:avLst/>
          </a:prstGeom>
        </p:spPr>
      </p:pic>
    </p:spTree>
    <p:extLst>
      <p:ext uri="{BB962C8B-B14F-4D97-AF65-F5344CB8AC3E}">
        <p14:creationId xmlns:p14="http://schemas.microsoft.com/office/powerpoint/2010/main" val="2223489650"/>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Rectangle 1"/>
          <p:cNvSpPr/>
          <p:nvPr/>
        </p:nvSpPr>
        <p:spPr>
          <a:xfrm>
            <a:off x="820455" y="-5883"/>
            <a:ext cx="10465496" cy="5693866"/>
          </a:xfrm>
          <a:prstGeom prst="rect">
            <a:avLst/>
          </a:prstGeom>
        </p:spPr>
        <p:txBody>
          <a:bodyPr wrap="square">
            <a:spAutoFit/>
          </a:bodyPr>
          <a:lstStyle/>
          <a:p>
            <a:r>
              <a:rPr lang="en-US" sz="2800" dirty="0"/>
              <a:t> </a:t>
            </a:r>
            <a:r>
              <a:rPr lang="en-US" sz="2800" i="1" dirty="0"/>
              <a:t>“Now it must be evident to everyone, that before the wild, untamed marauders, who inhabit Arabia </a:t>
            </a:r>
            <a:r>
              <a:rPr lang="en-US" sz="2800" i="1" dirty="0" err="1"/>
              <a:t>Deserta</a:t>
            </a:r>
            <a:r>
              <a:rPr lang="en-US" sz="2800" i="1" dirty="0"/>
              <a:t>, Arabia </a:t>
            </a:r>
            <a:r>
              <a:rPr lang="en-US" sz="2800" i="1" dirty="0" err="1"/>
              <a:t>Petraea</a:t>
            </a:r>
            <a:r>
              <a:rPr lang="en-US" sz="2800" i="1" dirty="0"/>
              <a:t>, and Paran, </a:t>
            </a:r>
            <a:r>
              <a:rPr lang="en-US" sz="2800" i="1" dirty="0" err="1"/>
              <a:t>Horeb</a:t>
            </a:r>
            <a:r>
              <a:rPr lang="en-US" sz="2800" i="1" dirty="0"/>
              <a:t>, Sinai, and the tents and villages of the </a:t>
            </a:r>
            <a:r>
              <a:rPr lang="en-US" sz="2800" i="1" dirty="0" err="1"/>
              <a:t>Kedarite</a:t>
            </a:r>
            <a:r>
              <a:rPr lang="en-US" sz="2800" i="1" dirty="0"/>
              <a:t> Arabs, can glorify Yahweh, and rejoice with joy and singing, and become the intelligent, happy, and contented population of this newly created Paradise, they must have been subjected to the severe discipline of the sword; to subsequent instruction, as to the true character of the New Power so recently developed in Teman (the power referred to in Hab. 3 – the power of the Lord Jesus Christ); and made witnesses of the wonderful transformation of their section of Asia from an arid, sandy and rocky wilderness, into a well- watered park of choice, odiferous, trees and shrubs! And such is the testimony of the prophets</a:t>
            </a:r>
            <a:r>
              <a:rPr lang="en-US" sz="2800" i="1" dirty="0" smtClean="0"/>
              <a:t>.”</a:t>
            </a:r>
          </a:p>
          <a:p>
            <a:r>
              <a:rPr lang="en-US" sz="2800" i="1" dirty="0" smtClean="0"/>
              <a:t>Brother Thomas – Eureka Vol. 5, pg. 251</a:t>
            </a:r>
            <a:endParaRPr lang="en-US" sz="2800" dirty="0"/>
          </a:p>
        </p:txBody>
      </p:sp>
    </p:spTree>
    <p:extLst>
      <p:ext uri="{BB962C8B-B14F-4D97-AF65-F5344CB8AC3E}">
        <p14:creationId xmlns:p14="http://schemas.microsoft.com/office/powerpoint/2010/main" val="2486788299"/>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Rectangle 1"/>
          <p:cNvSpPr/>
          <p:nvPr/>
        </p:nvSpPr>
        <p:spPr>
          <a:xfrm>
            <a:off x="820455" y="-5883"/>
            <a:ext cx="10465496" cy="7109639"/>
          </a:xfrm>
          <a:prstGeom prst="rect">
            <a:avLst/>
          </a:prstGeom>
        </p:spPr>
        <p:txBody>
          <a:bodyPr wrap="square">
            <a:spAutoFit/>
          </a:bodyPr>
          <a:lstStyle/>
          <a:p>
            <a:r>
              <a:rPr lang="en-US" sz="2800" dirty="0"/>
              <a:t> </a:t>
            </a:r>
            <a:r>
              <a:rPr lang="en-US" sz="2800" b="1" i="1" dirty="0"/>
              <a:t>ISAIAH'S ARABIAN PROPHECY - CH. 21:13-15</a:t>
            </a:r>
          </a:p>
          <a:p>
            <a:r>
              <a:rPr lang="en-US" sz="2000" b="1" i="1" dirty="0"/>
              <a:t>Verse 15</a:t>
            </a:r>
          </a:p>
          <a:p>
            <a:r>
              <a:rPr lang="en-US" sz="2000" u="sng" dirty="0"/>
              <a:t>"In the forest" </a:t>
            </a:r>
            <a:r>
              <a:rPr lang="en-US" sz="2000" dirty="0"/>
              <a:t>— The Arabian Peninsula is noted for its aridness, its desert, not for its</a:t>
            </a:r>
          </a:p>
          <a:p>
            <a:r>
              <a:rPr lang="en-US" sz="2000" dirty="0"/>
              <a:t>prolific growth and forests. But the future will see forests instead of desert. Why?</a:t>
            </a:r>
          </a:p>
          <a:p>
            <a:r>
              <a:rPr lang="en-US" sz="2000" dirty="0"/>
              <a:t>Because of vast changes in the land that will be brought about (it seems) by the</a:t>
            </a:r>
          </a:p>
          <a:p>
            <a:r>
              <a:rPr lang="en-US" sz="2000" dirty="0"/>
              <a:t>tremendous earthquake that will alter the land when Christ appears at Armageddon</a:t>
            </a:r>
          </a:p>
          <a:p>
            <a:r>
              <a:rPr lang="en-US" sz="2000" dirty="0"/>
              <a:t>(Zech. 14:5). See Isa.43:20, and note Bro. Thomas’ comments in "Eureka" vol. </a:t>
            </a:r>
            <a:r>
              <a:rPr lang="en-US" sz="2000" dirty="0" smtClean="0"/>
              <a:t>5, p.251.</a:t>
            </a:r>
            <a:endParaRPr lang="en-US" sz="2000" dirty="0"/>
          </a:p>
          <a:p>
            <a:r>
              <a:rPr lang="en-US" sz="2000" dirty="0"/>
              <a:t>See Isa. 42:11 - "</a:t>
            </a:r>
            <a:r>
              <a:rPr lang="en-US" sz="2000" dirty="0" err="1"/>
              <a:t>Kedar</a:t>
            </a:r>
            <a:r>
              <a:rPr lang="en-US" sz="2000" dirty="0"/>
              <a:t>" is an Arab tribe.</a:t>
            </a:r>
          </a:p>
          <a:p>
            <a:r>
              <a:rPr lang="en-US" sz="2000" dirty="0"/>
              <a:t>The </a:t>
            </a:r>
            <a:r>
              <a:rPr lang="en-US" sz="2000" u="sng" dirty="0"/>
              <a:t>"inhabitants of the Rock" </a:t>
            </a:r>
            <a:r>
              <a:rPr lang="en-US" sz="2000" dirty="0"/>
              <a:t>relate to Petra. The prophecy speaks of vast changes in</a:t>
            </a:r>
          </a:p>
          <a:p>
            <a:r>
              <a:rPr lang="en-US" sz="2000" dirty="0"/>
              <a:t>the character of the land and people.</a:t>
            </a:r>
          </a:p>
          <a:p>
            <a:r>
              <a:rPr lang="en-US" sz="2000" u="sng" dirty="0"/>
              <a:t>"In Arabia" </a:t>
            </a:r>
            <a:r>
              <a:rPr lang="en-US" sz="2000" dirty="0"/>
              <a:t>— The R.V. renders this as "at evening" (cp.v.12), and in Jewish reckoning, the</a:t>
            </a:r>
          </a:p>
          <a:p>
            <a:r>
              <a:rPr lang="en-US" sz="2000" dirty="0"/>
              <a:t>"evening" is the beginning of a new day (Gen. 1:5). If the RV is to be accepted, therefore,</a:t>
            </a:r>
          </a:p>
          <a:p>
            <a:r>
              <a:rPr lang="en-US" sz="2000" dirty="0"/>
              <a:t>the term could relate to the </a:t>
            </a:r>
            <a:r>
              <a:rPr lang="en-US" sz="2000" dirty="0" smtClean="0"/>
              <a:t>Millennium </a:t>
            </a:r>
            <a:r>
              <a:rPr lang="en-US" sz="2000" dirty="0"/>
              <a:t>(2 Pet. 5:8).</a:t>
            </a:r>
          </a:p>
          <a:p>
            <a:r>
              <a:rPr lang="en-US" sz="2000" dirty="0"/>
              <a:t>Though Christ will subjugate the Arabs shortly after he emerges from Sinai, the</a:t>
            </a:r>
          </a:p>
          <a:p>
            <a:r>
              <a:rPr lang="en-US" sz="2000" dirty="0"/>
              <a:t>completion of the work of restoration will not be </a:t>
            </a:r>
            <a:r>
              <a:rPr lang="en-US" sz="2000" dirty="0" smtClean="0"/>
              <a:t>finalized, </a:t>
            </a:r>
            <a:r>
              <a:rPr lang="en-US" sz="2000" dirty="0"/>
              <a:t>and the desert will not have</a:t>
            </a:r>
          </a:p>
          <a:p>
            <a:r>
              <a:rPr lang="en-US" sz="2000" dirty="0"/>
              <a:t>produced its forests, until the </a:t>
            </a:r>
            <a:r>
              <a:rPr lang="en-US" sz="2000" dirty="0" smtClean="0"/>
              <a:t>Millennium </a:t>
            </a:r>
            <a:r>
              <a:rPr lang="en-US" sz="2000" dirty="0"/>
              <a:t>commences, some 40 years later.</a:t>
            </a:r>
          </a:p>
          <a:p>
            <a:r>
              <a:rPr lang="en-US" sz="2000" u="sng" dirty="0"/>
              <a:t>"Shall ye lodge" </a:t>
            </a:r>
            <a:r>
              <a:rPr lang="en-US" sz="2000" dirty="0"/>
              <a:t>— Here is a difference in the character of the people. Instead of being</a:t>
            </a:r>
          </a:p>
          <a:p>
            <a:r>
              <a:rPr lang="en-US" sz="2000" dirty="0"/>
              <a:t>travelling </a:t>
            </a:r>
            <a:r>
              <a:rPr lang="en-US" sz="2000" dirty="0" smtClean="0"/>
              <a:t>Bedouin, </a:t>
            </a:r>
            <a:r>
              <a:rPr lang="en-US" sz="2000" dirty="0"/>
              <a:t>or nomads, as today, the Arabs will be induced to occupy settled</a:t>
            </a:r>
          </a:p>
          <a:p>
            <a:r>
              <a:rPr lang="en-US" sz="2000" dirty="0"/>
              <a:t>abodes in the Arabian peninsula which shall then flourish with growth. They will no longer</a:t>
            </a:r>
          </a:p>
          <a:p>
            <a:r>
              <a:rPr lang="en-US" sz="2000" dirty="0"/>
              <a:t>occupy the Promised Land, which is to be given exclusively to Israel (Gen.15:18). The fact</a:t>
            </a:r>
          </a:p>
          <a:p>
            <a:r>
              <a:rPr lang="en-US" sz="2000" dirty="0"/>
              <a:t>that they will "lodge" in that place suggests a settled condition which is a great contrast</a:t>
            </a:r>
          </a:p>
          <a:p>
            <a:r>
              <a:rPr lang="en-US" sz="2000" dirty="0"/>
              <a:t>to the present nomadic existence of the Arabs.</a:t>
            </a:r>
          </a:p>
        </p:txBody>
      </p:sp>
    </p:spTree>
    <p:extLst>
      <p:ext uri="{BB962C8B-B14F-4D97-AF65-F5344CB8AC3E}">
        <p14:creationId xmlns:p14="http://schemas.microsoft.com/office/powerpoint/2010/main" val="2023079663"/>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Rectangle 1"/>
          <p:cNvSpPr/>
          <p:nvPr/>
        </p:nvSpPr>
        <p:spPr>
          <a:xfrm>
            <a:off x="820455" y="-5883"/>
            <a:ext cx="10465496" cy="5755422"/>
          </a:xfrm>
          <a:prstGeom prst="rect">
            <a:avLst/>
          </a:prstGeom>
        </p:spPr>
        <p:txBody>
          <a:bodyPr wrap="square">
            <a:spAutoFit/>
          </a:bodyPr>
          <a:lstStyle/>
          <a:p>
            <a:r>
              <a:rPr lang="en-US" sz="2800" dirty="0"/>
              <a:t> </a:t>
            </a:r>
            <a:r>
              <a:rPr lang="en-US" sz="2800" b="1" i="1" dirty="0"/>
              <a:t>ISAIAH'S ARABIAN PROPHECY - CH. </a:t>
            </a:r>
            <a:r>
              <a:rPr lang="en-US" sz="2800" b="1" i="1" dirty="0" smtClean="0"/>
              <a:t>21:13-15 – cont.</a:t>
            </a:r>
            <a:endParaRPr lang="en-US" sz="2800" b="1" i="1" dirty="0"/>
          </a:p>
          <a:p>
            <a:r>
              <a:rPr lang="en-US" sz="2000" b="1" i="1" dirty="0"/>
              <a:t>Verse 14</a:t>
            </a:r>
          </a:p>
          <a:p>
            <a:r>
              <a:rPr lang="en-US" sz="2000" u="sng" dirty="0"/>
              <a:t>"The inhabitants of the land of </a:t>
            </a:r>
            <a:r>
              <a:rPr lang="en-US" sz="2000" u="sng" dirty="0" err="1"/>
              <a:t>Tema</a:t>
            </a:r>
            <a:r>
              <a:rPr lang="en-US" sz="2000" u="sng" dirty="0"/>
              <a:t>" </a:t>
            </a:r>
            <a:r>
              <a:rPr lang="en-US" sz="2000" dirty="0"/>
              <a:t>— This is the Teman of Hab.3:3,7, and relates to</a:t>
            </a:r>
          </a:p>
          <a:p>
            <a:r>
              <a:rPr lang="en-US" sz="2000" dirty="0"/>
              <a:t>the "south", the present land of the Arabs.</a:t>
            </a:r>
          </a:p>
          <a:p>
            <a:r>
              <a:rPr lang="en-US" sz="2000" u="sng" dirty="0"/>
              <a:t>"Brought water and bread" </a:t>
            </a:r>
            <a:r>
              <a:rPr lang="en-US" sz="2000" dirty="0"/>
              <a:t>— The RV renders: "shall bring" — pointing forward to the</a:t>
            </a:r>
          </a:p>
          <a:p>
            <a:r>
              <a:rPr lang="en-US" sz="2000" dirty="0"/>
              <a:t>future. This is an act of kindness (Deut. 23:4), contrasting with the present hostile attitude</a:t>
            </a:r>
          </a:p>
          <a:p>
            <a:r>
              <a:rPr lang="en-US" sz="2000" dirty="0"/>
              <a:t>of Arabs (cp. Gen. 16:12). This change of attitude on the part of the Arabs doubtless</a:t>
            </a:r>
          </a:p>
          <a:p>
            <a:r>
              <a:rPr lang="en-US" sz="2000" dirty="0"/>
              <a:t>caused by the disciplinary action of Christ (Isa. 42:11; 43:19-20; Hab. 3:7) in subduing</a:t>
            </a:r>
          </a:p>
          <a:p>
            <a:r>
              <a:rPr lang="en-US" sz="2000" dirty="0"/>
              <a:t>them. Doubtless, the terms of capitulation will be the demand on his part of a change of</a:t>
            </a:r>
          </a:p>
          <a:p>
            <a:r>
              <a:rPr lang="en-US" sz="2000" dirty="0"/>
              <a:t>heart by the Arabs towards the Jewish people. Thus, to the amazement of the Jews</a:t>
            </a:r>
          </a:p>
          <a:p>
            <a:r>
              <a:rPr lang="en-US" sz="2000" dirty="0"/>
              <a:t>fleeing from the attack of Gog, they will be met with kindness by the once-hostile Arabs</a:t>
            </a:r>
            <a:r>
              <a:rPr lang="en-US" sz="2000" dirty="0" smtClean="0"/>
              <a:t>.</a:t>
            </a:r>
          </a:p>
          <a:p>
            <a:endParaRPr lang="en-US" sz="2000" dirty="0"/>
          </a:p>
          <a:p>
            <a:r>
              <a:rPr lang="en-US" sz="2000" b="1" i="1" dirty="0"/>
              <a:t>Verse 15: </a:t>
            </a:r>
            <a:r>
              <a:rPr lang="en-US" sz="2000" u="sng" dirty="0"/>
              <a:t>"They fled" </a:t>
            </a:r>
            <a:r>
              <a:rPr lang="en-US" sz="2000" dirty="0"/>
              <a:t>— This is Israel, fleeing from the attack of </a:t>
            </a:r>
            <a:r>
              <a:rPr lang="en-US" sz="2000" dirty="0" smtClean="0"/>
              <a:t>Gogue, </a:t>
            </a:r>
            <a:r>
              <a:rPr lang="en-US" sz="2000" dirty="0"/>
              <a:t>in which two-thirds</a:t>
            </a:r>
          </a:p>
          <a:p>
            <a:r>
              <a:rPr lang="en-US" sz="2000" dirty="0"/>
              <a:t>are going to be cut off and. die (Zech.13:8).</a:t>
            </a:r>
          </a:p>
          <a:p>
            <a:r>
              <a:rPr lang="en-US" sz="2000" dirty="0"/>
              <a:t>Following upon this disciplinary action, the Arabs will submit to Christ, will be ultimately</a:t>
            </a:r>
          </a:p>
          <a:p>
            <a:r>
              <a:rPr lang="en-US" sz="2000" dirty="0"/>
              <a:t>educated, in the Truth, transferred to their </a:t>
            </a:r>
            <a:r>
              <a:rPr lang="en-US" sz="2000" dirty="0" smtClean="0"/>
              <a:t>fertilized </a:t>
            </a:r>
            <a:r>
              <a:rPr lang="en-US" sz="2000" dirty="0"/>
              <a:t>Arabian peninsula and ultimately</a:t>
            </a:r>
          </a:p>
          <a:p>
            <a:r>
              <a:rPr lang="en-US" sz="2000" dirty="0"/>
              <a:t>ascend to Jerusalem to worship before the King (Zech. 14:16; Isa. 60:6-7).</a:t>
            </a:r>
          </a:p>
          <a:p>
            <a:r>
              <a:rPr lang="en-US" sz="2000" dirty="0"/>
              <a:t>Thus, the Arabs will be subdued and converted to Christ.</a:t>
            </a:r>
          </a:p>
        </p:txBody>
      </p:sp>
    </p:spTree>
    <p:extLst>
      <p:ext uri="{BB962C8B-B14F-4D97-AF65-F5344CB8AC3E}">
        <p14:creationId xmlns:p14="http://schemas.microsoft.com/office/powerpoint/2010/main" val="2852849042"/>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680570" y="0"/>
            <a:ext cx="6532323" cy="6858000"/>
          </a:xfrm>
          <a:prstGeom prst="rect">
            <a:avLst/>
          </a:prstGeom>
        </p:spPr>
      </p:pic>
    </p:spTree>
    <p:extLst>
      <p:ext uri="{BB962C8B-B14F-4D97-AF65-F5344CB8AC3E}">
        <p14:creationId xmlns:p14="http://schemas.microsoft.com/office/powerpoint/2010/main" val="2409576944"/>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i="1" dirty="0" smtClean="0">
                <a:latin typeface="Arial Black" panose="020B0A04020102020204" pitchFamily="34" charset="0"/>
              </a:rPr>
              <a:t>Prophecies of Christ’s Return</a:t>
            </a:r>
            <a:endParaRPr lang="en-US" i="1" dirty="0">
              <a:latin typeface="Arial Black" panose="020B0A04020102020204" pitchFamily="34" charset="0"/>
            </a:endParaRPr>
          </a:p>
        </p:txBody>
      </p:sp>
      <p:sp>
        <p:nvSpPr>
          <p:cNvPr id="3" name="Subtitle 2"/>
          <p:cNvSpPr>
            <a:spLocks noGrp="1"/>
          </p:cNvSpPr>
          <p:nvPr>
            <p:ph type="subTitle" idx="1"/>
          </p:nvPr>
        </p:nvSpPr>
        <p:spPr/>
        <p:txBody>
          <a:bodyPr/>
          <a:lstStyle/>
          <a:p>
            <a:r>
              <a:rPr lang="en-US" sz="4400" b="1" i="1" dirty="0" smtClean="0"/>
              <a:t>Class 5</a:t>
            </a:r>
          </a:p>
          <a:p>
            <a:r>
              <a:rPr lang="en-US" sz="2800" b="1" dirty="0" smtClean="0"/>
              <a:t>Armageddon – The Perfect Man</a:t>
            </a:r>
            <a:endParaRPr lang="en-US" sz="2800" dirty="0"/>
          </a:p>
          <a:p>
            <a:endParaRPr lang="en-US" b="1" i="1" dirty="0"/>
          </a:p>
        </p:txBody>
      </p:sp>
    </p:spTree>
    <p:extLst>
      <p:ext uri="{BB962C8B-B14F-4D97-AF65-F5344CB8AC3E}">
        <p14:creationId xmlns:p14="http://schemas.microsoft.com/office/powerpoint/2010/main" val="390454322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Rectangle 1"/>
          <p:cNvSpPr/>
          <p:nvPr/>
        </p:nvSpPr>
        <p:spPr>
          <a:xfrm>
            <a:off x="3173260" y="1718199"/>
            <a:ext cx="6096000" cy="4647426"/>
          </a:xfrm>
          <a:prstGeom prst="rect">
            <a:avLst/>
          </a:prstGeom>
        </p:spPr>
        <p:txBody>
          <a:bodyPr>
            <a:spAutoFit/>
          </a:bodyPr>
          <a:lstStyle/>
          <a:p>
            <a:r>
              <a:rPr lang="en-US" sz="2800" b="1" i="1" dirty="0" smtClean="0"/>
              <a:t>Luke 19:11-27 – The Parable of the Nobleman – A summary of the subject</a:t>
            </a:r>
          </a:p>
          <a:p>
            <a:r>
              <a:rPr lang="en-US" sz="2000" b="1" i="1" dirty="0" smtClean="0"/>
              <a:t>Verse </a:t>
            </a:r>
            <a:r>
              <a:rPr lang="en-US" sz="2000" b="1" i="1" dirty="0"/>
              <a:t>11</a:t>
            </a:r>
          </a:p>
          <a:p>
            <a:r>
              <a:rPr lang="en-US" sz="2000" u="sng" dirty="0"/>
              <a:t>'Jerusalem' </a:t>
            </a:r>
            <a:r>
              <a:rPr lang="en-US" sz="2000" dirty="0"/>
              <a:t>- He had proclaimed that as his future capital - Matt 5:35. </a:t>
            </a:r>
            <a:r>
              <a:rPr lang="en-US" sz="2000" dirty="0" smtClean="0"/>
              <a:t>The disciples </a:t>
            </a:r>
            <a:r>
              <a:rPr lang="en-US" sz="2000" dirty="0"/>
              <a:t>thought they were walking to glory, not to </a:t>
            </a:r>
            <a:r>
              <a:rPr lang="en-US" sz="2000" dirty="0" smtClean="0"/>
              <a:t>suffering. </a:t>
            </a:r>
            <a:r>
              <a:rPr lang="en-US" sz="2000" dirty="0"/>
              <a:t>See also Acts 1:6.</a:t>
            </a:r>
          </a:p>
          <a:p>
            <a:endParaRPr lang="en-US" sz="2000" dirty="0" smtClean="0"/>
          </a:p>
          <a:p>
            <a:r>
              <a:rPr lang="en-US" sz="2000" dirty="0" smtClean="0"/>
              <a:t>Outline of the parable:</a:t>
            </a:r>
            <a:endParaRPr lang="en-US" sz="2000" dirty="0"/>
          </a:p>
          <a:p>
            <a:r>
              <a:rPr lang="en-US" sz="2000" dirty="0"/>
              <a:t>1. The Nobleman has gone to the far country to receive his authority.</a:t>
            </a:r>
          </a:p>
          <a:p>
            <a:r>
              <a:rPr lang="en-US" sz="2000" dirty="0"/>
              <a:t>2. His servants must </a:t>
            </a:r>
            <a:r>
              <a:rPr lang="en-US" sz="2000" dirty="0" smtClean="0"/>
              <a:t>meanwhile </a:t>
            </a:r>
            <a:r>
              <a:rPr lang="en-US" sz="2000" i="1" dirty="0" smtClean="0"/>
              <a:t>“occupy </a:t>
            </a:r>
            <a:r>
              <a:rPr lang="en-US" sz="2000" i="1" dirty="0"/>
              <a:t>till he </a:t>
            </a:r>
            <a:r>
              <a:rPr lang="en-US" sz="2000" i="1" dirty="0" smtClean="0"/>
              <a:t>come” </a:t>
            </a:r>
            <a:r>
              <a:rPr lang="en-US" sz="2000" dirty="0"/>
              <a:t>(v13).</a:t>
            </a:r>
          </a:p>
          <a:p>
            <a:r>
              <a:rPr lang="en-US" sz="2000" dirty="0"/>
              <a:t>3. He returns to first reward them (v15).</a:t>
            </a:r>
          </a:p>
          <a:p>
            <a:r>
              <a:rPr lang="en-US" sz="2000" dirty="0"/>
              <a:t>4. He afterwards deals with his enemies (v27</a:t>
            </a:r>
            <a:r>
              <a:rPr lang="en-US" sz="2000" dirty="0" smtClean="0"/>
              <a:t>).</a:t>
            </a:r>
            <a:endParaRPr lang="en-US" sz="2000" dirty="0"/>
          </a:p>
        </p:txBody>
      </p:sp>
    </p:spTree>
    <p:extLst>
      <p:ext uri="{BB962C8B-B14F-4D97-AF65-F5344CB8AC3E}">
        <p14:creationId xmlns:p14="http://schemas.microsoft.com/office/powerpoint/2010/main" val="698664356"/>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Rectangle 1"/>
          <p:cNvSpPr/>
          <p:nvPr/>
        </p:nvSpPr>
        <p:spPr>
          <a:xfrm>
            <a:off x="820455" y="-5883"/>
            <a:ext cx="10465496" cy="6063198"/>
          </a:xfrm>
          <a:prstGeom prst="rect">
            <a:avLst/>
          </a:prstGeom>
        </p:spPr>
        <p:txBody>
          <a:bodyPr wrap="square">
            <a:spAutoFit/>
          </a:bodyPr>
          <a:lstStyle/>
          <a:p>
            <a:r>
              <a:rPr lang="en-US" sz="2800" b="1" i="1" dirty="0"/>
              <a:t>ARMAGEDDON … Rev. 16:16</a:t>
            </a:r>
          </a:p>
          <a:p>
            <a:endParaRPr lang="en-US" sz="2400" dirty="0" smtClean="0"/>
          </a:p>
          <a:p>
            <a:r>
              <a:rPr lang="en-US" sz="2400" dirty="0" smtClean="0"/>
              <a:t>The </a:t>
            </a:r>
            <a:r>
              <a:rPr lang="en-US" sz="2400" dirty="0"/>
              <a:t>Hebrew must be searched to ascertain the significance of this word (see Rev. 16:16</a:t>
            </a:r>
            <a:r>
              <a:rPr lang="en-US" sz="2400" dirty="0" smtClean="0"/>
              <a:t>).</a:t>
            </a:r>
          </a:p>
          <a:p>
            <a:endParaRPr lang="en-US" sz="2400" dirty="0"/>
          </a:p>
          <a:p>
            <a:r>
              <a:rPr lang="en-US" sz="2400" dirty="0"/>
              <a:t>Brother Thomas suggests it is a compound word of three Hebrew words: </a:t>
            </a:r>
            <a:r>
              <a:rPr lang="en-US" sz="2400" i="1" dirty="0"/>
              <a:t>"</a:t>
            </a:r>
            <a:r>
              <a:rPr lang="en-US" sz="2400" i="1" dirty="0" err="1"/>
              <a:t>arema</a:t>
            </a:r>
            <a:r>
              <a:rPr lang="en-US" sz="2400" i="1" dirty="0"/>
              <a:t>" </a:t>
            </a:r>
            <a:r>
              <a:rPr lang="en-US" sz="2400" dirty="0" smtClean="0"/>
              <a:t>– a heap </a:t>
            </a:r>
            <a:r>
              <a:rPr lang="en-US" sz="2400" dirty="0"/>
              <a:t>of sheaves; </a:t>
            </a:r>
            <a:r>
              <a:rPr lang="en-US" sz="2400" i="1" dirty="0"/>
              <a:t>"</a:t>
            </a:r>
            <a:r>
              <a:rPr lang="en-US" sz="2400" i="1" dirty="0" err="1" smtClean="0"/>
              <a:t>gai</a:t>
            </a:r>
            <a:r>
              <a:rPr lang="en-US" sz="2400" i="1" dirty="0" smtClean="0"/>
              <a:t>" </a:t>
            </a:r>
            <a:r>
              <a:rPr lang="en-US" sz="2400" dirty="0"/>
              <a:t>- a valley; </a:t>
            </a:r>
            <a:r>
              <a:rPr lang="en-US" sz="2400" i="1" dirty="0"/>
              <a:t>"</a:t>
            </a:r>
            <a:r>
              <a:rPr lang="en-US" sz="2400" i="1" dirty="0" smtClean="0"/>
              <a:t>don</a:t>
            </a:r>
            <a:r>
              <a:rPr lang="en-US" sz="2400" i="1" dirty="0"/>
              <a:t>" </a:t>
            </a:r>
            <a:r>
              <a:rPr lang="en-US" sz="2400" dirty="0"/>
              <a:t>– judgment.</a:t>
            </a:r>
          </a:p>
          <a:p>
            <a:endParaRPr lang="en-US" sz="2400" dirty="0" smtClean="0"/>
          </a:p>
          <a:p>
            <a:r>
              <a:rPr lang="en-US" sz="2400" dirty="0" smtClean="0"/>
              <a:t>It </a:t>
            </a:r>
            <a:r>
              <a:rPr lang="en-US" sz="2400" dirty="0"/>
              <a:t>therefore signifies: </a:t>
            </a:r>
            <a:r>
              <a:rPr lang="en-US" sz="2400" b="1" i="1" u="sng" dirty="0"/>
              <a:t>"A heap of sheaves in a Valley for Judgment."</a:t>
            </a:r>
          </a:p>
          <a:p>
            <a:endParaRPr lang="en-US" sz="2400" dirty="0" smtClean="0"/>
          </a:p>
          <a:p>
            <a:r>
              <a:rPr lang="en-US" sz="2400" u="sng" dirty="0" smtClean="0"/>
              <a:t>This </a:t>
            </a:r>
            <a:r>
              <a:rPr lang="en-US" sz="2400" u="sng" dirty="0"/>
              <a:t>is identified with Jerusalem. </a:t>
            </a:r>
            <a:r>
              <a:rPr lang="en-US" sz="2400" dirty="0"/>
              <a:t>See Joel 3:1-2 The Valley of Jehoshaphat is on the</a:t>
            </a:r>
          </a:p>
          <a:p>
            <a:r>
              <a:rPr lang="en-US" sz="2400" dirty="0"/>
              <a:t>northeast of Jerusalem, The </a:t>
            </a:r>
            <a:r>
              <a:rPr lang="en-US" sz="2400" dirty="0" smtClean="0"/>
              <a:t>word </a:t>
            </a:r>
            <a:r>
              <a:rPr lang="en-US" sz="2400" dirty="0"/>
              <a:t>"Jehoshaphat" means: </a:t>
            </a:r>
            <a:r>
              <a:rPr lang="en-US" sz="2400" i="1" dirty="0"/>
              <a:t>"</a:t>
            </a:r>
            <a:r>
              <a:rPr lang="en-US" sz="2400" i="1" dirty="0" err="1"/>
              <a:t>Yah’s</a:t>
            </a:r>
            <a:r>
              <a:rPr lang="en-US" sz="2400" i="1" dirty="0"/>
              <a:t> </a:t>
            </a:r>
            <a:r>
              <a:rPr lang="en-US" sz="2400" i="1" dirty="0" smtClean="0"/>
              <a:t>Judgment" -  </a:t>
            </a:r>
            <a:r>
              <a:rPr lang="en-US" sz="2400" dirty="0" smtClean="0"/>
              <a:t>Thus The Valley </a:t>
            </a:r>
            <a:r>
              <a:rPr lang="en-US" sz="2400" dirty="0"/>
              <a:t>of Yahweh’s Judgment</a:t>
            </a:r>
            <a:r>
              <a:rPr lang="en-US" sz="2400" dirty="0" smtClean="0"/>
              <a:t>.</a:t>
            </a:r>
          </a:p>
          <a:p>
            <a:endParaRPr lang="en-US" sz="2400" dirty="0"/>
          </a:p>
          <a:p>
            <a:r>
              <a:rPr lang="en-US" sz="2400" dirty="0"/>
              <a:t>Here the nations will be gathered to be threshed. See Joel 3:14, margin. Compare </a:t>
            </a:r>
            <a:r>
              <a:rPr lang="en-US" sz="2400" dirty="0" smtClean="0"/>
              <a:t>with Micah </a:t>
            </a:r>
            <a:r>
              <a:rPr lang="en-US" sz="2400" dirty="0"/>
              <a:t>4:12-13. Thus, Jerusalem is the site of Armageddon (</a:t>
            </a:r>
            <a:r>
              <a:rPr lang="en-US" sz="2400" dirty="0" err="1"/>
              <a:t>Zech</a:t>
            </a:r>
            <a:r>
              <a:rPr lang="en-US" sz="2400" dirty="0"/>
              <a:t>; 14:1-2).</a:t>
            </a:r>
          </a:p>
        </p:txBody>
      </p:sp>
    </p:spTree>
    <p:extLst>
      <p:ext uri="{BB962C8B-B14F-4D97-AF65-F5344CB8AC3E}">
        <p14:creationId xmlns:p14="http://schemas.microsoft.com/office/powerpoint/2010/main" val="3440250"/>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Rectangle 1"/>
          <p:cNvSpPr/>
          <p:nvPr/>
        </p:nvSpPr>
        <p:spPr>
          <a:xfrm>
            <a:off x="820455" y="-5883"/>
            <a:ext cx="10465496" cy="5940088"/>
          </a:xfrm>
          <a:prstGeom prst="rect">
            <a:avLst/>
          </a:prstGeom>
        </p:spPr>
        <p:txBody>
          <a:bodyPr wrap="square">
            <a:spAutoFit/>
          </a:bodyPr>
          <a:lstStyle/>
          <a:p>
            <a:r>
              <a:rPr lang="en-US" sz="2800" b="1" i="1" dirty="0" smtClean="0"/>
              <a:t>Yahweh – The </a:t>
            </a:r>
            <a:r>
              <a:rPr lang="en-US" sz="2800" b="1" i="1" dirty="0"/>
              <a:t>F</a:t>
            </a:r>
            <a:r>
              <a:rPr lang="en-US" sz="2800" b="1" i="1" dirty="0" smtClean="0"/>
              <a:t>amily </a:t>
            </a:r>
            <a:r>
              <a:rPr lang="en-US" sz="2800" b="1" i="1" dirty="0"/>
              <a:t>N</a:t>
            </a:r>
            <a:r>
              <a:rPr lang="en-US" sz="2800" b="1" i="1" dirty="0" smtClean="0"/>
              <a:t>ame</a:t>
            </a:r>
            <a:endParaRPr lang="en-US" sz="2800" b="1" i="1" dirty="0"/>
          </a:p>
          <a:p>
            <a:endParaRPr lang="en-US" sz="2400" dirty="0" smtClean="0"/>
          </a:p>
          <a:p>
            <a:r>
              <a:rPr lang="en-US" sz="2400" b="1" dirty="0" smtClean="0"/>
              <a:t>1 Cor. 12.12 </a:t>
            </a:r>
            <a:r>
              <a:rPr lang="en-US" sz="2400" dirty="0" smtClean="0"/>
              <a:t>“</a:t>
            </a:r>
            <a:r>
              <a:rPr lang="en-US" sz="2400" i="1" dirty="0" smtClean="0"/>
              <a:t>For as the body is one, and hath many members, and all the members of that one body, </a:t>
            </a:r>
            <a:r>
              <a:rPr lang="en-US" sz="2400" b="1" i="1" u="sng" dirty="0" smtClean="0"/>
              <a:t>being many are one body</a:t>
            </a:r>
            <a:r>
              <a:rPr lang="en-US" sz="2400" i="1" dirty="0" smtClean="0"/>
              <a:t>; </a:t>
            </a:r>
            <a:r>
              <a:rPr lang="en-US" sz="2400" b="1" i="1" dirty="0" smtClean="0"/>
              <a:t>so also is Christ</a:t>
            </a:r>
            <a:r>
              <a:rPr lang="en-US" sz="2400" i="1" dirty="0" smtClean="0"/>
              <a:t>.”</a:t>
            </a:r>
          </a:p>
          <a:p>
            <a:endParaRPr lang="en-US" sz="2400" dirty="0" smtClean="0"/>
          </a:p>
          <a:p>
            <a:r>
              <a:rPr lang="en-US" sz="2400" b="1" i="1" dirty="0"/>
              <a:t>Family life </a:t>
            </a:r>
            <a:r>
              <a:rPr lang="en-US" sz="2400" b="1" i="1" u="sng" dirty="0"/>
              <a:t>requires us </a:t>
            </a:r>
            <a:r>
              <a:rPr lang="en-US" sz="2400" b="1" i="1" dirty="0"/>
              <a:t>to develop certain qualities</a:t>
            </a:r>
            <a:r>
              <a:rPr lang="en-US" sz="2400" b="1" i="1" dirty="0" smtClean="0"/>
              <a:t>!</a:t>
            </a:r>
          </a:p>
          <a:p>
            <a:endParaRPr lang="en-US" sz="2400" b="1" i="1" dirty="0" smtClean="0"/>
          </a:p>
          <a:p>
            <a:r>
              <a:rPr lang="en-US" sz="2400" b="1" i="1" dirty="0" smtClean="0"/>
              <a:t>Character Traits Whereby Yahweh’s Family May Be Known – Exod. 34.6-7</a:t>
            </a:r>
          </a:p>
          <a:p>
            <a:endParaRPr lang="en-US" sz="2400" baseline="30000" dirty="0" smtClean="0"/>
          </a:p>
          <a:p>
            <a:r>
              <a:rPr lang="en-US" sz="2400" baseline="30000" dirty="0" smtClean="0"/>
              <a:t>6</a:t>
            </a:r>
            <a:r>
              <a:rPr lang="en-US" sz="2400" dirty="0" smtClean="0"/>
              <a:t> </a:t>
            </a:r>
            <a:r>
              <a:rPr lang="en-US" sz="2400" dirty="0"/>
              <a:t>And the LORD passed by before him, and proclaimed, The LORD, The LORD God, </a:t>
            </a:r>
            <a:r>
              <a:rPr lang="en-US" sz="2400" u="sng" dirty="0"/>
              <a:t>merciful and gracious, longsuffering, and abundant in goodness and truth, </a:t>
            </a:r>
            <a:r>
              <a:rPr lang="en-US" sz="2400" u="sng" baseline="30000" dirty="0"/>
              <a:t>7</a:t>
            </a:r>
            <a:r>
              <a:rPr lang="en-US" sz="2400" u="sng" dirty="0"/>
              <a:t> Keeping mercy for thousands, forgiving iniquity and transgression and sin, and that will by no means clear</a:t>
            </a:r>
            <a:r>
              <a:rPr lang="en-US" sz="2400" i="1" u="sng" dirty="0"/>
              <a:t> the guilty</a:t>
            </a:r>
            <a:r>
              <a:rPr lang="en-US" sz="2400" u="sng" dirty="0"/>
              <a:t>; </a:t>
            </a:r>
            <a:r>
              <a:rPr lang="en-US" sz="2400" dirty="0"/>
              <a:t>visiting the iniquity of the fathers upon the children, and upon the children’s children, unto the third and to the fourth</a:t>
            </a:r>
            <a:r>
              <a:rPr lang="en-US" sz="2400" i="1" dirty="0"/>
              <a:t> generation</a:t>
            </a:r>
            <a:r>
              <a:rPr lang="en-US" sz="2400" dirty="0"/>
              <a:t>. </a:t>
            </a:r>
          </a:p>
          <a:p>
            <a:endParaRPr lang="en-US" sz="2400" b="1" i="1" dirty="0"/>
          </a:p>
        </p:txBody>
      </p:sp>
    </p:spTree>
    <p:extLst>
      <p:ext uri="{BB962C8B-B14F-4D97-AF65-F5344CB8AC3E}">
        <p14:creationId xmlns:p14="http://schemas.microsoft.com/office/powerpoint/2010/main" val="911660984"/>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Rectangle 1"/>
          <p:cNvSpPr/>
          <p:nvPr/>
        </p:nvSpPr>
        <p:spPr>
          <a:xfrm>
            <a:off x="820455" y="-5883"/>
            <a:ext cx="10465496" cy="4955203"/>
          </a:xfrm>
          <a:prstGeom prst="rect">
            <a:avLst/>
          </a:prstGeom>
        </p:spPr>
        <p:txBody>
          <a:bodyPr wrap="square">
            <a:spAutoFit/>
          </a:bodyPr>
          <a:lstStyle/>
          <a:p>
            <a:r>
              <a:rPr lang="en-US" sz="2800" b="1" i="1" dirty="0" smtClean="0"/>
              <a:t>Development of the Divine Family</a:t>
            </a:r>
          </a:p>
          <a:p>
            <a:endParaRPr lang="en-US" sz="2400" b="1" i="1" dirty="0" smtClean="0"/>
          </a:p>
          <a:p>
            <a:r>
              <a:rPr lang="en-US" sz="2400" b="1" i="1" dirty="0" smtClean="0"/>
              <a:t>Ephesians </a:t>
            </a:r>
            <a:r>
              <a:rPr lang="en-US" sz="2400" b="1" i="1" dirty="0"/>
              <a:t>3:14-18</a:t>
            </a:r>
            <a:endParaRPr lang="en-US" sz="2400" dirty="0"/>
          </a:p>
          <a:p>
            <a:r>
              <a:rPr lang="en-US" sz="2400" i="1" baseline="30000" dirty="0"/>
              <a:t>14</a:t>
            </a:r>
            <a:r>
              <a:rPr lang="en-US" sz="2400" i="1" dirty="0"/>
              <a:t> For this cause I bow my knees unto the Father of our Lord Jesus Christ, </a:t>
            </a:r>
            <a:r>
              <a:rPr lang="en-US" sz="2400" i="1" baseline="30000" dirty="0"/>
              <a:t>15</a:t>
            </a:r>
            <a:r>
              <a:rPr lang="en-US" sz="2400" i="1" dirty="0"/>
              <a:t> </a:t>
            </a:r>
            <a:r>
              <a:rPr lang="en-US" sz="2400" b="1" i="1" u="sng" dirty="0"/>
              <a:t>Of whom the whole family in heaven and earth is named,</a:t>
            </a:r>
            <a:r>
              <a:rPr lang="en-US" sz="2400" i="1" dirty="0"/>
              <a:t> </a:t>
            </a:r>
            <a:r>
              <a:rPr lang="en-US" sz="2400" i="1" baseline="30000" dirty="0"/>
              <a:t>16</a:t>
            </a:r>
            <a:r>
              <a:rPr lang="en-US" sz="2400" i="1" dirty="0"/>
              <a:t> That he would grant you, according to the riches of his glory, </a:t>
            </a:r>
            <a:r>
              <a:rPr lang="en-US" sz="2400" b="1" i="1" u="sng" dirty="0"/>
              <a:t>to be strengthened with might by his Spirit in the inner man;</a:t>
            </a:r>
            <a:r>
              <a:rPr lang="en-US" sz="2400" i="1" dirty="0"/>
              <a:t> </a:t>
            </a:r>
            <a:r>
              <a:rPr lang="en-US" sz="2400" i="1" baseline="30000" dirty="0"/>
              <a:t>17</a:t>
            </a:r>
            <a:r>
              <a:rPr lang="en-US" sz="2400" i="1" dirty="0"/>
              <a:t> That Christ may dwell in your hearts by faith; that ye, </a:t>
            </a:r>
            <a:r>
              <a:rPr lang="en-US" sz="2400" b="1" i="1" u="sng" dirty="0"/>
              <a:t>being rooted and grounded in love</a:t>
            </a:r>
            <a:r>
              <a:rPr lang="en-US" sz="2400" i="1" dirty="0"/>
              <a:t>, </a:t>
            </a:r>
            <a:r>
              <a:rPr lang="en-US" sz="2400" i="1" baseline="30000" dirty="0"/>
              <a:t>18</a:t>
            </a:r>
            <a:r>
              <a:rPr lang="en-US" sz="2400" i="1" dirty="0"/>
              <a:t> May be able to comprehend with all saints what is the breadth, and length, and depth, and height</a:t>
            </a:r>
            <a:r>
              <a:rPr lang="en-US" sz="2400" i="1" dirty="0" smtClean="0"/>
              <a:t>;</a:t>
            </a:r>
          </a:p>
          <a:p>
            <a:endParaRPr lang="en-US" sz="2400" dirty="0"/>
          </a:p>
          <a:p>
            <a:r>
              <a:rPr lang="en-US" sz="2400" b="1" i="1" dirty="0"/>
              <a:t>Ephesians 4:3-4</a:t>
            </a:r>
            <a:endParaRPr lang="en-US" sz="2400" dirty="0"/>
          </a:p>
          <a:p>
            <a:r>
              <a:rPr lang="en-US" sz="2400" i="1" baseline="30000" dirty="0"/>
              <a:t>3</a:t>
            </a:r>
            <a:r>
              <a:rPr lang="en-US" sz="2400" i="1" dirty="0"/>
              <a:t> </a:t>
            </a:r>
            <a:r>
              <a:rPr lang="en-US" sz="2400" i="1" dirty="0" err="1"/>
              <a:t>Endeavouring</a:t>
            </a:r>
            <a:r>
              <a:rPr lang="en-US" sz="2400" i="1" dirty="0"/>
              <a:t> to keep the unity of the Spirit in the bond of peace. </a:t>
            </a:r>
            <a:r>
              <a:rPr lang="en-US" sz="2400" i="1" baseline="30000" dirty="0"/>
              <a:t>4</a:t>
            </a:r>
            <a:r>
              <a:rPr lang="en-US" sz="2400" i="1" dirty="0"/>
              <a:t> </a:t>
            </a:r>
            <a:r>
              <a:rPr lang="en-US" sz="2400" b="1" i="1" u="sng" dirty="0"/>
              <a:t>There is one body,</a:t>
            </a:r>
            <a:r>
              <a:rPr lang="en-US" sz="2400" i="1" dirty="0"/>
              <a:t> and one Spirit, even as ye are called in one hope of your calling; </a:t>
            </a:r>
          </a:p>
        </p:txBody>
      </p:sp>
    </p:spTree>
    <p:extLst>
      <p:ext uri="{BB962C8B-B14F-4D97-AF65-F5344CB8AC3E}">
        <p14:creationId xmlns:p14="http://schemas.microsoft.com/office/powerpoint/2010/main" val="2177981686"/>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Rectangle 1"/>
          <p:cNvSpPr/>
          <p:nvPr/>
        </p:nvSpPr>
        <p:spPr>
          <a:xfrm>
            <a:off x="820455" y="-5883"/>
            <a:ext cx="10465496" cy="4585871"/>
          </a:xfrm>
          <a:prstGeom prst="rect">
            <a:avLst/>
          </a:prstGeom>
        </p:spPr>
        <p:txBody>
          <a:bodyPr wrap="square">
            <a:spAutoFit/>
          </a:bodyPr>
          <a:lstStyle/>
          <a:p>
            <a:r>
              <a:rPr lang="en-US" sz="2800" b="1" i="1" dirty="0"/>
              <a:t>Development of the Divine </a:t>
            </a:r>
            <a:r>
              <a:rPr lang="en-US" sz="2800" b="1" i="1" dirty="0" smtClean="0"/>
              <a:t>Family – cont</a:t>
            </a:r>
            <a:r>
              <a:rPr lang="en-US" sz="2800" b="1" i="1" dirty="0"/>
              <a:t>.</a:t>
            </a:r>
          </a:p>
          <a:p>
            <a:endParaRPr lang="en-US" sz="2400" b="1" i="1" dirty="0" smtClean="0"/>
          </a:p>
          <a:p>
            <a:r>
              <a:rPr lang="en-US" sz="2400" b="1" i="1" dirty="0" smtClean="0"/>
              <a:t>Ephesians </a:t>
            </a:r>
            <a:r>
              <a:rPr lang="en-US" sz="2400" b="1" i="1" dirty="0"/>
              <a:t>4:13</a:t>
            </a:r>
            <a:endParaRPr lang="en-US" sz="2400" dirty="0"/>
          </a:p>
          <a:p>
            <a:r>
              <a:rPr lang="en-US" sz="2400" i="1" baseline="30000" dirty="0"/>
              <a:t>13</a:t>
            </a:r>
            <a:r>
              <a:rPr lang="en-US" sz="2400" i="1" dirty="0"/>
              <a:t> Till we all come in the unity of the faith, and of the knowledge of the Son of God, </a:t>
            </a:r>
            <a:r>
              <a:rPr lang="en-US" sz="2400" b="1" i="1" u="sng" dirty="0"/>
              <a:t>unto a perfect man</a:t>
            </a:r>
            <a:r>
              <a:rPr lang="en-US" sz="2400" i="1" dirty="0"/>
              <a:t>, unto the measure of the stature of the </a:t>
            </a:r>
            <a:r>
              <a:rPr lang="en-US" sz="2400" i="1" dirty="0" err="1"/>
              <a:t>fulness</a:t>
            </a:r>
            <a:r>
              <a:rPr lang="en-US" sz="2400" i="1" dirty="0"/>
              <a:t> of Christ: </a:t>
            </a:r>
          </a:p>
          <a:p>
            <a:endParaRPr lang="en-US" sz="2400" b="1" i="1" dirty="0" smtClean="0"/>
          </a:p>
          <a:p>
            <a:r>
              <a:rPr lang="en-US" sz="2400" b="1" i="1" dirty="0" smtClean="0"/>
              <a:t>Ephesians 4:15-16</a:t>
            </a:r>
            <a:endParaRPr lang="en-US" sz="2400" dirty="0"/>
          </a:p>
          <a:p>
            <a:r>
              <a:rPr lang="en-US" sz="2400" i="1" baseline="30000" dirty="0"/>
              <a:t>15</a:t>
            </a:r>
            <a:r>
              <a:rPr lang="en-US" sz="2400" i="1" dirty="0"/>
              <a:t> But </a:t>
            </a:r>
            <a:r>
              <a:rPr lang="en-US" sz="2400" b="1" i="1" u="sng" dirty="0"/>
              <a:t>speaking the truth in love</a:t>
            </a:r>
            <a:r>
              <a:rPr lang="en-US" sz="2400" i="1" dirty="0"/>
              <a:t>, may grow up into him in all things, which is the head, even Christ: </a:t>
            </a:r>
            <a:r>
              <a:rPr lang="en-US" sz="2400" i="1" baseline="30000" dirty="0"/>
              <a:t>16</a:t>
            </a:r>
            <a:r>
              <a:rPr lang="en-US" sz="2400" i="1" dirty="0"/>
              <a:t> From whom </a:t>
            </a:r>
            <a:r>
              <a:rPr lang="en-US" sz="2400" b="1" i="1" u="sng" dirty="0"/>
              <a:t>the whole body fitly joined together</a:t>
            </a:r>
            <a:r>
              <a:rPr lang="en-US" sz="2400" i="1" dirty="0"/>
              <a:t> and compacted by that which every joint supplieth, according to the effectual working in the measure of every part, </a:t>
            </a:r>
            <a:r>
              <a:rPr lang="en-US" sz="2400" b="1" i="1" u="sng" dirty="0" err="1"/>
              <a:t>maketh</a:t>
            </a:r>
            <a:r>
              <a:rPr lang="en-US" sz="2400" b="1" i="1" u="sng" dirty="0"/>
              <a:t> increase of the body unto the edifying of itself in love.</a:t>
            </a:r>
            <a:r>
              <a:rPr lang="en-US" sz="2400" i="1" u="sng" dirty="0"/>
              <a:t> </a:t>
            </a:r>
            <a:endParaRPr lang="en-US" sz="2400" i="1" dirty="0"/>
          </a:p>
        </p:txBody>
      </p:sp>
    </p:spTree>
    <p:extLst>
      <p:ext uri="{BB962C8B-B14F-4D97-AF65-F5344CB8AC3E}">
        <p14:creationId xmlns:p14="http://schemas.microsoft.com/office/powerpoint/2010/main" val="340643307"/>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Rectangle 1"/>
          <p:cNvSpPr/>
          <p:nvPr/>
        </p:nvSpPr>
        <p:spPr>
          <a:xfrm>
            <a:off x="814192" y="0"/>
            <a:ext cx="10465496" cy="5693866"/>
          </a:xfrm>
          <a:prstGeom prst="rect">
            <a:avLst/>
          </a:prstGeom>
        </p:spPr>
        <p:txBody>
          <a:bodyPr wrap="square">
            <a:spAutoFit/>
          </a:bodyPr>
          <a:lstStyle/>
          <a:p>
            <a:r>
              <a:rPr lang="en-US" sz="2800" b="1" i="1" dirty="0"/>
              <a:t>The </a:t>
            </a:r>
            <a:r>
              <a:rPr lang="en-US" sz="2800" b="1" i="1" dirty="0" smtClean="0"/>
              <a:t>Basis </a:t>
            </a:r>
            <a:r>
              <a:rPr lang="en-US" sz="2800" b="1" i="1" dirty="0"/>
              <a:t>of the Divine family</a:t>
            </a:r>
          </a:p>
          <a:p>
            <a:pPr lvl="0"/>
            <a:endParaRPr lang="en-US" sz="2400" dirty="0" smtClean="0"/>
          </a:p>
          <a:p>
            <a:pPr marL="342900" lvl="0" indent="-342900">
              <a:buFont typeface="Arial" panose="020B0604020202020204" pitchFamily="34" charset="0"/>
              <a:buChar char="•"/>
            </a:pPr>
            <a:r>
              <a:rPr lang="en-US" sz="2400" dirty="0" smtClean="0"/>
              <a:t>Speaking </a:t>
            </a:r>
            <a:r>
              <a:rPr lang="en-US" sz="2400" dirty="0"/>
              <a:t>the truth in love – </a:t>
            </a:r>
            <a:r>
              <a:rPr lang="en-US" sz="2400" u="sng" dirty="0"/>
              <a:t>love is not toleration of error – neither doctrinal or moral</a:t>
            </a:r>
            <a:r>
              <a:rPr lang="en-US" sz="2400" dirty="0"/>
              <a:t>, there is such a thing as truth – love </a:t>
            </a:r>
            <a:r>
              <a:rPr lang="en-US" sz="2400" i="1" dirty="0"/>
              <a:t>“</a:t>
            </a:r>
            <a:r>
              <a:rPr lang="en-US" sz="2400" i="1" dirty="0" err="1"/>
              <a:t>rejoiceth</a:t>
            </a:r>
            <a:r>
              <a:rPr lang="en-US" sz="2400" i="1" dirty="0"/>
              <a:t> not in </a:t>
            </a:r>
            <a:r>
              <a:rPr lang="en-US" sz="2400" i="1" dirty="0" smtClean="0"/>
              <a:t>iniquity” – </a:t>
            </a:r>
            <a:r>
              <a:rPr lang="en-US" sz="2400" dirty="0" smtClean="0"/>
              <a:t>1 Cor. 13.6; 1 John 5.3, 2.5</a:t>
            </a:r>
          </a:p>
          <a:p>
            <a:pPr marL="342900" lvl="0" indent="-342900">
              <a:buFont typeface="Arial" panose="020B0604020202020204" pitchFamily="34" charset="0"/>
              <a:buChar char="•"/>
            </a:pPr>
            <a:endParaRPr lang="en-US" sz="2400" i="1" dirty="0"/>
          </a:p>
          <a:p>
            <a:pPr marL="342900" lvl="0" indent="-342900">
              <a:buFont typeface="Arial" panose="020B0604020202020204" pitchFamily="34" charset="0"/>
              <a:buChar char="•"/>
            </a:pPr>
            <a:r>
              <a:rPr lang="en-US" sz="2400" dirty="0" smtClean="0"/>
              <a:t>We </a:t>
            </a:r>
            <a:r>
              <a:rPr lang="en-US" sz="2400" dirty="0"/>
              <a:t>must contend for the truth </a:t>
            </a:r>
            <a:r>
              <a:rPr lang="en-US" sz="2400" u="sng" dirty="0"/>
              <a:t>using true family principles</a:t>
            </a:r>
            <a:r>
              <a:rPr lang="en-US" sz="2400" dirty="0"/>
              <a:t>! – see </a:t>
            </a:r>
            <a:r>
              <a:rPr lang="en-US" sz="2400" dirty="0" smtClean="0"/>
              <a:t>Eph. 4.</a:t>
            </a:r>
            <a:r>
              <a:rPr lang="en-US" sz="2400" dirty="0" smtClean="0"/>
              <a:t>2 </a:t>
            </a:r>
            <a:r>
              <a:rPr lang="en-US" sz="2400" i="1" dirty="0"/>
              <a:t>“with all lowliness, meekness, with longsuffering, forbearing one another in </a:t>
            </a:r>
            <a:r>
              <a:rPr lang="en-US" sz="2400" i="1" dirty="0" smtClean="0"/>
              <a:t>love”</a:t>
            </a:r>
          </a:p>
          <a:p>
            <a:pPr marL="342900" lvl="0" indent="-342900">
              <a:buFont typeface="Arial" panose="020B0604020202020204" pitchFamily="34" charset="0"/>
              <a:buChar char="•"/>
            </a:pPr>
            <a:endParaRPr lang="en-US" sz="2400" i="1" dirty="0"/>
          </a:p>
          <a:p>
            <a:pPr marL="342900" lvl="0" indent="-342900">
              <a:buFont typeface="Arial" panose="020B0604020202020204" pitchFamily="34" charset="0"/>
              <a:buChar char="•"/>
            </a:pPr>
            <a:r>
              <a:rPr lang="en-US" sz="2400" dirty="0" smtClean="0"/>
              <a:t>Every </a:t>
            </a:r>
            <a:r>
              <a:rPr lang="en-US" sz="2400" dirty="0" smtClean="0"/>
              <a:t>joint (heir) </a:t>
            </a:r>
            <a:r>
              <a:rPr lang="en-US" sz="2400" dirty="0"/>
              <a:t>supplieth – </a:t>
            </a:r>
            <a:r>
              <a:rPr lang="en-US" sz="2400" u="sng" dirty="0"/>
              <a:t>all</a:t>
            </a:r>
            <a:r>
              <a:rPr lang="en-US" sz="2400" dirty="0"/>
              <a:t> must work to develop these </a:t>
            </a:r>
            <a:r>
              <a:rPr lang="en-US" sz="2400" dirty="0" smtClean="0"/>
              <a:t>principles.</a:t>
            </a:r>
          </a:p>
          <a:p>
            <a:pPr marL="342900" lvl="0" indent="-342900">
              <a:buFont typeface="Arial" panose="020B0604020202020204" pitchFamily="34" charset="0"/>
              <a:buChar char="•"/>
            </a:pPr>
            <a:endParaRPr lang="en-US" sz="2400" dirty="0"/>
          </a:p>
          <a:p>
            <a:pPr marL="342900" lvl="0" indent="-342900">
              <a:buFont typeface="Arial" panose="020B0604020202020204" pitchFamily="34" charset="0"/>
              <a:buChar char="•"/>
            </a:pPr>
            <a:r>
              <a:rPr lang="en-US" sz="2400" dirty="0" smtClean="0"/>
              <a:t>Making </a:t>
            </a:r>
            <a:r>
              <a:rPr lang="en-US" sz="2400" dirty="0"/>
              <a:t>increase (growth) - growth </a:t>
            </a:r>
            <a:r>
              <a:rPr lang="en-US" sz="2400" dirty="0" smtClean="0"/>
              <a:t>is required </a:t>
            </a:r>
            <a:r>
              <a:rPr lang="en-US" sz="2400" dirty="0"/>
              <a:t>– unto the edifying of itself in love – edifying sig. “building, architecture” – cp. 1 Cor. 3.9 – </a:t>
            </a:r>
            <a:r>
              <a:rPr lang="en-US" sz="2400" i="1" dirty="0"/>
              <a:t>“ye are God’s building”</a:t>
            </a:r>
            <a:r>
              <a:rPr lang="en-US" sz="2400" dirty="0"/>
              <a:t> – </a:t>
            </a:r>
            <a:r>
              <a:rPr lang="en-US" sz="2400" b="1" u="sng" dirty="0"/>
              <a:t>all based upon agape</a:t>
            </a:r>
            <a:r>
              <a:rPr lang="en-US" sz="2400" b="1" dirty="0"/>
              <a:t>  </a:t>
            </a:r>
            <a:r>
              <a:rPr lang="en-US" sz="2400" dirty="0"/>
              <a:t>- a capsule of 1 Cor. 13 – </a:t>
            </a:r>
            <a:r>
              <a:rPr lang="en-US" sz="2400" i="1" dirty="0"/>
              <a:t>“rooted and grounded in love” </a:t>
            </a:r>
            <a:r>
              <a:rPr lang="en-US" sz="2400" dirty="0"/>
              <a:t>– the basis of the </a:t>
            </a:r>
            <a:r>
              <a:rPr lang="en-US" sz="2400" dirty="0" smtClean="0"/>
              <a:t>Perfect </a:t>
            </a:r>
            <a:r>
              <a:rPr lang="en-US" sz="2400" dirty="0"/>
              <a:t>M</a:t>
            </a:r>
            <a:r>
              <a:rPr lang="en-US" sz="2400" dirty="0" smtClean="0"/>
              <a:t>an</a:t>
            </a:r>
            <a:r>
              <a:rPr lang="en-US" sz="2400" dirty="0"/>
              <a:t>.</a:t>
            </a:r>
          </a:p>
        </p:txBody>
      </p:sp>
    </p:spTree>
    <p:extLst>
      <p:ext uri="{BB962C8B-B14F-4D97-AF65-F5344CB8AC3E}">
        <p14:creationId xmlns:p14="http://schemas.microsoft.com/office/powerpoint/2010/main" val="1392899962"/>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Rectangle 1"/>
          <p:cNvSpPr/>
          <p:nvPr/>
        </p:nvSpPr>
        <p:spPr>
          <a:xfrm>
            <a:off x="820455" y="-5883"/>
            <a:ext cx="10465496" cy="5693866"/>
          </a:xfrm>
          <a:prstGeom prst="rect">
            <a:avLst/>
          </a:prstGeom>
        </p:spPr>
        <p:txBody>
          <a:bodyPr wrap="square">
            <a:spAutoFit/>
          </a:bodyPr>
          <a:lstStyle/>
          <a:p>
            <a:r>
              <a:rPr lang="en-US" sz="2800" b="1" i="1" dirty="0"/>
              <a:t>Brother Thomas wrote concerning this in </a:t>
            </a:r>
            <a:r>
              <a:rPr lang="en-US" sz="2800" b="1" i="1" dirty="0" smtClean="0"/>
              <a:t>Phanerosis:</a:t>
            </a:r>
            <a:endParaRPr lang="en-US" sz="2800" b="1" i="1" dirty="0"/>
          </a:p>
          <a:p>
            <a:endParaRPr lang="en-US" sz="2400" dirty="0" smtClean="0"/>
          </a:p>
          <a:p>
            <a:r>
              <a:rPr lang="en-US" sz="2400" dirty="0" smtClean="0"/>
              <a:t>“</a:t>
            </a:r>
            <a:r>
              <a:rPr lang="en-US" sz="2400" i="1" dirty="0"/>
              <a:t>Here, then, was a symbolic man blazing in glory and power; and representative of the Eternal Spirit hereafter to be manifested in a NEW ORDER OF ELOHIM – aggregately ONE MAN – the One Man of the One Spirit, whom the true believers shall all come unto … A PERFECT MAN – into the measure of the full age of the fullness of the Christ: who is THE HEAD, from whom the whole body fitly joined together and compacted by that </a:t>
            </a:r>
            <a:r>
              <a:rPr lang="en-US" sz="2400" b="1" i="1" dirty="0"/>
              <a:t>which every joint (heir) supplieth, according to the effectual working in the measure of every part, </a:t>
            </a:r>
            <a:r>
              <a:rPr lang="en-US" sz="2400" b="1" i="1" dirty="0" err="1"/>
              <a:t>maketh</a:t>
            </a:r>
            <a:r>
              <a:rPr lang="en-US" sz="2400" b="1" i="1" dirty="0"/>
              <a:t> increase of the Body unto the edifying of itself in love</a:t>
            </a:r>
            <a:r>
              <a:rPr lang="en-US" sz="2400" i="1" dirty="0" smtClean="0"/>
              <a:t>.</a:t>
            </a:r>
          </a:p>
          <a:p>
            <a:endParaRPr lang="en-US" sz="2400" dirty="0"/>
          </a:p>
          <a:p>
            <a:r>
              <a:rPr lang="en-US" sz="2400" i="1" dirty="0"/>
              <a:t>Daniel saw the “perfect man” – the Eternal manifested in the glorified flesh of a multitude – symbolically represented in the full measure of his age</a:t>
            </a:r>
            <a:r>
              <a:rPr lang="en-US" sz="2400" i="1" dirty="0" smtClean="0"/>
              <a:t>.”</a:t>
            </a:r>
          </a:p>
          <a:p>
            <a:endParaRPr lang="en-US" sz="2400" dirty="0"/>
          </a:p>
          <a:p>
            <a:r>
              <a:rPr lang="en-US" sz="2400" dirty="0"/>
              <a:t>Phanerosis, Pg. </a:t>
            </a:r>
            <a:r>
              <a:rPr lang="en-US" sz="2400" dirty="0" smtClean="0"/>
              <a:t>105 – Brother John Thomas</a:t>
            </a:r>
            <a:endParaRPr lang="en-US" sz="2400" dirty="0"/>
          </a:p>
        </p:txBody>
      </p:sp>
    </p:spTree>
    <p:extLst>
      <p:ext uri="{BB962C8B-B14F-4D97-AF65-F5344CB8AC3E}">
        <p14:creationId xmlns:p14="http://schemas.microsoft.com/office/powerpoint/2010/main" val="12676924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Rectangle 1"/>
          <p:cNvSpPr/>
          <p:nvPr/>
        </p:nvSpPr>
        <p:spPr>
          <a:xfrm>
            <a:off x="1290181" y="226649"/>
            <a:ext cx="8711852" cy="5386090"/>
          </a:xfrm>
          <a:prstGeom prst="rect">
            <a:avLst/>
          </a:prstGeom>
        </p:spPr>
        <p:txBody>
          <a:bodyPr wrap="square">
            <a:spAutoFit/>
          </a:bodyPr>
          <a:lstStyle/>
          <a:p>
            <a:endParaRPr lang="en-US" sz="4000" b="1" i="1" dirty="0" smtClean="0"/>
          </a:p>
          <a:p>
            <a:endParaRPr lang="en-US" sz="4000" b="1" i="1" dirty="0"/>
          </a:p>
          <a:p>
            <a:r>
              <a:rPr lang="en-US" sz="4000" b="1" i="1" dirty="0" smtClean="0"/>
              <a:t>CHRISTS </a:t>
            </a:r>
            <a:r>
              <a:rPr lang="en-US" sz="4000" b="1" i="1" dirty="0"/>
              <a:t>SECOND ADVENT</a:t>
            </a:r>
          </a:p>
          <a:p>
            <a:endParaRPr lang="en-US" sz="2800" dirty="0" smtClean="0"/>
          </a:p>
          <a:p>
            <a:r>
              <a:rPr lang="en-US" sz="2800" dirty="0" smtClean="0"/>
              <a:t>To </a:t>
            </a:r>
            <a:r>
              <a:rPr lang="en-US" sz="2800" dirty="0"/>
              <a:t>return personally and visibly - Acts </a:t>
            </a:r>
            <a:r>
              <a:rPr lang="en-US" sz="2800" dirty="0" smtClean="0"/>
              <a:t>1:11</a:t>
            </a:r>
            <a:endParaRPr lang="en-US" sz="2800" dirty="0"/>
          </a:p>
          <a:p>
            <a:r>
              <a:rPr lang="en-US" sz="2800" dirty="0"/>
              <a:t>With a reward – Rev. </a:t>
            </a:r>
            <a:r>
              <a:rPr lang="en-US" sz="2800" dirty="0" smtClean="0"/>
              <a:t>22:12; </a:t>
            </a:r>
            <a:r>
              <a:rPr lang="en-US" sz="2800" dirty="0"/>
              <a:t>Isa. </a:t>
            </a:r>
            <a:r>
              <a:rPr lang="en-US" sz="2800" dirty="0" smtClean="0"/>
              <a:t>40:10</a:t>
            </a:r>
            <a:endParaRPr lang="en-US" sz="2800" dirty="0"/>
          </a:p>
          <a:p>
            <a:r>
              <a:rPr lang="en-US" sz="2800" dirty="0"/>
              <a:t>To raise the dead and reward his saints – Dan. </a:t>
            </a:r>
            <a:r>
              <a:rPr lang="en-US" sz="2800" dirty="0" smtClean="0"/>
              <a:t>12:2</a:t>
            </a:r>
            <a:endParaRPr lang="en-US" sz="2800" dirty="0"/>
          </a:p>
          <a:p>
            <a:r>
              <a:rPr lang="en-US" sz="2800" dirty="0"/>
              <a:t>To judge and rule the world - Acts </a:t>
            </a:r>
            <a:r>
              <a:rPr lang="en-US" sz="2800" dirty="0" smtClean="0"/>
              <a:t>17:31</a:t>
            </a:r>
            <a:endParaRPr lang="en-US" sz="2800" dirty="0"/>
          </a:p>
          <a:p>
            <a:r>
              <a:rPr lang="en-US" sz="2800" dirty="0"/>
              <a:t>To establish righteousness and </a:t>
            </a:r>
            <a:r>
              <a:rPr lang="en-US" sz="2800" dirty="0" smtClean="0"/>
              <a:t>praise </a:t>
            </a:r>
            <a:r>
              <a:rPr lang="en-US" sz="2800" dirty="0"/>
              <a:t>– Isa. </a:t>
            </a:r>
            <a:r>
              <a:rPr lang="en-US" sz="2800" dirty="0" smtClean="0"/>
              <a:t>61:11</a:t>
            </a:r>
            <a:endParaRPr lang="en-US" sz="2800" dirty="0"/>
          </a:p>
          <a:p>
            <a:r>
              <a:rPr lang="en-US" sz="2800" dirty="0"/>
              <a:t>To set up God's </a:t>
            </a:r>
            <a:r>
              <a:rPr lang="en-US" sz="2800" dirty="0" smtClean="0"/>
              <a:t>kingdom, under the heaven </a:t>
            </a:r>
            <a:r>
              <a:rPr lang="en-US" sz="2800" dirty="0"/>
              <a:t>- Dan 2:44, </a:t>
            </a:r>
            <a:r>
              <a:rPr lang="en-US" sz="2800" dirty="0" smtClean="0"/>
              <a:t>7:27</a:t>
            </a:r>
            <a:endParaRPr lang="en-US" sz="2800" dirty="0">
              <a:effectLst/>
              <a:latin typeface="Calibri" panose="020F0502020204030204" pitchFamily="34"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14246255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Rectangle 1"/>
          <p:cNvSpPr/>
          <p:nvPr/>
        </p:nvSpPr>
        <p:spPr>
          <a:xfrm>
            <a:off x="1409178" y="1701540"/>
            <a:ext cx="8943584" cy="4401205"/>
          </a:xfrm>
          <a:prstGeom prst="rect">
            <a:avLst/>
          </a:prstGeom>
        </p:spPr>
        <p:txBody>
          <a:bodyPr wrap="square">
            <a:spAutoFit/>
          </a:bodyPr>
          <a:lstStyle/>
          <a:p>
            <a:r>
              <a:rPr lang="en-US" sz="4000" b="1" i="1" dirty="0"/>
              <a:t>SIGNS OF HIS IMMINENT APPEARANCE</a:t>
            </a:r>
          </a:p>
          <a:p>
            <a:endParaRPr lang="en-US" sz="2400" u="sng" dirty="0" smtClean="0"/>
          </a:p>
          <a:p>
            <a:r>
              <a:rPr lang="en-US" sz="2400" u="sng" dirty="0" smtClean="0"/>
              <a:t>Exhortation</a:t>
            </a:r>
            <a:r>
              <a:rPr lang="en-US" sz="2400" dirty="0" smtClean="0"/>
              <a:t> </a:t>
            </a:r>
            <a:r>
              <a:rPr lang="en-US" sz="2400" dirty="0"/>
              <a:t>on the subject - Luke </a:t>
            </a:r>
            <a:r>
              <a:rPr lang="en-US" sz="2400" dirty="0" smtClean="0"/>
              <a:t>21:34-36</a:t>
            </a:r>
            <a:endParaRPr lang="en-US" sz="2400" dirty="0"/>
          </a:p>
          <a:p>
            <a:r>
              <a:rPr lang="en-US" sz="2400" dirty="0"/>
              <a:t>Decline of Turkey - Rev </a:t>
            </a:r>
            <a:r>
              <a:rPr lang="en-US" sz="2400" dirty="0" smtClean="0"/>
              <a:t>16:12</a:t>
            </a:r>
          </a:p>
          <a:p>
            <a:r>
              <a:rPr lang="en-US" sz="2400" dirty="0" smtClean="0"/>
              <a:t>Decline </a:t>
            </a:r>
            <a:r>
              <a:rPr lang="en-US" sz="2400" dirty="0"/>
              <a:t>of Morals - 2 Tim </a:t>
            </a:r>
            <a:r>
              <a:rPr lang="en-US" sz="2400" dirty="0" smtClean="0"/>
              <a:t>3:1-5</a:t>
            </a:r>
            <a:endParaRPr lang="en-US" sz="2400" dirty="0"/>
          </a:p>
          <a:p>
            <a:r>
              <a:rPr lang="en-US" sz="2400" dirty="0"/>
              <a:t>False teaching - 2 Peter </a:t>
            </a:r>
            <a:r>
              <a:rPr lang="en-US" sz="2400" dirty="0" smtClean="0"/>
              <a:t>3:3-5; 2.1-2</a:t>
            </a:r>
          </a:p>
          <a:p>
            <a:r>
              <a:rPr lang="en-US" sz="2400" dirty="0" smtClean="0"/>
              <a:t>Return </a:t>
            </a:r>
            <a:r>
              <a:rPr lang="en-US" sz="2400" dirty="0"/>
              <a:t>of the Jews - Ps 102:13,16,18, Rom </a:t>
            </a:r>
            <a:r>
              <a:rPr lang="en-US" sz="2400" dirty="0" smtClean="0"/>
              <a:t>11:11-15; </a:t>
            </a:r>
            <a:r>
              <a:rPr lang="en-US" sz="2400" dirty="0" err="1"/>
              <a:t>Ezek</a:t>
            </a:r>
            <a:r>
              <a:rPr lang="en-US" sz="2400" dirty="0"/>
              <a:t> </a:t>
            </a:r>
            <a:r>
              <a:rPr lang="en-US" sz="2400" dirty="0" smtClean="0"/>
              <a:t>37:21-22</a:t>
            </a:r>
          </a:p>
          <a:p>
            <a:r>
              <a:rPr lang="en-US" sz="2400" dirty="0"/>
              <a:t>Growth of Russian power - </a:t>
            </a:r>
            <a:r>
              <a:rPr lang="en-US" sz="2400" dirty="0" err="1"/>
              <a:t>Ezek</a:t>
            </a:r>
            <a:r>
              <a:rPr lang="en-US" sz="2400" dirty="0"/>
              <a:t> </a:t>
            </a:r>
            <a:r>
              <a:rPr lang="en-US" sz="2400" dirty="0" smtClean="0"/>
              <a:t>38</a:t>
            </a:r>
            <a:endParaRPr lang="en-US" sz="2400" dirty="0"/>
          </a:p>
          <a:p>
            <a:r>
              <a:rPr lang="en-US" sz="2400" dirty="0" smtClean="0"/>
              <a:t>Preparations </a:t>
            </a:r>
            <a:r>
              <a:rPr lang="en-US" sz="2400" dirty="0"/>
              <a:t>for </a:t>
            </a:r>
            <a:r>
              <a:rPr lang="en-US" sz="2400" dirty="0" smtClean="0"/>
              <a:t>war; Distress and antagonism among the nations; the intrigues of the </a:t>
            </a:r>
            <a:r>
              <a:rPr lang="en-US" sz="2400" i="1" dirty="0" smtClean="0"/>
              <a:t>“spirits like frogs” </a:t>
            </a:r>
            <a:r>
              <a:rPr lang="en-US" sz="2400" dirty="0"/>
              <a:t>– Joel </a:t>
            </a:r>
            <a:r>
              <a:rPr lang="en-US" sz="2400" dirty="0" smtClean="0"/>
              <a:t>3:9-10; Rev. 11.18; 16.13-14</a:t>
            </a:r>
            <a:endParaRPr lang="en-US" sz="2400" dirty="0"/>
          </a:p>
          <a:p>
            <a:r>
              <a:rPr lang="en-US" sz="2400" dirty="0" smtClean="0"/>
              <a:t>The </a:t>
            </a:r>
            <a:r>
              <a:rPr lang="en-US" sz="2400" dirty="0"/>
              <a:t>nations divided into two armed blocs - Dan </a:t>
            </a:r>
            <a:r>
              <a:rPr lang="en-US" sz="2400" dirty="0" smtClean="0"/>
              <a:t>11:40-45</a:t>
            </a:r>
            <a:endParaRPr lang="en-US" sz="2400" dirty="0">
              <a:effectLst/>
              <a:latin typeface="Calibri" panose="020F0502020204030204" pitchFamily="34"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44398740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i="1" dirty="0" smtClean="0">
                <a:latin typeface="Arial Black" panose="020B0A04020102020204" pitchFamily="34" charset="0"/>
              </a:rPr>
              <a:t>Prophecies of Christ’s Return</a:t>
            </a:r>
            <a:endParaRPr lang="en-US" i="1" dirty="0">
              <a:latin typeface="Arial Black" panose="020B0A04020102020204" pitchFamily="34" charset="0"/>
            </a:endParaRPr>
          </a:p>
        </p:txBody>
      </p:sp>
      <p:sp>
        <p:nvSpPr>
          <p:cNvPr id="3" name="Subtitle 2"/>
          <p:cNvSpPr>
            <a:spLocks noGrp="1"/>
          </p:cNvSpPr>
          <p:nvPr>
            <p:ph type="subTitle" idx="1"/>
          </p:nvPr>
        </p:nvSpPr>
        <p:spPr/>
        <p:txBody>
          <a:bodyPr/>
          <a:lstStyle/>
          <a:p>
            <a:r>
              <a:rPr lang="en-US" sz="4400" b="1" i="1" dirty="0" smtClean="0"/>
              <a:t>Class 2</a:t>
            </a:r>
          </a:p>
          <a:p>
            <a:r>
              <a:rPr lang="en-US" sz="2800" b="1" dirty="0" smtClean="0"/>
              <a:t>Judgment Seat - Sinai</a:t>
            </a:r>
            <a:endParaRPr lang="en-US" sz="2800" dirty="0"/>
          </a:p>
          <a:p>
            <a:endParaRPr lang="en-US" b="1" i="1" dirty="0"/>
          </a:p>
        </p:txBody>
      </p:sp>
    </p:spTree>
    <p:extLst>
      <p:ext uri="{BB962C8B-B14F-4D97-AF65-F5344CB8AC3E}">
        <p14:creationId xmlns:p14="http://schemas.microsoft.com/office/powerpoint/2010/main" val="249449622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Rectangle 1"/>
          <p:cNvSpPr/>
          <p:nvPr/>
        </p:nvSpPr>
        <p:spPr>
          <a:xfrm>
            <a:off x="820455" y="-5883"/>
            <a:ext cx="10465496" cy="4708981"/>
          </a:xfrm>
          <a:prstGeom prst="rect">
            <a:avLst/>
          </a:prstGeom>
        </p:spPr>
        <p:txBody>
          <a:bodyPr wrap="square">
            <a:spAutoFit/>
          </a:bodyPr>
          <a:lstStyle/>
          <a:p>
            <a:r>
              <a:rPr lang="en-US" sz="2800" b="1" i="1" dirty="0"/>
              <a:t>THE JUDGMENT SEAT OF CHRIST</a:t>
            </a:r>
          </a:p>
          <a:p>
            <a:endParaRPr lang="en-US" sz="2000" dirty="0" smtClean="0"/>
          </a:p>
          <a:p>
            <a:r>
              <a:rPr lang="en-US" sz="2400" dirty="0" smtClean="0"/>
              <a:t>Exhortation </a:t>
            </a:r>
            <a:r>
              <a:rPr lang="en-US" sz="2400" dirty="0"/>
              <a:t>on the subject – Rom. 14:10</a:t>
            </a:r>
            <a:r>
              <a:rPr lang="en-US" sz="2400" dirty="0" smtClean="0"/>
              <a:t>.</a:t>
            </a:r>
          </a:p>
          <a:p>
            <a:r>
              <a:rPr lang="en-US" sz="2400" i="1" u="sng" dirty="0" smtClean="0"/>
              <a:t>“… we shall all stand before the judgment seat of Christ.”</a:t>
            </a:r>
          </a:p>
          <a:p>
            <a:endParaRPr lang="en-US" sz="2000" i="1" u="sng" dirty="0"/>
          </a:p>
          <a:p>
            <a:r>
              <a:rPr lang="en-US" sz="2400" dirty="0"/>
              <a:t>The Resurrection and Judgment of Believers precedes that of the Nations - 1 Pet.</a:t>
            </a:r>
          </a:p>
          <a:p>
            <a:r>
              <a:rPr lang="en-US" sz="2400" dirty="0"/>
              <a:t>4:17; Mal. </a:t>
            </a:r>
            <a:r>
              <a:rPr lang="en-US" sz="2400" dirty="0" smtClean="0"/>
              <a:t>2.17; 3:1; </a:t>
            </a:r>
            <a:r>
              <a:rPr lang="en-US" sz="2400" dirty="0"/>
              <a:t>Psalm </a:t>
            </a:r>
            <a:r>
              <a:rPr lang="en-US" sz="2400" dirty="0" smtClean="0"/>
              <a:t>149:4-9; </a:t>
            </a:r>
            <a:r>
              <a:rPr lang="en-US" sz="2400" dirty="0"/>
              <a:t>Zech. </a:t>
            </a:r>
            <a:r>
              <a:rPr lang="en-US" sz="2400" dirty="0" smtClean="0"/>
              <a:t>14:5; </a:t>
            </a:r>
            <a:r>
              <a:rPr lang="en-US" sz="2400" dirty="0"/>
              <a:t>1 Thess. 4:16-17</a:t>
            </a:r>
            <a:r>
              <a:rPr lang="en-US" sz="2400" dirty="0" smtClean="0"/>
              <a:t>.</a:t>
            </a:r>
          </a:p>
          <a:p>
            <a:endParaRPr lang="en-US" sz="2000" dirty="0"/>
          </a:p>
          <a:p>
            <a:r>
              <a:rPr lang="en-US" sz="2400" dirty="0"/>
              <a:t>The Judgment Seat of Christ to be set up in a specific place - Rom. 14:10; 2</a:t>
            </a:r>
          </a:p>
          <a:p>
            <a:r>
              <a:rPr lang="en-US" sz="2400" dirty="0"/>
              <a:t>Thess. 2:1</a:t>
            </a:r>
            <a:r>
              <a:rPr lang="en-US" sz="2400" dirty="0" smtClean="0"/>
              <a:t>.</a:t>
            </a:r>
          </a:p>
          <a:p>
            <a:endParaRPr lang="en-US" sz="2000" dirty="0"/>
          </a:p>
          <a:p>
            <a:r>
              <a:rPr lang="en-US" sz="2400" dirty="0"/>
              <a:t>Not all will be raised and judged - Isa. 26:14; Dan. 12:2; Jer. 51:57; Psalm 49:19-</a:t>
            </a:r>
          </a:p>
          <a:p>
            <a:r>
              <a:rPr lang="en-US" sz="2400" dirty="0"/>
              <a:t>20</a:t>
            </a:r>
            <a:r>
              <a:rPr lang="en-US" sz="2400" dirty="0" smtClean="0"/>
              <a:t>.</a:t>
            </a:r>
            <a:endParaRPr lang="en-US" sz="2400" dirty="0"/>
          </a:p>
        </p:txBody>
      </p:sp>
    </p:spTree>
    <p:extLst>
      <p:ext uri="{BB962C8B-B14F-4D97-AF65-F5344CB8AC3E}">
        <p14:creationId xmlns:p14="http://schemas.microsoft.com/office/powerpoint/2010/main" val="362982958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Rectangle 1"/>
          <p:cNvSpPr/>
          <p:nvPr/>
        </p:nvSpPr>
        <p:spPr>
          <a:xfrm>
            <a:off x="820455" y="-5883"/>
            <a:ext cx="10465496" cy="6186309"/>
          </a:xfrm>
          <a:prstGeom prst="rect">
            <a:avLst/>
          </a:prstGeom>
        </p:spPr>
        <p:txBody>
          <a:bodyPr wrap="square">
            <a:spAutoFit/>
          </a:bodyPr>
          <a:lstStyle/>
          <a:p>
            <a:r>
              <a:rPr lang="en-US" sz="2800" b="1" i="1" dirty="0"/>
              <a:t>Malachi 3:1</a:t>
            </a:r>
          </a:p>
          <a:p>
            <a:r>
              <a:rPr lang="en-US" sz="2400" dirty="0"/>
              <a:t>This has an application to both advents of Christ. Vv.3-4 obviously relate to the</a:t>
            </a:r>
          </a:p>
          <a:p>
            <a:r>
              <a:rPr lang="en-US" sz="2400" dirty="0"/>
              <a:t>future.</a:t>
            </a:r>
          </a:p>
          <a:p>
            <a:r>
              <a:rPr lang="en-US" sz="2800" b="1" i="1" dirty="0"/>
              <a:t>Psalm 149:4-9</a:t>
            </a:r>
          </a:p>
          <a:p>
            <a:r>
              <a:rPr lang="en-US" sz="2400" dirty="0"/>
              <a:t>Notice the sequential development:</a:t>
            </a:r>
          </a:p>
          <a:p>
            <a:r>
              <a:rPr lang="en-US" sz="2400" dirty="0"/>
              <a:t>Immortality granted - v.4;</a:t>
            </a:r>
          </a:p>
          <a:p>
            <a:r>
              <a:rPr lang="en-US" sz="2400" dirty="0"/>
              <a:t>Rejoicing of the accepted - v.5;</a:t>
            </a:r>
          </a:p>
          <a:p>
            <a:r>
              <a:rPr lang="en-US" sz="2400" dirty="0"/>
              <a:t>Preparations for war - v.6;</a:t>
            </a:r>
          </a:p>
          <a:p>
            <a:r>
              <a:rPr lang="en-US" sz="2400" dirty="0"/>
              <a:t>Executors of vengeance - v.7;</a:t>
            </a:r>
          </a:p>
          <a:p>
            <a:r>
              <a:rPr lang="en-US" sz="2400" dirty="0"/>
              <a:t>Conquest of nations - v.8;</a:t>
            </a:r>
          </a:p>
          <a:p>
            <a:r>
              <a:rPr lang="en-US" sz="2400" dirty="0"/>
              <a:t>Vindication of Yahweh - v.9.</a:t>
            </a:r>
          </a:p>
          <a:p>
            <a:r>
              <a:rPr lang="en-US" sz="2400" dirty="0"/>
              <a:t>As it is the </a:t>
            </a:r>
            <a:r>
              <a:rPr lang="en-US" sz="2400" dirty="0" smtClean="0"/>
              <a:t>honor </a:t>
            </a:r>
            <a:r>
              <a:rPr lang="en-US" sz="2400" dirty="0"/>
              <a:t>of the saints to execute the judgments written, they obviously</a:t>
            </a:r>
          </a:p>
          <a:p>
            <a:r>
              <a:rPr lang="en-US" sz="2400" dirty="0"/>
              <a:t>must be judged and glorified before this.</a:t>
            </a:r>
          </a:p>
          <a:p>
            <a:r>
              <a:rPr lang="en-US" sz="2800" b="1" i="1" dirty="0"/>
              <a:t>Zechariah 14:5</a:t>
            </a:r>
          </a:p>
          <a:p>
            <a:r>
              <a:rPr lang="en-US" sz="2400" dirty="0"/>
              <a:t>The saints are described as pouring out judgments on the nations implying that</a:t>
            </a:r>
          </a:p>
          <a:p>
            <a:r>
              <a:rPr lang="en-US" sz="2400" dirty="0"/>
              <a:t>their resurrection and judgment has already taken place.</a:t>
            </a:r>
            <a:endParaRPr lang="en-US" sz="2400" dirty="0">
              <a:latin typeface="Calibri" panose="020F0502020204030204" pitchFamily="34"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92807082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Rectangle 1"/>
          <p:cNvSpPr/>
          <p:nvPr/>
        </p:nvSpPr>
        <p:spPr>
          <a:xfrm>
            <a:off x="820455" y="-5883"/>
            <a:ext cx="10465496" cy="6494085"/>
          </a:xfrm>
          <a:prstGeom prst="rect">
            <a:avLst/>
          </a:prstGeom>
        </p:spPr>
        <p:txBody>
          <a:bodyPr wrap="square">
            <a:spAutoFit/>
          </a:bodyPr>
          <a:lstStyle/>
          <a:p>
            <a:r>
              <a:rPr lang="en-US" sz="2800" b="1" i="1" dirty="0" smtClean="0"/>
              <a:t>Locale of the Judgment Seat – Sinai</a:t>
            </a:r>
          </a:p>
          <a:p>
            <a:endParaRPr lang="en-US" sz="2800" b="1" i="1" dirty="0"/>
          </a:p>
          <a:p>
            <a:r>
              <a:rPr lang="en-US" sz="2400" b="1" i="1" dirty="0" smtClean="0"/>
              <a:t>Deut. 33.1-2</a:t>
            </a:r>
            <a:endParaRPr lang="en-US" sz="2400" b="1" i="1" dirty="0"/>
          </a:p>
          <a:p>
            <a:r>
              <a:rPr lang="en-US" sz="2400" i="1" dirty="0" smtClean="0"/>
              <a:t>“… Yahweh came from Sinai, and rose up from Seir before them…” </a:t>
            </a:r>
            <a:r>
              <a:rPr lang="en-US" sz="2400" dirty="0" smtClean="0"/>
              <a:t>Fulfillment awaits the future – see vs. 28 and 29</a:t>
            </a:r>
          </a:p>
          <a:p>
            <a:endParaRPr lang="en-US" sz="2400" dirty="0" smtClean="0"/>
          </a:p>
          <a:p>
            <a:r>
              <a:rPr lang="en-US" sz="2400" i="1" dirty="0" smtClean="0"/>
              <a:t>“There is none like the Ail of </a:t>
            </a:r>
            <a:r>
              <a:rPr lang="en-US" sz="2400" i="1" dirty="0" err="1" smtClean="0"/>
              <a:t>Jeshurun</a:t>
            </a:r>
            <a:r>
              <a:rPr lang="en-US" sz="2400" i="1" dirty="0" smtClean="0"/>
              <a:t> (the strength of the upright one) riding heavens in thy help, and in majesty of clouds. Mighty ones of the east is the refuge, even beneath the powers of </a:t>
            </a:r>
            <a:r>
              <a:rPr lang="en-US" sz="2400" i="1" dirty="0" err="1" smtClean="0"/>
              <a:t>olahm</a:t>
            </a:r>
            <a:r>
              <a:rPr lang="en-US" sz="2400" i="1" dirty="0" smtClean="0"/>
              <a:t>; and he shall drive out the enemy from before thy faces, and shall say, destroy. Israel shall then dwell safely: The fountain of Jacob (shall be) alone upon a land of corn and wine; his heavens shall distill dew.” </a:t>
            </a:r>
            <a:r>
              <a:rPr lang="en-US" sz="2400" dirty="0" smtClean="0"/>
              <a:t>Bro. Thomas translation vs. 26-28</a:t>
            </a:r>
          </a:p>
          <a:p>
            <a:endParaRPr lang="en-US" sz="2400" i="1" dirty="0"/>
          </a:p>
          <a:p>
            <a:r>
              <a:rPr lang="en-US" sz="2400" b="1" i="1" dirty="0" smtClean="0"/>
              <a:t>Vs. 29 </a:t>
            </a:r>
            <a:r>
              <a:rPr lang="en-US" sz="2400" i="1" dirty="0" smtClean="0"/>
              <a:t>“Happy are thou O Israel. who is like unto thee, O people saved by the LORD, the shield of thy help, and who is the sword of thy excellency! and thine enemies shall be found liars unto to thee (shall be subdued – mg.) and thou shalt tread upon their high places.”</a:t>
            </a:r>
          </a:p>
        </p:txBody>
      </p:sp>
    </p:spTree>
    <p:extLst>
      <p:ext uri="{BB962C8B-B14F-4D97-AF65-F5344CB8AC3E}">
        <p14:creationId xmlns:p14="http://schemas.microsoft.com/office/powerpoint/2010/main" val="2681301773"/>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2087</TotalTime>
  <Words>4074</Words>
  <Application>Microsoft Office PowerPoint</Application>
  <PresentationFormat>Widescreen</PresentationFormat>
  <Paragraphs>300</Paragraphs>
  <Slides>35</Slides>
  <Notes>8</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35</vt:i4>
      </vt:variant>
    </vt:vector>
  </HeadingPairs>
  <TitlesOfParts>
    <vt:vector size="41" baseType="lpstr">
      <vt:lpstr>Arial</vt:lpstr>
      <vt:lpstr>Arial Black</vt:lpstr>
      <vt:lpstr>Calibri</vt:lpstr>
      <vt:lpstr>Calibri Light</vt:lpstr>
      <vt:lpstr>Times New Roman</vt:lpstr>
      <vt:lpstr>Office Theme</vt:lpstr>
      <vt:lpstr>Prophecies of Christ’s Return</vt:lpstr>
      <vt:lpstr>PowerPoint Presentation</vt:lpstr>
      <vt:lpstr>PowerPoint Presentation</vt:lpstr>
      <vt:lpstr>PowerPoint Presentation</vt:lpstr>
      <vt:lpstr>PowerPoint Presentation</vt:lpstr>
      <vt:lpstr>Prophecies of Christ’s Return</vt:lpstr>
      <vt:lpstr>PowerPoint Presentation</vt:lpstr>
      <vt:lpstr>PowerPoint Presentation</vt:lpstr>
      <vt:lpstr>PowerPoint Presentation</vt:lpstr>
      <vt:lpstr>PowerPoint Presentation</vt:lpstr>
      <vt:lpstr>PowerPoint Presentation</vt:lpstr>
      <vt:lpstr>PowerPoint Presentation</vt:lpstr>
      <vt:lpstr>Prophecies of Christ’s Return</vt:lpstr>
      <vt:lpstr>PowerPoint Presentation</vt:lpstr>
      <vt:lpstr>PowerPoint Presentation</vt:lpstr>
      <vt:lpstr>PowerPoint Presentation</vt:lpstr>
      <vt:lpstr>PowerPoint Presentation</vt:lpstr>
      <vt:lpstr>PowerPoint Presentation</vt:lpstr>
      <vt:lpstr>PowerPoint Presentation</vt:lpstr>
      <vt:lpstr>Prophecies of Christ’s Return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Prophecies of Christ’s Return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KBS 2017</dc:title>
  <dc:creator>scotth</dc:creator>
  <cp:lastModifiedBy>scotth</cp:lastModifiedBy>
  <cp:revision>200</cp:revision>
  <dcterms:created xsi:type="dcterms:W3CDTF">2016-12-23T00:29:40Z</dcterms:created>
  <dcterms:modified xsi:type="dcterms:W3CDTF">2017-07-06T21:09:55Z</dcterms:modified>
</cp:coreProperties>
</file>