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60" r:id="rId7"/>
    <p:sldId id="261" r:id="rId8"/>
    <p:sldId id="262" r:id="rId9"/>
    <p:sldId id="277" r:id="rId10"/>
    <p:sldId id="259" r:id="rId11"/>
    <p:sldId id="273" r:id="rId12"/>
    <p:sldId id="274" r:id="rId13"/>
    <p:sldId id="275" r:id="rId14"/>
    <p:sldId id="276" r:id="rId15"/>
    <p:sldId id="268" r:id="rId16"/>
    <p:sldId id="263" r:id="rId17"/>
    <p:sldId id="269" r:id="rId18"/>
    <p:sldId id="270" r:id="rId19"/>
    <p:sldId id="272" r:id="rId20"/>
    <p:sldId id="271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164"/>
    <a:srgbClr val="225B5F"/>
    <a:srgbClr val="E6E6E6"/>
    <a:srgbClr val="0F1722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702" y="-180"/>
      </p:cViewPr>
      <p:guideLst>
        <p:guide orient="horz" pos="2160"/>
        <p:guide orient="horz" pos="311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C146-E2BA-41EA-8AE9-0C67692768F2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0C303-0EDA-42E1-9745-6C6A39A7B5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3EB6-8099-4744-9273-C8C1DD61A2EA}" type="datetimeFigureOut">
              <a:rPr lang="ru-RU" smtClean="0"/>
              <a:t>26.06.2018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40A10-6036-4879-816D-55C01FC94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xmlns="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ru-RU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xmlns="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xmlns="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ru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xmlns="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xmlns="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xmlns="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xmlns="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xmlns="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xmlns="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E4D57E-4989-4939-A31F-637543FAB606}"/>
              </a:ext>
            </a:extLst>
          </p:cNvPr>
          <p:cNvGrpSpPr/>
          <p:nvPr userDrawn="1"/>
        </p:nvGrpSpPr>
        <p:grpSpPr>
          <a:xfrm flipH="1">
            <a:off x="7179281" y="1375202"/>
            <a:ext cx="5012719" cy="100800"/>
            <a:chOff x="304632" y="3240138"/>
            <a:chExt cx="3129768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307937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xmlns="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xmlns="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$12,345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xmlns="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$6,789</a:t>
            </a:r>
            <a:endParaRPr lang="ru-RU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4370400" cy="100800"/>
            <a:chOff x="-1228304" y="3240138"/>
            <a:chExt cx="4370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3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BBC5D9C-B8FB-455B-9398-36DB21F2765E}"/>
                </a:ext>
              </a:extLst>
            </p:cNvPr>
            <p:cNvSpPr/>
            <p:nvPr userDrawn="1"/>
          </p:nvSpPr>
          <p:spPr>
            <a:xfrm>
              <a:off x="3041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xmlns="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$25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xmlns="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$50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xmlns="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$100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4319045" cy="100800"/>
            <a:chOff x="646012" y="3239179"/>
            <a:chExt cx="220185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6563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1ED729F-F8A5-4244-9776-4935C260F11F}"/>
                </a:ext>
              </a:extLst>
            </p:cNvPr>
            <p:cNvSpPr/>
            <p:nvPr userDrawn="1"/>
          </p:nvSpPr>
          <p:spPr>
            <a:xfrm>
              <a:off x="2796480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xmlns="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xmlns="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xmlns="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6" name="Picture Placeholder 11" descr="Competitors logos quadrant">
            <a:extLst>
              <a:ext uri="{FF2B5EF4-FFF2-40B4-BE49-F238E27FC236}">
                <a16:creationId xmlns:a16="http://schemas.microsoft.com/office/drawing/2014/main" xmlns="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r>
              <a:rPr lang="ru-RU" dirty="0"/>
              <a:t>я</a:t>
            </a:r>
          </a:p>
        </p:txBody>
      </p:sp>
      <p:sp>
        <p:nvSpPr>
          <p:cNvPr id="27" name="Picture Placeholder 11" descr="Competitors logos quadrant">
            <a:extLst>
              <a:ext uri="{FF2B5EF4-FFF2-40B4-BE49-F238E27FC236}">
                <a16:creationId xmlns:a16="http://schemas.microsoft.com/office/drawing/2014/main" xmlns="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xmlns="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xmlns="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xmlns="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xmlns="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xmlns="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xmlns="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360726" cy="100800"/>
            <a:chOff x="0" y="3240138"/>
            <a:chExt cx="336072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BBC5D9C-B8FB-455B-9398-36DB21F2765E}"/>
                </a:ext>
              </a:extLst>
            </p:cNvPr>
            <p:cNvSpPr/>
            <p:nvPr userDrawn="1"/>
          </p:nvSpPr>
          <p:spPr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TIMELINE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E4D57E-4989-4939-A31F-637543FAB606}"/>
              </a:ext>
            </a:extLst>
          </p:cNvPr>
          <p:cNvGrpSpPr/>
          <p:nvPr userDrawn="1"/>
        </p:nvGrpSpPr>
        <p:grpSpPr>
          <a:xfrm flipH="1">
            <a:off x="9186215" y="1375202"/>
            <a:ext cx="3005785" cy="100800"/>
            <a:chOff x="2729180" y="3240138"/>
            <a:chExt cx="153234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xmlns="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xmlns="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764756" cy="100800"/>
            <a:chOff x="-1228304" y="3240138"/>
            <a:chExt cx="376475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BBC5D9C-B8FB-455B-9398-36DB21F2765E}"/>
                </a:ext>
              </a:extLst>
            </p:cNvPr>
            <p:cNvSpPr/>
            <p:nvPr userDrawn="1"/>
          </p:nvSpPr>
          <p:spPr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xmlns="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258048" cy="100800"/>
            <a:chOff x="0" y="3240138"/>
            <a:chExt cx="2258048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1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BBC5D9C-B8FB-455B-9398-36DB21F2765E}"/>
                </a:ext>
              </a:extLst>
            </p:cNvPr>
            <p:cNvSpPr/>
            <p:nvPr userDrawn="1"/>
          </p:nvSpPr>
          <p:spPr>
            <a:xfrm>
              <a:off x="215724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xmlns="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xmlns="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76B4374-8F24-43DE-860D-E5C6EA850AB4}"/>
              </a:ext>
            </a:extLst>
          </p:cNvPr>
          <p:cNvGrpSpPr/>
          <p:nvPr userDrawn="1"/>
        </p:nvGrpSpPr>
        <p:grpSpPr>
          <a:xfrm>
            <a:off x="3619265" y="212833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E4D57E-4989-4939-A31F-637543FAB606}"/>
              </a:ext>
            </a:extLst>
          </p:cNvPr>
          <p:cNvGrpSpPr/>
          <p:nvPr userDrawn="1"/>
        </p:nvGrpSpPr>
        <p:grpSpPr>
          <a:xfrm flipH="1">
            <a:off x="7395281" y="1375202"/>
            <a:ext cx="4796719" cy="100800"/>
            <a:chOff x="439494" y="3240138"/>
            <a:chExt cx="299490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xmlns="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xmlns="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xmlns="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xmlns="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3149152" cy="100800"/>
            <a:chOff x="-1228304" y="3250524"/>
            <a:chExt cx="3149152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BBC5D9C-B8FB-455B-9398-36DB21F2765E}"/>
                </a:ext>
              </a:extLst>
            </p:cNvPr>
            <p:cNvSpPr/>
            <p:nvPr userDrawn="1"/>
          </p:nvSpPr>
          <p:spPr>
            <a:xfrm>
              <a:off x="18200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xmlns="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xmlns="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August Bergqvist</a:t>
            </a:r>
            <a:endParaRPr lang="ru-RU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+7 888 999-000-11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Bergqvist@vanarsdelltd.com</a:t>
            </a:r>
            <a:endParaRPr lang="ru-RU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Website:</a:t>
            </a:r>
            <a:endParaRPr lang="ru-RU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www.vanarsdelltd.com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TESTIMONIALS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E4D57E-4989-4939-A31F-637543FAB606}"/>
              </a:ext>
            </a:extLst>
          </p:cNvPr>
          <p:cNvGrpSpPr/>
          <p:nvPr userDrawn="1"/>
        </p:nvGrpSpPr>
        <p:grpSpPr>
          <a:xfrm flipH="1">
            <a:off x="7773282" y="1375202"/>
            <a:ext cx="4418718" cy="100800"/>
            <a:chOff x="675503" y="3240138"/>
            <a:chExt cx="2758897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xmlns="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xmlns="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>
            <a:extLst>
              <a:ext uri="{FF2B5EF4-FFF2-40B4-BE49-F238E27FC236}">
                <a16:creationId xmlns:a16="http://schemas.microsoft.com/office/drawing/2014/main" xmlns="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xmlns="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xmlns="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>
            <a:extLst>
              <a:ext uri="{FF2B5EF4-FFF2-40B4-BE49-F238E27FC236}">
                <a16:creationId xmlns:a16="http://schemas.microsoft.com/office/drawing/2014/main" xmlns="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CASE STUDY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866400" cy="100800"/>
            <a:chOff x="-1228304" y="3240138"/>
            <a:chExt cx="3866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BBC5D9C-B8FB-455B-9398-36DB21F2765E}"/>
                </a:ext>
              </a:extLst>
            </p:cNvPr>
            <p:cNvSpPr/>
            <p:nvPr userDrawn="1"/>
          </p:nvSpPr>
          <p:spPr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PITCH</a:t>
            </a:r>
            <a:br>
              <a:rPr lang="en-US" dirty="0"/>
            </a:br>
            <a:r>
              <a:rPr lang="en-US" dirty="0"/>
              <a:t>DECK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xmlns="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xmlns="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xmlns="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xmlns="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xmlns="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xmlns="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xmlns="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8842051-6173-4CC2-8C4A-8AE31FE7BA54}"/>
              </a:ext>
            </a:extLst>
          </p:cNvPr>
          <p:cNvGrpSpPr/>
          <p:nvPr userDrawn="1"/>
        </p:nvGrpSpPr>
        <p:grpSpPr>
          <a:xfrm>
            <a:off x="5124396" y="1373283"/>
            <a:ext cx="1943208" cy="100800"/>
            <a:chOff x="3149478" y="1373283"/>
            <a:chExt cx="1943208" cy="100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7317392-EF87-4050-8BBE-32F74B0CF15A}"/>
                </a:ext>
              </a:extLst>
            </p:cNvPr>
            <p:cNvGrpSpPr/>
            <p:nvPr userDrawn="1"/>
          </p:nvGrpSpPr>
          <p:grpSpPr>
            <a:xfrm>
              <a:off x="3149478" y="1373283"/>
              <a:ext cx="1943208" cy="100800"/>
              <a:chOff x="0" y="3237441"/>
              <a:chExt cx="1943208" cy="100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0" y="3290538"/>
                <a:ext cx="18928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1842408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D1C3636-C306-4492-8D46-194288459CAF}"/>
                </a:ext>
              </a:extLst>
            </p:cNvPr>
            <p:cNvSpPr/>
            <p:nvPr userDrawn="1"/>
          </p:nvSpPr>
          <p:spPr>
            <a:xfrm>
              <a:off x="314947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49" r:id="rId2"/>
    <p:sldLayoutId id="2147483650" r:id="rId3"/>
    <p:sldLayoutId id="2147483651" r:id="rId4"/>
    <p:sldLayoutId id="2147483652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27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318" userDrawn="1">
          <p15:clr>
            <a:srgbClr val="F26B43"/>
          </p15:clr>
        </p15:guide>
        <p15:guide id="8" pos="4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4F6FF42-70E3-4A7F-B5D8-2928FCB7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2005"/>
            <a:ext cx="9144000" cy="1778835"/>
          </a:xfrm>
        </p:spPr>
        <p:txBody>
          <a:bodyPr>
            <a:noAutofit/>
          </a:bodyPr>
          <a:lstStyle/>
          <a:p>
            <a:r>
              <a:rPr lang="en-US" sz="9600" b="0" dirty="0" smtClean="0"/>
              <a:t>Shrimp &amp; </a:t>
            </a:r>
            <a:r>
              <a:rPr lang="en-US" sz="9600" b="0" dirty="0" smtClean="0"/>
              <a:t>Grits</a:t>
            </a:r>
            <a:endParaRPr lang="ru-RU" sz="9600" b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40A11AA-C85D-4AF4-92B2-0F4E36F4E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KCBS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5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"/>
          <a:stretch/>
        </p:blipFill>
        <p:spPr bwMode="auto">
          <a:xfrm>
            <a:off x="0" y="21207"/>
            <a:ext cx="12192000" cy="683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44184"/>
            <a:ext cx="6593983" cy="1107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5,112 miles </a:t>
            </a: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(8,227 km)</a:t>
            </a:r>
          </a:p>
        </p:txBody>
      </p:sp>
    </p:spTree>
    <p:extLst>
      <p:ext uri="{BB962C8B-B14F-4D97-AF65-F5344CB8AC3E}">
        <p14:creationId xmlns:p14="http://schemas.microsoft.com/office/powerpoint/2010/main" val="28282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87608" y="4762841"/>
            <a:ext cx="9168785" cy="577604"/>
          </a:xfrm>
        </p:spPr>
        <p:txBody>
          <a:bodyPr/>
          <a:lstStyle/>
          <a:p>
            <a:r>
              <a:rPr lang="en-US" sz="3200" dirty="0"/>
              <a:t>- The Christadelphian Advocate, July 1893, p. 151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120830" y="1736435"/>
            <a:ext cx="9702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 smtClean="0">
                <a:solidFill>
                  <a:schemeClr val="bg2"/>
                </a:solidFill>
              </a:rPr>
              <a:t>“…it </a:t>
            </a:r>
            <a:r>
              <a:rPr lang="en-US" sz="6000" dirty="0">
                <a:solidFill>
                  <a:schemeClr val="bg2"/>
                </a:solidFill>
              </a:rPr>
              <a:t>is better to wear out than to rust out</a:t>
            </a:r>
            <a:r>
              <a:rPr lang="en-US" sz="6000" dirty="0" smtClean="0">
                <a:solidFill>
                  <a:schemeClr val="bg2"/>
                </a:solidFill>
              </a:rPr>
              <a:t>.”</a:t>
            </a:r>
            <a:endParaRPr lang="en-US" sz="6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08856" y="4889758"/>
            <a:ext cx="6774287" cy="877214"/>
          </a:xfrm>
        </p:spPr>
        <p:txBody>
          <a:bodyPr/>
          <a:lstStyle/>
          <a:p>
            <a:pPr algn="ctr" fontAlgn="base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Deuteronomy 11:7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890" y="1018602"/>
            <a:ext cx="10266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7200" dirty="0">
                <a:solidFill>
                  <a:schemeClr val="bg2"/>
                </a:solidFill>
              </a:rPr>
              <a:t>For your eyes have seen all the great work of the LORD that he did. </a:t>
            </a:r>
            <a:endParaRPr lang="en-US" sz="239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08856" y="4673316"/>
            <a:ext cx="6774287" cy="877214"/>
          </a:xfrm>
        </p:spPr>
        <p:txBody>
          <a:bodyPr/>
          <a:lstStyle/>
          <a:p>
            <a:pPr algn="ctr" fontAlgn="base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Matthew 9:36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538" y="1662546"/>
            <a:ext cx="11384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7200" dirty="0">
                <a:solidFill>
                  <a:schemeClr val="bg2"/>
                </a:solidFill>
              </a:rPr>
              <a:t>When he saw the crowds, he had compassion for them</a:t>
            </a:r>
            <a:endParaRPr lang="en-US" sz="239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gr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8763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6152" y="979965"/>
            <a:ext cx="56924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5400" dirty="0" smtClean="0">
                <a:solidFill>
                  <a:schemeClr val="bg2"/>
                </a:solidFill>
              </a:rPr>
              <a:t>“Not </a:t>
            </a:r>
            <a:r>
              <a:rPr lang="en-US" sz="5400" dirty="0">
                <a:solidFill>
                  <a:schemeClr val="bg2"/>
                </a:solidFill>
              </a:rPr>
              <a:t>that I speak in respect of want: for I have learned, in whatsoever state I am, </a:t>
            </a:r>
            <a:r>
              <a:rPr lang="en-US" sz="5400" i="1" dirty="0">
                <a:solidFill>
                  <a:schemeClr val="bg2"/>
                </a:solidFill>
              </a:rPr>
              <a:t>therewith</a:t>
            </a:r>
            <a:r>
              <a:rPr lang="en-US" sz="5400" dirty="0">
                <a:solidFill>
                  <a:schemeClr val="bg2"/>
                </a:solidFill>
              </a:rPr>
              <a:t> to be content</a:t>
            </a:r>
            <a:r>
              <a:rPr lang="en-US" sz="5400" dirty="0" smtClean="0">
                <a:solidFill>
                  <a:schemeClr val="bg2"/>
                </a:solidFill>
              </a:rPr>
              <a:t>.”</a:t>
            </a:r>
            <a:endParaRPr lang="en-US" sz="138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994" y="4130415"/>
            <a:ext cx="5692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 Corinthians 11:28</a:t>
            </a:r>
          </a:p>
          <a:p>
            <a:pPr algn="ctr" fontAlgn="base"/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Philippians </a:t>
            </a:r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4:11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fontAlgn="base"/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 Timothy 6:6</a:t>
            </a:r>
          </a:p>
        </p:txBody>
      </p:sp>
      <p:pic>
        <p:nvPicPr>
          <p:cNvPr id="6146" name="Picture 2" descr="Image result for grit word b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4" y="123180"/>
            <a:ext cx="5191756" cy="349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240" y="68238"/>
            <a:ext cx="5463654" cy="642131"/>
          </a:xfrm>
        </p:spPr>
        <p:txBody>
          <a:bodyPr/>
          <a:lstStyle/>
          <a:p>
            <a:pPr fontAlgn="base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 Corinthians 13:4-7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ESV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604" y="1577489"/>
            <a:ext cx="5363569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400" dirty="0" smtClean="0">
                <a:solidFill>
                  <a:schemeClr val="bg2"/>
                </a:solidFill>
              </a:rPr>
              <a:t>patient </a:t>
            </a:r>
          </a:p>
          <a:p>
            <a:pPr>
              <a:lnSpc>
                <a:spcPts val="5000"/>
              </a:lnSpc>
            </a:pPr>
            <a:r>
              <a:rPr lang="en-US" sz="4400" dirty="0" smtClean="0">
                <a:solidFill>
                  <a:schemeClr val="bg2"/>
                </a:solidFill>
              </a:rPr>
              <a:t>kind</a:t>
            </a:r>
            <a:endParaRPr lang="en-US" sz="4400" dirty="0">
              <a:solidFill>
                <a:schemeClr val="bg2"/>
              </a:solidFill>
            </a:endParaRPr>
          </a:p>
          <a:p>
            <a:pPr>
              <a:lnSpc>
                <a:spcPts val="5000"/>
              </a:lnSpc>
            </a:pPr>
            <a:r>
              <a:rPr lang="en-US" sz="4400" dirty="0" smtClean="0">
                <a:solidFill>
                  <a:schemeClr val="bg2"/>
                </a:solidFill>
              </a:rPr>
              <a:t>rejoices with the truth </a:t>
            </a:r>
          </a:p>
          <a:p>
            <a:pPr>
              <a:lnSpc>
                <a:spcPts val="5000"/>
              </a:lnSpc>
            </a:pPr>
            <a:r>
              <a:rPr lang="en-US" sz="4400" dirty="0" smtClean="0">
                <a:solidFill>
                  <a:schemeClr val="bg2"/>
                </a:solidFill>
              </a:rPr>
              <a:t>bears </a:t>
            </a:r>
          </a:p>
          <a:p>
            <a:pPr>
              <a:lnSpc>
                <a:spcPts val="5000"/>
              </a:lnSpc>
            </a:pPr>
            <a:r>
              <a:rPr lang="en-US" sz="4400" dirty="0" smtClean="0">
                <a:solidFill>
                  <a:schemeClr val="bg2"/>
                </a:solidFill>
              </a:rPr>
              <a:t>believes </a:t>
            </a:r>
          </a:p>
          <a:p>
            <a:pPr>
              <a:lnSpc>
                <a:spcPts val="5000"/>
              </a:lnSpc>
            </a:pPr>
            <a:r>
              <a:rPr lang="en-US" sz="4400" dirty="0" smtClean="0">
                <a:solidFill>
                  <a:schemeClr val="bg2"/>
                </a:solidFill>
              </a:rPr>
              <a:t>hopes </a:t>
            </a:r>
          </a:p>
          <a:p>
            <a:pPr>
              <a:lnSpc>
                <a:spcPts val="5000"/>
              </a:lnSpc>
            </a:pPr>
            <a:r>
              <a:rPr lang="en-US" sz="4400" dirty="0" smtClean="0">
                <a:solidFill>
                  <a:schemeClr val="bg2"/>
                </a:solidFill>
              </a:rPr>
              <a:t>endures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6208" y="1496284"/>
            <a:ext cx="5795751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400" kern="800" dirty="0" smtClean="0">
                <a:solidFill>
                  <a:schemeClr val="bg2">
                    <a:lumMod val="95000"/>
                  </a:schemeClr>
                </a:solidFill>
              </a:rPr>
              <a:t>envy</a:t>
            </a:r>
          </a:p>
          <a:p>
            <a:pPr>
              <a:lnSpc>
                <a:spcPts val="5000"/>
              </a:lnSpc>
            </a:pPr>
            <a:r>
              <a:rPr lang="en-US" sz="4400" kern="800" dirty="0" smtClean="0">
                <a:solidFill>
                  <a:schemeClr val="bg2">
                    <a:lumMod val="95000"/>
                  </a:schemeClr>
                </a:solidFill>
              </a:rPr>
              <a:t>boast</a:t>
            </a:r>
          </a:p>
          <a:p>
            <a:pPr>
              <a:lnSpc>
                <a:spcPts val="5000"/>
              </a:lnSpc>
            </a:pPr>
            <a:r>
              <a:rPr lang="en-US" sz="4400" kern="800" dirty="0" smtClean="0">
                <a:solidFill>
                  <a:schemeClr val="bg2">
                    <a:lumMod val="95000"/>
                  </a:schemeClr>
                </a:solidFill>
              </a:rPr>
              <a:t>arrogant</a:t>
            </a:r>
          </a:p>
          <a:p>
            <a:pPr>
              <a:lnSpc>
                <a:spcPts val="5000"/>
              </a:lnSpc>
            </a:pPr>
            <a:r>
              <a:rPr lang="en-US" sz="4400" kern="800" dirty="0" smtClean="0">
                <a:solidFill>
                  <a:schemeClr val="bg2">
                    <a:lumMod val="95000"/>
                  </a:schemeClr>
                </a:solidFill>
              </a:rPr>
              <a:t>rude</a:t>
            </a:r>
          </a:p>
          <a:p>
            <a:pPr>
              <a:lnSpc>
                <a:spcPts val="5000"/>
              </a:lnSpc>
            </a:pPr>
            <a:r>
              <a:rPr lang="en-US" sz="4400" kern="800" dirty="0" smtClean="0">
                <a:solidFill>
                  <a:schemeClr val="bg2">
                    <a:lumMod val="95000"/>
                  </a:schemeClr>
                </a:solidFill>
              </a:rPr>
              <a:t>insist </a:t>
            </a:r>
            <a:r>
              <a:rPr lang="en-US" sz="4400" kern="800" dirty="0">
                <a:solidFill>
                  <a:schemeClr val="bg2">
                    <a:lumMod val="95000"/>
                  </a:schemeClr>
                </a:solidFill>
              </a:rPr>
              <a:t>on its own </a:t>
            </a:r>
            <a:r>
              <a:rPr lang="en-US" sz="4400" kern="800" dirty="0" smtClean="0">
                <a:solidFill>
                  <a:schemeClr val="bg2">
                    <a:lumMod val="95000"/>
                  </a:schemeClr>
                </a:solidFill>
              </a:rPr>
              <a:t>way irritable</a:t>
            </a:r>
          </a:p>
          <a:p>
            <a:pPr>
              <a:lnSpc>
                <a:spcPts val="5000"/>
              </a:lnSpc>
            </a:pPr>
            <a:r>
              <a:rPr lang="en-US" sz="4400" kern="800" dirty="0" smtClean="0">
                <a:solidFill>
                  <a:schemeClr val="bg2">
                    <a:lumMod val="95000"/>
                  </a:schemeClr>
                </a:solidFill>
              </a:rPr>
              <a:t>resentful</a:t>
            </a:r>
          </a:p>
          <a:p>
            <a:pPr>
              <a:lnSpc>
                <a:spcPts val="5000"/>
              </a:lnSpc>
            </a:pPr>
            <a:r>
              <a:rPr lang="en-US" sz="4400" kern="800" dirty="0" smtClean="0">
                <a:solidFill>
                  <a:schemeClr val="bg2">
                    <a:lumMod val="95000"/>
                  </a:schemeClr>
                </a:solidFill>
              </a:rPr>
              <a:t>rejoice </a:t>
            </a:r>
            <a:r>
              <a:rPr lang="en-US" sz="4400" kern="800" dirty="0">
                <a:solidFill>
                  <a:schemeClr val="bg2">
                    <a:lumMod val="95000"/>
                  </a:schemeClr>
                </a:solidFill>
              </a:rPr>
              <a:t>at </a:t>
            </a:r>
            <a:r>
              <a:rPr lang="en-US" sz="4400" kern="800" dirty="0" smtClean="0">
                <a:solidFill>
                  <a:schemeClr val="bg2">
                    <a:lumMod val="95000"/>
                  </a:schemeClr>
                </a:solidFill>
              </a:rPr>
              <a:t>wrongdoing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953" y="831583"/>
            <a:ext cx="3008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Love is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1173" y="764023"/>
            <a:ext cx="5809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Love is/does not</a:t>
            </a:r>
            <a:endParaRPr lang="en-US" sz="5400" b="1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37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84773" y="2277687"/>
            <a:ext cx="4846923" cy="1581453"/>
          </a:xfrm>
        </p:spPr>
        <p:txBody>
          <a:bodyPr/>
          <a:lstStyle/>
          <a:p>
            <a:r>
              <a:rPr lang="en-US" dirty="0" smtClean="0"/>
              <a:t>What would you choose?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6472441" y="0"/>
            <a:ext cx="5713209" cy="6858000"/>
          </a:xfrm>
        </p:spPr>
      </p:sp>
      <p:pic>
        <p:nvPicPr>
          <p:cNvPr id="1026" name="Picture 2" descr="https://lh5.googleusercontent.com/uXJvb5sHNs3RWgw6MXIzlMLltTSgivRIUxRh3gEm5G8IFCy0Su4oFDankWO_WbpY2P538P4Jxg_SDHNpJEhyYbIUITcGrx9VwfV4XYIY2PEnj1tfbo3Jy7qq8Bmm0YIfiz04LFNN_Tu5T7H7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8"/>
          <a:stretch/>
        </p:blipFill>
        <p:spPr bwMode="auto">
          <a:xfrm>
            <a:off x="6472441" y="0"/>
            <a:ext cx="5713209" cy="688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84773" y="2277687"/>
            <a:ext cx="4846923" cy="1581453"/>
          </a:xfrm>
        </p:spPr>
        <p:txBody>
          <a:bodyPr/>
          <a:lstStyle/>
          <a:p>
            <a:r>
              <a:rPr lang="en-US" dirty="0" smtClean="0"/>
              <a:t>What would you choose?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66562" y="1604356"/>
            <a:ext cx="4605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Electricity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Car</a:t>
            </a:r>
            <a:endParaRPr 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Running </a:t>
            </a:r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Grocery Store</a:t>
            </a:r>
            <a:endParaRPr 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Mattress</a:t>
            </a:r>
            <a:endParaRPr 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72538" y="4438996"/>
            <a:ext cx="4846923" cy="877214"/>
          </a:xfrm>
        </p:spPr>
        <p:txBody>
          <a:bodyPr/>
          <a:lstStyle/>
          <a:p>
            <a:pPr algn="ctr" fontAlgn="base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Genesis 18:25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890" y="1662545"/>
            <a:ext cx="10266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7200" dirty="0">
                <a:solidFill>
                  <a:schemeClr val="bg2"/>
                </a:solidFill>
              </a:rPr>
              <a:t>"Shall not the Judge of all the earth do right</a:t>
            </a:r>
            <a:r>
              <a:rPr lang="en-US" sz="7200" dirty="0" smtClean="0">
                <a:solidFill>
                  <a:schemeClr val="bg2"/>
                </a:solidFill>
              </a:rPr>
              <a:t>?"</a:t>
            </a:r>
            <a:endParaRPr lang="en-US" sz="239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7725" y="6092877"/>
            <a:ext cx="4846923" cy="577604"/>
          </a:xfrm>
        </p:spPr>
        <p:txBody>
          <a:bodyPr/>
          <a:lstStyle/>
          <a:p>
            <a:pPr algn="r" fontAlgn="base"/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Laura Ingalls Wilder</a:t>
            </a:r>
            <a:endParaRPr lang="en-US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058" y="348209"/>
            <a:ext cx="520515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"Then Pa and Ma and Laura and Mary stood and looked at the bed.  It was a very nice bed. The zigzag rope was softer than the floor to sleep on. The straw-tick was plump with the sweet-smelling grass, the quilt lay smooth, and the pretty pillow shams stood up crisply.... That night when Ma went to bed, she settled into the crackling straw-tick and said to Pa, 'I declare, I'm so comfortable it's almost sinful.'"</a:t>
            </a:r>
            <a:endParaRPr lang="en-US" sz="413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r="31838"/>
          <a:stretch/>
        </p:blipFill>
        <p:spPr bwMode="auto">
          <a:xfrm>
            <a:off x="5665277" y="0"/>
            <a:ext cx="6518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7725" y="5970045"/>
            <a:ext cx="4846923" cy="577604"/>
          </a:xfrm>
        </p:spPr>
        <p:txBody>
          <a:bodyPr/>
          <a:lstStyle/>
          <a:p>
            <a:pPr algn="r" fontAlgn="base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Jonah 4:4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058" y="225377"/>
            <a:ext cx="52051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800">
                <a:solidFill>
                  <a:schemeClr val="bg2"/>
                </a:solidFill>
              </a:rPr>
              <a:t>Doest thou well to be angry? </a:t>
            </a:r>
            <a:endParaRPr lang="en-US" sz="8800" dirty="0">
              <a:solidFill>
                <a:schemeClr val="bg2"/>
              </a:solidFill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94" y="1537791"/>
            <a:ext cx="6285310" cy="37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2387" y="99749"/>
            <a:ext cx="11359875" cy="789710"/>
          </a:xfrm>
        </p:spPr>
        <p:txBody>
          <a:bodyPr/>
          <a:lstStyle/>
          <a:p>
            <a:r>
              <a:rPr lang="en-US" sz="4800" dirty="0" smtClean="0"/>
              <a:t>Thomas Williams – 1884 lecture tour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82633" y="1014154"/>
            <a:ext cx="119093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Leave </a:t>
            </a: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Waterloo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Iowa</a:t>
            </a:r>
            <a:r>
              <a:rPr lang="en-US" sz="1400" b="1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Chicago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June 23; transfer to the train to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Guelph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after a short visit with brethren in Chicago</a:t>
            </a:r>
            <a:endParaRPr lang="en-US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Ten days at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Guelph</a:t>
            </a:r>
            <a:r>
              <a:rPr lang="en-US" sz="1400" b="1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 six lectures given</a:t>
            </a:r>
            <a:endParaRPr lang="en-US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Four days at </a:t>
            </a:r>
            <a:r>
              <a:rPr lang="en-US" sz="1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Doon</a:t>
            </a: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--  four lectures given (</a:t>
            </a:r>
            <a:r>
              <a:rPr lang="en-US" sz="1400" dirty="0" err="1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Doon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Blair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Four lectures at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Galt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Two lectures at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Preston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One lecture at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Waterloo</a:t>
            </a:r>
            <a:r>
              <a:rPr lang="en-US" sz="1400" b="1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Ontario</a:t>
            </a:r>
            <a:r>
              <a:rPr lang="en-US" sz="1400" b="1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, return to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Galt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to take a sister’s funeral, back to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Waterloo</a:t>
            </a:r>
            <a:r>
              <a:rPr lang="en-US" sz="1400" b="1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Ontario</a:t>
            </a:r>
            <a:r>
              <a:rPr lang="en-US" sz="1400" b="1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for the lecture</a:t>
            </a:r>
            <a:endParaRPr lang="en-US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Three lectures on one Sunday in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Hamilton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, acceded to the request to take the funeral of young brother John Dixon, short steamship excursion to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Toronto</a:t>
            </a:r>
            <a:r>
              <a:rPr lang="en-US" sz="1400" b="1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to get acquainted with the Toronto brethren, then back to 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Hamilton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Three lectures in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Buffalo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on one Sunday with two hour stop on the journey from Hamilton to Buffalo at 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Niagara Falls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to view the falls</a:t>
            </a:r>
            <a:endParaRPr lang="en-US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Three lectures in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Elmira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on one Sunday</a:t>
            </a:r>
            <a:endParaRPr lang="en-US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Called on new brother in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Corning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Two lectures given in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Rochester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Mahanoy City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, Pennsylvania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– chartered train to Sunday School picnic</a:t>
            </a:r>
            <a:endParaRPr lang="en-US" b="1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At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Jersey City</a:t>
            </a:r>
            <a:r>
              <a:rPr lang="en-US" sz="1400" b="1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he gave two lectures, visited the grave of John Thomas with his daughter, Sister </a:t>
            </a:r>
            <a:r>
              <a:rPr lang="en-US" sz="1400" dirty="0" err="1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Lasius</a:t>
            </a:r>
            <a:endParaRPr lang="en-US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Took the steamer from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New York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to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Fall River, MA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and then the train to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Fitchburg, MA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– lectures given</a:t>
            </a:r>
            <a:endParaRPr lang="en-US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Worcester, MA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– two lectures given</a:t>
            </a:r>
            <a:endParaRPr lang="en-US" b="1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Visited the believers in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Lowell, MA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for two days</a:t>
            </a:r>
            <a:endParaRPr lang="en-US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Two lectures given in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Boston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Returned to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Jersey City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where two lectures were given in a different part of the city </a:t>
            </a:r>
            <a:endParaRPr lang="en-US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Two lectures given in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Baltimore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, MD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Six lectures given in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Washington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, DC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Lanesville,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VA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to attend gathering of the brethren and then a stopover in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Richmond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 to visit brethren there</a:t>
            </a:r>
            <a:endParaRPr lang="en-US" b="1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Returned to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Washington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, thence to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Pittsburgh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to visit brethren there</a:t>
            </a:r>
            <a:endParaRPr lang="en-US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Stopped  in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Grand Rapids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, MI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for one week to visit the believers there and lecture</a:t>
            </a:r>
            <a:endParaRPr lang="en-US" dirty="0">
              <a:solidFill>
                <a:schemeClr val="bg2">
                  <a:lumMod val="85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Two lectures given in 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Chicago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  <a:latin typeface="Noto Sans Symbol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Arrived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home in </a:t>
            </a:r>
            <a:r>
              <a:rPr lang="en-US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Waterloo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on October 19</a:t>
            </a:r>
            <a:r>
              <a:rPr lang="en-US" sz="1400" baseline="30000" dirty="0">
                <a:solidFill>
                  <a:schemeClr val="bg2">
                    <a:lumMod val="85000"/>
                  </a:schemeClr>
                </a:solidFill>
                <a:latin typeface="Calibri" panose="020F0502020204030204" pitchFamily="34" charset="0"/>
              </a:rPr>
              <a:t>th</a:t>
            </a:r>
            <a:endParaRPr lang="en-US" sz="14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9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4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Generic-Futuristic_PitchDeck_MO - v4" id="{7F749800-3A3C-4317-BB42-65FF5117B80A}" vid="{6E862B3B-64AA-4F39-AF42-C857CAC74A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B3DC63F-5FE4-44D4-BE8F-9E1E78FEA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E00A53-64CD-4B41-B21E-6D4589F15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A747AC-62EA-4B5E-9847-8A31C2D0B98B}">
  <ds:schemaRefs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Futuristic pitch deck</Template>
  <TotalTime>0</TotalTime>
  <Words>234</Words>
  <Application>Microsoft Office PowerPoint</Application>
  <PresentationFormat>Custom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Shrimp &amp; Grits</vt:lpstr>
      <vt:lpstr>What would you choose?</vt:lpstr>
      <vt:lpstr>What would you choose?</vt:lpstr>
      <vt:lpstr>Genesis 18:25</vt:lpstr>
      <vt:lpstr>Laura Ingalls Wilder</vt:lpstr>
      <vt:lpstr>Jonah 4:4</vt:lpstr>
      <vt:lpstr>Thomas Williams – 1884 lecture tour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The Christadelphian Advocate, July 1893, p. 151</vt:lpstr>
      <vt:lpstr>Deuteronomy 11:7</vt:lpstr>
      <vt:lpstr>Matthew 9:36</vt:lpstr>
      <vt:lpstr>PowerPoint Presentation</vt:lpstr>
      <vt:lpstr>PowerPoint Presentation</vt:lpstr>
      <vt:lpstr>1 Corinthians 13:4-7 ESV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2018-06-22T15:44:21Z</dcterms:created>
  <dcterms:modified xsi:type="dcterms:W3CDTF">2018-06-26T18:43:41Z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