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37"/>
  </p:notesMasterIdLst>
  <p:sldIdLst>
    <p:sldId id="256" r:id="rId2"/>
    <p:sldId id="258" r:id="rId3"/>
    <p:sldId id="257" r:id="rId4"/>
    <p:sldId id="259" r:id="rId5"/>
    <p:sldId id="260" r:id="rId6"/>
    <p:sldId id="261" r:id="rId7"/>
    <p:sldId id="264" r:id="rId8"/>
    <p:sldId id="265" r:id="rId9"/>
    <p:sldId id="294" r:id="rId10"/>
    <p:sldId id="266" r:id="rId11"/>
    <p:sldId id="267" r:id="rId12"/>
    <p:sldId id="268" r:id="rId13"/>
    <p:sldId id="269" r:id="rId14"/>
    <p:sldId id="270" r:id="rId15"/>
    <p:sldId id="272" r:id="rId16"/>
    <p:sldId id="273" r:id="rId17"/>
    <p:sldId id="274" r:id="rId18"/>
    <p:sldId id="275" r:id="rId19"/>
    <p:sldId id="276" r:id="rId20"/>
    <p:sldId id="277" r:id="rId21"/>
    <p:sldId id="280" r:id="rId22"/>
    <p:sldId id="281" r:id="rId23"/>
    <p:sldId id="278" r:id="rId24"/>
    <p:sldId id="279" r:id="rId25"/>
    <p:sldId id="283" r:id="rId26"/>
    <p:sldId id="284" r:id="rId27"/>
    <p:sldId id="285" r:id="rId28"/>
    <p:sldId id="286" r:id="rId29"/>
    <p:sldId id="287" r:id="rId30"/>
    <p:sldId id="288" r:id="rId31"/>
    <p:sldId id="289" r:id="rId32"/>
    <p:sldId id="290" r:id="rId33"/>
    <p:sldId id="296" r:id="rId34"/>
    <p:sldId id="295" r:id="rId35"/>
    <p:sldId id="293"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8" d="100"/>
          <a:sy n="98" d="100"/>
        </p:scale>
        <p:origin x="130" y="43"/>
      </p:cViewPr>
      <p:guideLst/>
    </p:cSldViewPr>
  </p:slideViewPr>
  <p:notesTextViewPr>
    <p:cViewPr>
      <p:scale>
        <a:sx n="1" d="1"/>
        <a:sy n="1" d="1"/>
      </p:scale>
      <p:origin x="0" y="0"/>
    </p:cViewPr>
  </p:notesTextViewPr>
  <p:sorterViewPr>
    <p:cViewPr>
      <p:scale>
        <a:sx n="100" d="100"/>
        <a:sy n="100" d="100"/>
      </p:scale>
      <p:origin x="0" y="-94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D5315B-0349-4F22-92FC-B615463AEDA2}" type="datetimeFigureOut">
              <a:rPr lang="en-US" smtClean="0"/>
              <a:t>7/28/2018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7E8568-2A30-4C36-90C6-4B4692FA73E0}" type="slidenum">
              <a:rPr lang="en-US" smtClean="0"/>
              <a:t>‹#›</a:t>
            </a:fld>
            <a:endParaRPr lang="en-US"/>
          </a:p>
        </p:txBody>
      </p:sp>
    </p:spTree>
    <p:extLst>
      <p:ext uri="{BB962C8B-B14F-4D97-AF65-F5344CB8AC3E}">
        <p14:creationId xmlns:p14="http://schemas.microsoft.com/office/powerpoint/2010/main" val="3567953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7E8568-2A30-4C36-90C6-4B4692FA73E0}" type="slidenum">
              <a:rPr lang="en-US" smtClean="0"/>
              <a:t>1</a:t>
            </a:fld>
            <a:endParaRPr lang="en-US"/>
          </a:p>
        </p:txBody>
      </p:sp>
    </p:spTree>
    <p:extLst>
      <p:ext uri="{BB962C8B-B14F-4D97-AF65-F5344CB8AC3E}">
        <p14:creationId xmlns:p14="http://schemas.microsoft.com/office/powerpoint/2010/main" val="3012254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7E8568-2A30-4C36-90C6-4B4692FA73E0}" type="slidenum">
              <a:rPr lang="en-US" smtClean="0"/>
              <a:t>16</a:t>
            </a:fld>
            <a:endParaRPr lang="en-US"/>
          </a:p>
        </p:txBody>
      </p:sp>
    </p:spTree>
    <p:extLst>
      <p:ext uri="{BB962C8B-B14F-4D97-AF65-F5344CB8AC3E}">
        <p14:creationId xmlns:p14="http://schemas.microsoft.com/office/powerpoint/2010/main" val="438691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D7893E-2071-4FAF-8FC4-12E2B7768E4D}" type="datetime1">
              <a:rPr lang="en-US" smtClean="0"/>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1BE838-4863-4F6F-8F21-C6E1E0C46449}" type="datetime1">
              <a:rPr lang="en-US" smtClean="0"/>
              <a:t>7/28/2018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97208532-ADA8-46FC-840C-F7F654FDC924}" type="datetime1">
              <a:rPr lang="en-US" smtClean="0"/>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2FA5CBA5-C4A8-40D4-BC84-62BFEAC91A2A}" type="datetime1">
              <a:rPr lang="en-US" smtClean="0"/>
              <a:t>7/28/2018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25ACDC-71D9-42E1-8037-4AC4D2F2CE11}" type="datetime1">
              <a:rPr lang="en-US" smtClean="0"/>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C9554B-CA9B-4F82-96B9-DC1D01CB4BAB}" type="datetime1">
              <a:rPr lang="en-US" smtClean="0"/>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3331BC-582B-41A9-A208-8A40631224CC}" type="datetime1">
              <a:rPr lang="en-US" smtClean="0"/>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669AA7-9CBC-4EDF-81D5-00E75B148481}" type="datetime1">
              <a:rPr lang="en-US" smtClean="0"/>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EC28BD-FBA9-4280-A3DD-470BA947456C}" type="datetime1">
              <a:rPr lang="en-US" smtClean="0"/>
              <a:t>7/28/2018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4D52E3-A9E4-47D8-8096-AB5B8DF9763F}" type="datetime1">
              <a:rPr lang="en-US" smtClean="0"/>
              <a:t>7/28/2018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874CB0-AC96-4195-92AC-4765B9ED6808}" type="datetime1">
              <a:rPr lang="en-US" smtClean="0"/>
              <a:t>7/28/2018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EE8FD8-53D8-4166-9980-6B18A21B035B}" type="datetime1">
              <a:rPr lang="en-US" smtClean="0"/>
              <a:t>7/28/2018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B712DB-252F-4598-AF01-0DB13A480CB8}" type="datetime1">
              <a:rPr lang="en-US" smtClean="0"/>
              <a:t>7/28/2018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D6B45D6D-54CD-4A60-A187-560DAD4392CD}" type="datetime1">
              <a:rPr lang="en-US" smtClean="0"/>
              <a:t>7/28/2018</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A357BCA-770F-4696-AEFD-187D4B09D057}" type="datetime1">
              <a:rPr lang="en-US" smtClean="0"/>
              <a:t>7/28/2018</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9600" dirty="0"/>
              <a:t>The Testimony of </a:t>
            </a:r>
            <a:br>
              <a:rPr lang="en-US" sz="9600" dirty="0"/>
            </a:br>
            <a:r>
              <a:rPr lang="en-US" sz="9600" dirty="0"/>
              <a:t>the Spirit of Christ</a:t>
            </a:r>
          </a:p>
        </p:txBody>
      </p:sp>
      <p:sp>
        <p:nvSpPr>
          <p:cNvPr id="3" name="Subtitle 2"/>
          <p:cNvSpPr>
            <a:spLocks noGrp="1"/>
          </p:cNvSpPr>
          <p:nvPr>
            <p:ph type="subTitle" idx="1"/>
          </p:nvPr>
        </p:nvSpPr>
        <p:spPr>
          <a:xfrm>
            <a:off x="810001" y="5280847"/>
            <a:ext cx="10572000" cy="810860"/>
          </a:xfrm>
        </p:spPr>
        <p:txBody>
          <a:bodyPr>
            <a:normAutofit/>
          </a:bodyPr>
          <a:lstStyle/>
          <a:p>
            <a:r>
              <a:rPr lang="en-US" sz="3200" dirty="0"/>
              <a:t>the suffering and the glory</a:t>
            </a:r>
          </a:p>
          <a:p>
            <a:endParaRPr lang="en-US" dirty="0"/>
          </a:p>
          <a:p>
            <a:endParaRPr lang="en-US" dirty="0"/>
          </a:p>
        </p:txBody>
      </p:sp>
    </p:spTree>
    <p:extLst>
      <p:ext uri="{BB962C8B-B14F-4D97-AF65-F5344CB8AC3E}">
        <p14:creationId xmlns:p14="http://schemas.microsoft.com/office/powerpoint/2010/main" val="3303940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10572750" cy="631825"/>
          </a:xfrm>
        </p:spPr>
        <p:txBody>
          <a:bodyPr/>
          <a:lstStyle/>
          <a:p>
            <a:r>
              <a:rPr lang="en-US" dirty="0"/>
              <a:t>Changes &amp; “errors”</a:t>
            </a:r>
          </a:p>
        </p:txBody>
      </p:sp>
      <p:sp>
        <p:nvSpPr>
          <p:cNvPr id="3" name="Content Placeholder 2"/>
          <p:cNvSpPr>
            <a:spLocks noGrp="1"/>
          </p:cNvSpPr>
          <p:nvPr>
            <p:ph idx="4294967295"/>
          </p:nvPr>
        </p:nvSpPr>
        <p:spPr>
          <a:xfrm>
            <a:off x="0" y="631825"/>
            <a:ext cx="12192000" cy="6226175"/>
          </a:xfrm>
        </p:spPr>
        <p:txBody>
          <a:bodyPr>
            <a:normAutofit fontScale="92500"/>
          </a:bodyPr>
          <a:lstStyle/>
          <a:p>
            <a:r>
              <a:rPr lang="en-US" sz="1900" b="1" dirty="0" err="1"/>
              <a:t>Deut</a:t>
            </a:r>
            <a:r>
              <a:rPr lang="en-US" sz="1900" b="1" dirty="0"/>
              <a:t> 30:11-15 (12-14)/ Rom 10:4-10 (6-8) - Paul adds to/changes the quote (quoted in both letter and spirit?  Some “freedoms” taken?  Exact interpretation?)  Changes: “beyond the sea” to “descend into the deep;” he interprets the mouth and heart (where God’s word is) as confession and belief; ultimately, he interprets the choice of life and death given to the people as salvation in Jesus.  </a:t>
            </a:r>
          </a:p>
          <a:p>
            <a:r>
              <a:rPr lang="en-US" sz="1900" dirty="0"/>
              <a:t>Wrong author cited? Mt 27:9-10 / </a:t>
            </a:r>
            <a:r>
              <a:rPr lang="en-US" sz="1900" dirty="0" err="1"/>
              <a:t>Zech</a:t>
            </a:r>
            <a:r>
              <a:rPr lang="en-US" sz="1900" dirty="0"/>
              <a:t> 11:13 (not Jeremiah)</a:t>
            </a:r>
          </a:p>
          <a:p>
            <a:r>
              <a:rPr lang="en-US" sz="1900" dirty="0"/>
              <a:t>No record of quote?  James 4:5, </a:t>
            </a:r>
            <a:r>
              <a:rPr lang="en-US" sz="1900" dirty="0" err="1"/>
              <a:t>Heb</a:t>
            </a:r>
            <a:r>
              <a:rPr lang="en-US" sz="1900" dirty="0"/>
              <a:t> 12:21, Mt 2:23 </a:t>
            </a:r>
          </a:p>
          <a:p>
            <a:r>
              <a:rPr lang="en-US" sz="1900" dirty="0"/>
              <a:t>Gen 15:6 / Rom 4:1-5 </a:t>
            </a:r>
            <a:r>
              <a:rPr lang="en-US" sz="1900" dirty="0" err="1"/>
              <a:t>ct</a:t>
            </a:r>
            <a:r>
              <a:rPr lang="en-US" sz="1900" dirty="0"/>
              <a:t> James 2:23-24 (2 different writers quoting same verse, making “opposite” arguments)</a:t>
            </a:r>
          </a:p>
          <a:p>
            <a:r>
              <a:rPr lang="en-US" sz="1900" dirty="0"/>
              <a:t>1 Pet 2:6 / Is 28:16 – differences: “make haste” to “be confounded;” Isaiah- “he that believeth,” Peter adds “on him” (Isaiah doesn’t indicate that the foundation/stone is a person)</a:t>
            </a:r>
          </a:p>
          <a:p>
            <a:r>
              <a:rPr lang="en-US" sz="1900" dirty="0"/>
              <a:t>1 Pet 2:25 / Is 53:6 – differences: “we have turned every one to his own way” to “but now are returned unto the Shepherd and Bishop of your souls.”  Firstly, Peter does not introduce a formal quote, but he does quote the 1</a:t>
            </a:r>
            <a:r>
              <a:rPr lang="en-US" sz="1900" baseline="30000" dirty="0"/>
              <a:t>st</a:t>
            </a:r>
            <a:r>
              <a:rPr lang="en-US" sz="1900" dirty="0"/>
              <a:t> half of verse, then makes the change which is a commentary on what we should be doing, turning to Christ our Shepherd</a:t>
            </a:r>
          </a:p>
          <a:p>
            <a:r>
              <a:rPr lang="en-US" sz="1900" dirty="0"/>
              <a:t>Rev 7:16-17 / Is 49:10 – differences: “he that hath mercy on them” to “the Lamb which is in the midst of the throne” (</a:t>
            </a:r>
            <a:r>
              <a:rPr lang="en-US" sz="1900" dirty="0" err="1"/>
              <a:t>prog</a:t>
            </a:r>
            <a:r>
              <a:rPr lang="en-US" sz="1900" dirty="0"/>
              <a:t>. rev.?); who’s “they?”  (Isaiah- the prisoners and those in darkness / Revelation- great multitude in robes of white)</a:t>
            </a:r>
          </a:p>
          <a:p>
            <a:r>
              <a:rPr lang="en-US" sz="1900" dirty="0"/>
              <a:t>John 19:36 / Ex 12:46 (“Neither shall ye break a bone thereof”)- changes the quote to apply to Jesus what was first spoken about an animal, the Passover lamb</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1266499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Clues to difficult passages (esp. in Hebrews)</a:t>
            </a:r>
          </a:p>
        </p:txBody>
      </p:sp>
      <p:sp>
        <p:nvSpPr>
          <p:cNvPr id="3" name="Content Placeholder 2"/>
          <p:cNvSpPr>
            <a:spLocks noGrp="1"/>
          </p:cNvSpPr>
          <p:nvPr>
            <p:ph idx="1"/>
          </p:nvPr>
        </p:nvSpPr>
        <p:spPr>
          <a:xfrm>
            <a:off x="0" y="2222287"/>
            <a:ext cx="12192000" cy="4635713"/>
          </a:xfrm>
        </p:spPr>
        <p:txBody>
          <a:bodyPr>
            <a:normAutofit lnSpcReduction="10000"/>
          </a:bodyPr>
          <a:lstStyle/>
          <a:p>
            <a:r>
              <a:rPr lang="en-US" b="1" dirty="0"/>
              <a:t>Ps 110 (most referenced passage including allusions; at least 13 allusions) / </a:t>
            </a:r>
            <a:r>
              <a:rPr lang="en-US" b="1" dirty="0" err="1"/>
              <a:t>Heb</a:t>
            </a:r>
            <a:r>
              <a:rPr lang="en-US" b="1" dirty="0"/>
              <a:t> 7:1-3, </a:t>
            </a:r>
            <a:r>
              <a:rPr lang="en-US" b="1" dirty="0" err="1"/>
              <a:t>etc</a:t>
            </a:r>
            <a:r>
              <a:rPr lang="en-US" b="1" dirty="0"/>
              <a:t>- how was Melchizedek made like unto the son of God, being before him?  “</a:t>
            </a:r>
            <a:r>
              <a:rPr lang="en-US" b="1" i="1" dirty="0"/>
              <a:t>The history was written with a purpose which, however, was not evident until the Psalm linked the record in Genesis with another King of Salem who also will be a priest.  Then when the Son of God had come, had offered himself, and had assumed the office of priest, the time had come for the unfolding of the hidden meaning of the sacred record</a:t>
            </a:r>
            <a:r>
              <a:rPr lang="en-US" b="1" dirty="0"/>
              <a:t>.” –John Carter, Hebrews </a:t>
            </a:r>
            <a:r>
              <a:rPr lang="en-US" dirty="0"/>
              <a:t>(progressive revelation)</a:t>
            </a:r>
            <a:endParaRPr lang="en-US" b="1" dirty="0"/>
          </a:p>
          <a:p>
            <a:r>
              <a:rPr lang="en-US" dirty="0" err="1"/>
              <a:t>Heb</a:t>
            </a:r>
            <a:r>
              <a:rPr lang="en-US" dirty="0"/>
              <a:t> 10:5-10 (also note v13) / Ps 40:6-8 –Did Christ speak these words at some point?  If so, when?  Here it says he spoke them “when he cometh into the world” (possibly at his baptism when he was declared God’s only begotten son?).  This is also another example of a quote being changed: Ps- “mine ears hast thou opened/</a:t>
            </a:r>
            <a:r>
              <a:rPr lang="en-US" dirty="0" err="1"/>
              <a:t>digged</a:t>
            </a:r>
            <a:r>
              <a:rPr lang="en-US" dirty="0"/>
              <a:t>” (Ex 21:1-6) / </a:t>
            </a:r>
            <a:r>
              <a:rPr lang="en-US" dirty="0" err="1"/>
              <a:t>Heb</a:t>
            </a:r>
            <a:r>
              <a:rPr lang="en-US" dirty="0"/>
              <a:t>- “a body hast thou prepared me.”  Why did Paul change it?  Or did Jesus change it? </a:t>
            </a:r>
          </a:p>
          <a:p>
            <a:r>
              <a:rPr lang="en-US" dirty="0" err="1"/>
              <a:t>Heb</a:t>
            </a:r>
            <a:r>
              <a:rPr lang="en-US" dirty="0"/>
              <a:t> 1:6 / Ps 97:7 or </a:t>
            </a:r>
            <a:r>
              <a:rPr lang="en-US" dirty="0" err="1"/>
              <a:t>Deut</a:t>
            </a:r>
            <a:r>
              <a:rPr lang="en-US" dirty="0"/>
              <a:t> 32:43 LXX?  We don’t know for sure where the quote is, but when did all the angels of God worship Jesus?  Lk 2:13-14 (at his birth) &amp; Rev 5:11-12 (at his return/reign), and this is doctrinally important because it identifies the ONLY 2 times God’s first begotten was “brought into the world” (not at Creation)</a:t>
            </a:r>
          </a:p>
          <a:p>
            <a:r>
              <a:rPr lang="en-US" b="1" dirty="0" err="1"/>
              <a:t>Heb</a:t>
            </a:r>
            <a:r>
              <a:rPr lang="en-US" b="1" dirty="0"/>
              <a:t> 1:10-12 / Ps 102:25-27 (study of Scriptural quotes gives clues to “the most difficult” Scriptural passage)</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3917153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Progressive revelation</a:t>
            </a:r>
          </a:p>
        </p:txBody>
      </p:sp>
      <p:sp>
        <p:nvSpPr>
          <p:cNvPr id="3" name="Content Placeholder 2"/>
          <p:cNvSpPr>
            <a:spLocks noGrp="1"/>
          </p:cNvSpPr>
          <p:nvPr>
            <p:ph idx="1"/>
          </p:nvPr>
        </p:nvSpPr>
        <p:spPr>
          <a:xfrm>
            <a:off x="0" y="2222287"/>
            <a:ext cx="12192000" cy="4635713"/>
          </a:xfrm>
        </p:spPr>
        <p:txBody>
          <a:bodyPr/>
          <a:lstStyle/>
          <a:p>
            <a:r>
              <a:rPr lang="en-US" dirty="0"/>
              <a:t>Defined: the concept that the sections of the Bible that were written later contain a fuller revelation of God compared to the earlier sections. The ultimate revelation of God is understood to be found in Jesus Christ as revealed in the Gospels. For example, the New Testament is to be used to better understand and interpret the Old Testament.</a:t>
            </a:r>
          </a:p>
          <a:p>
            <a:r>
              <a:rPr lang="en-US" dirty="0"/>
              <a:t>“As one (unidentified) writer has stated: The coming of the Son of Man was not an absolute isolated event in the history of mankind.  There was a long preparation, a continuous development, a gradual differentiation through the ages.  Prince after prince, ruler after ruler, prophet after prophet, man of God after man of God, were sent.  They were forerunners; they were types; they were links in the chain.  They all pointed onwards and prepared the way for the coming Prince, Ruler, Prophet, the Man of God.  The gifts, the powers, the </a:t>
            </a:r>
            <a:r>
              <a:rPr lang="en-US" dirty="0" err="1"/>
              <a:t>excellencies</a:t>
            </a:r>
            <a:r>
              <a:rPr lang="en-US" dirty="0"/>
              <a:t>, the glories of all were to be combined in one.  He was to be Crown and Flower as he was also the root of all.  All the events in all of the ages were marching forward to this culmination.  </a:t>
            </a:r>
            <a:r>
              <a:rPr lang="en-US" u="sng" dirty="0"/>
              <a:t>Conscious and unconscious prophecy reached its fulfillment</a:t>
            </a:r>
            <a:r>
              <a:rPr lang="en-US" dirty="0"/>
              <a:t>; its partial fulfillment as the earnest of the higher fulfilments to be.” </a:t>
            </a:r>
          </a:p>
          <a:p>
            <a:pPr marL="0" indent="0">
              <a:buNone/>
            </a:pPr>
            <a:r>
              <a:rPr lang="en-US" dirty="0"/>
              <a:t>      –Bro Mansfield, Story of the Bible Vol. 5</a:t>
            </a: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194685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10572750" cy="969963"/>
          </a:xfrm>
        </p:spPr>
        <p:txBody>
          <a:bodyPr/>
          <a:lstStyle/>
          <a:p>
            <a:endParaRPr lang="en-US" dirty="0"/>
          </a:p>
        </p:txBody>
      </p:sp>
      <p:sp>
        <p:nvSpPr>
          <p:cNvPr id="3" name="Content Placeholder 2"/>
          <p:cNvSpPr>
            <a:spLocks noGrp="1"/>
          </p:cNvSpPr>
          <p:nvPr>
            <p:ph idx="4294967295"/>
          </p:nvPr>
        </p:nvSpPr>
        <p:spPr>
          <a:xfrm>
            <a:off x="0" y="25758"/>
            <a:ext cx="12192000" cy="6858000"/>
          </a:xfrm>
        </p:spPr>
        <p:txBody>
          <a:bodyPr>
            <a:normAutofit/>
          </a:bodyPr>
          <a:lstStyle/>
          <a:p>
            <a:pPr marL="0" indent="0">
              <a:buNone/>
            </a:pPr>
            <a:r>
              <a:rPr lang="en-US" dirty="0"/>
              <a:t>The Bible is the most difficult of all books to understand.  First, because the Old Testament division of it contains "The Hidden Wisdom of the Deity in a Mystery," and mysteries are not self-evident;  Secondly, because "it is the glory of the Deity to conceal a thing," that it may be searched out by the honorable and noble-minded…</a:t>
            </a:r>
          </a:p>
          <a:p>
            <a:pPr marL="0" indent="0">
              <a:buNone/>
            </a:pPr>
            <a:r>
              <a:rPr lang="en-US" dirty="0"/>
              <a:t>Into the hidden wisdom of the Old Testament both </a:t>
            </a:r>
            <a:r>
              <a:rPr lang="en-US" u="sng" dirty="0"/>
              <a:t>prophets</a:t>
            </a:r>
            <a:r>
              <a:rPr lang="en-US" dirty="0"/>
              <a:t> and angels desired to look; but they were unable to lift the veil (</a:t>
            </a:r>
            <a:r>
              <a:rPr lang="en-US" u="sng" dirty="0"/>
              <a:t>1 Peter 1:10-12</a:t>
            </a:r>
            <a:r>
              <a:rPr lang="en-US" dirty="0"/>
              <a:t>). The mystery could not be successfully searched out; but was, in </a:t>
            </a:r>
            <a:r>
              <a:rPr lang="en-US" u="sng" dirty="0"/>
              <a:t>the wisdom of the Deity</a:t>
            </a:r>
            <a:r>
              <a:rPr lang="en-US" dirty="0"/>
              <a:t>, to remain an </a:t>
            </a:r>
            <a:r>
              <a:rPr lang="en-US" u="sng" dirty="0"/>
              <a:t>impenetrable secret</a:t>
            </a:r>
            <a:r>
              <a:rPr lang="en-US" dirty="0"/>
              <a:t> until, in His own previously-arranged and appointed times, He should think proper to make it known. The </a:t>
            </a:r>
            <a:r>
              <a:rPr lang="en-US" dirty="0" err="1"/>
              <a:t>fulness</a:t>
            </a:r>
            <a:r>
              <a:rPr lang="en-US" dirty="0"/>
              <a:t> of times was at length reached in the last days of the Mosaic Dispensation. In those days, now eighteen centuries past, </a:t>
            </a:r>
            <a:r>
              <a:rPr lang="en-US" b="1" dirty="0"/>
              <a:t>"He commanded the light to shine out of darkness into men's hearts, for illumination of the knowledge of the glory of the Deity (</a:t>
            </a:r>
            <a:r>
              <a:rPr lang="en-US" b="1" u="sng" dirty="0"/>
              <a:t>already extant in the prophetic writings</a:t>
            </a:r>
            <a:r>
              <a:rPr lang="en-US" b="1" dirty="0"/>
              <a:t>) in the face of Jesus Christ. (2 </a:t>
            </a:r>
            <a:r>
              <a:rPr lang="en-US" b="1" dirty="0" err="1"/>
              <a:t>Cor</a:t>
            </a:r>
            <a:r>
              <a:rPr lang="en-US" b="1" dirty="0"/>
              <a:t> 4:6)"</a:t>
            </a:r>
            <a:r>
              <a:rPr lang="en-US" dirty="0"/>
              <a:t> This Spirit-light shed its illuminating rays upon the hidden knowledge of the divine glory, through the doctrine taught by Jesus Christ and his Apostles; which they delivered to the world </a:t>
            </a:r>
            <a:r>
              <a:rPr lang="en-US" b="1" dirty="0"/>
              <a:t>"not in the words that man's wisdom </a:t>
            </a:r>
            <a:r>
              <a:rPr lang="en-US" b="1" dirty="0" err="1"/>
              <a:t>teacheth</a:t>
            </a:r>
            <a:r>
              <a:rPr lang="en-US" b="1" dirty="0"/>
              <a:t>, but which the Holy Spirit </a:t>
            </a:r>
            <a:r>
              <a:rPr lang="en-US" b="1" dirty="0" err="1"/>
              <a:t>teacheth</a:t>
            </a:r>
            <a:r>
              <a:rPr lang="en-US" b="1" dirty="0"/>
              <a:t>"</a:t>
            </a:r>
            <a:r>
              <a:rPr lang="en-US" dirty="0"/>
              <a:t> and which, as </a:t>
            </a:r>
            <a:r>
              <a:rPr lang="en-US" b="1" dirty="0"/>
              <a:t>"the Revelation of the Mystery,"</a:t>
            </a:r>
            <a:r>
              <a:rPr lang="en-US" dirty="0"/>
              <a:t> they afterwards reduced to writing and transmitted to posterity, as </a:t>
            </a:r>
            <a:r>
              <a:rPr lang="en-US" b="1" dirty="0"/>
              <a:t>"the New Testament of Jesus Christ"…</a:t>
            </a:r>
            <a:endParaRPr lang="en-US" dirty="0"/>
          </a:p>
          <a:p>
            <a:pPr marL="0" indent="0">
              <a:buNone/>
            </a:pPr>
            <a:r>
              <a:rPr lang="en-US" dirty="0"/>
              <a:t>THE RIGHTEOUSNESS OF GOD without the law of Moses attested by that law and the prophets, is sometimes styled "the wisdom of God in a mystery," or secret, which was kept secret during the times of the ages, but through the apostles was made manifest, and by the Scriptures of the prophets made known to all nations for the obedience of faith…</a:t>
            </a:r>
            <a:r>
              <a:rPr lang="en-US" u="sng" dirty="0"/>
              <a:t>It was styled "a mystery" because it was so long impenetrably hid, that the prophets who uttered oracles concerning it, and the angels themselves, could not see into it. </a:t>
            </a:r>
            <a:r>
              <a:rPr lang="en-US" dirty="0"/>
              <a:t>[Proof: Rom. 16:25-26; 1 Cor. 2:7-16; Eph. 3:3-6 (one of the details of the atonement being Gentile inclusion); Col. 4:3; 1 Tim. 3:16]</a:t>
            </a:r>
          </a:p>
          <a:p>
            <a:pPr marL="0" indent="0">
              <a:buNone/>
            </a:pPr>
            <a:r>
              <a:rPr lang="en-US" dirty="0"/>
              <a:t>–Bro Thomas, The Revealed Mystery</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1061100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revealed mystery</a:t>
            </a:r>
          </a:p>
        </p:txBody>
      </p:sp>
      <p:sp>
        <p:nvSpPr>
          <p:cNvPr id="3" name="Content Placeholder 2"/>
          <p:cNvSpPr>
            <a:spLocks noGrp="1"/>
          </p:cNvSpPr>
          <p:nvPr>
            <p:ph idx="1"/>
          </p:nvPr>
        </p:nvSpPr>
        <p:spPr>
          <a:xfrm>
            <a:off x="0" y="2222287"/>
            <a:ext cx="12192000" cy="4635713"/>
          </a:xfrm>
        </p:spPr>
        <p:txBody>
          <a:bodyPr>
            <a:normAutofit lnSpcReduction="10000"/>
          </a:bodyPr>
          <a:lstStyle/>
          <a:p>
            <a:pPr marL="0" indent="0">
              <a:buNone/>
            </a:pPr>
            <a:r>
              <a:rPr lang="en-US" sz="2400" dirty="0"/>
              <a:t>1 </a:t>
            </a:r>
            <a:r>
              <a:rPr lang="en-US" sz="2400" dirty="0" err="1"/>
              <a:t>Cor</a:t>
            </a:r>
            <a:r>
              <a:rPr lang="en-US" sz="2400" dirty="0"/>
              <a:t> 2:9</a:t>
            </a:r>
          </a:p>
          <a:p>
            <a:r>
              <a:rPr lang="en-US" sz="2400" dirty="0"/>
              <a:t>But as it is written, Eye hath not seen, nor ear heard, neither have entered into the heart of man, the things which God hath prepared for them that love him.</a:t>
            </a:r>
          </a:p>
          <a:p>
            <a:pPr marL="0" indent="0">
              <a:buNone/>
            </a:pPr>
            <a:endParaRPr lang="en-US" sz="2400" dirty="0"/>
          </a:p>
          <a:p>
            <a:pPr marL="0" indent="0">
              <a:buNone/>
            </a:pPr>
            <a:r>
              <a:rPr lang="en-US" sz="2400" dirty="0"/>
              <a:t>Is 64:4 (with context)</a:t>
            </a:r>
          </a:p>
          <a:p>
            <a:r>
              <a:rPr lang="en-US" sz="2400" dirty="0"/>
              <a:t>When thou didst terrible things which we looked not for…</a:t>
            </a:r>
          </a:p>
          <a:p>
            <a:r>
              <a:rPr lang="en-US" sz="2400" dirty="0"/>
              <a:t>For since the beginning of the world men have not heard, nor perceived by the ear, neither hath the eye seen, O God, beside thee, what he hath prepared for him that </a:t>
            </a:r>
            <a:r>
              <a:rPr lang="en-US" sz="2400" dirty="0" err="1"/>
              <a:t>waiteth</a:t>
            </a:r>
            <a:r>
              <a:rPr lang="en-US" sz="2400" dirty="0"/>
              <a:t> for him.</a:t>
            </a:r>
          </a:p>
          <a:p>
            <a:r>
              <a:rPr lang="en-US" sz="2400" dirty="0"/>
              <a:t>…for thou hast hid thy face from us…</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3863386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revealed mystery</a:t>
            </a:r>
          </a:p>
        </p:txBody>
      </p:sp>
      <p:sp>
        <p:nvSpPr>
          <p:cNvPr id="3" name="Content Placeholder 2"/>
          <p:cNvSpPr>
            <a:spLocks noGrp="1"/>
          </p:cNvSpPr>
          <p:nvPr>
            <p:ph idx="1"/>
          </p:nvPr>
        </p:nvSpPr>
        <p:spPr>
          <a:xfrm>
            <a:off x="0" y="2222287"/>
            <a:ext cx="12192000" cy="4635713"/>
          </a:xfrm>
        </p:spPr>
        <p:txBody>
          <a:bodyPr>
            <a:normAutofit lnSpcReduction="10000"/>
          </a:bodyPr>
          <a:lstStyle/>
          <a:p>
            <a:pPr marL="0" indent="0">
              <a:buNone/>
            </a:pPr>
            <a:r>
              <a:rPr lang="en-US" sz="2400" dirty="0"/>
              <a:t>1 </a:t>
            </a:r>
            <a:r>
              <a:rPr lang="en-US" sz="2400" dirty="0" err="1"/>
              <a:t>Cor</a:t>
            </a:r>
            <a:r>
              <a:rPr lang="en-US" sz="2400" dirty="0"/>
              <a:t> 2:9 (with context)</a:t>
            </a:r>
          </a:p>
          <a:p>
            <a:r>
              <a:rPr lang="en-US" sz="2400" dirty="0"/>
              <a:t>And my speech and my preaching was not with enticing words of man's wisdom…That your faith should not stand in the wisdom of men, but in the power of God…But we speak the wisdom of God in a </a:t>
            </a:r>
            <a:r>
              <a:rPr lang="en-US" sz="2400" u="sng" dirty="0"/>
              <a:t>mystery, even the hidden wisdom, which God ordained before the world unto our glory</a:t>
            </a:r>
            <a:r>
              <a:rPr lang="en-US" sz="2400" dirty="0"/>
              <a:t>: Which none of the princes of this world knew: for had they known it, they would not have crucified the Lord of glory.</a:t>
            </a:r>
          </a:p>
          <a:p>
            <a:r>
              <a:rPr lang="en-US" sz="2400" dirty="0"/>
              <a:t>But as it is written, Eye hath not seen, nor ear heard, neither have entered into the heart of man, the things which God hath prepared for them that love him.</a:t>
            </a:r>
          </a:p>
          <a:p>
            <a:r>
              <a:rPr lang="en-US" sz="2400" dirty="0"/>
              <a:t>But </a:t>
            </a:r>
            <a:r>
              <a:rPr lang="en-US" sz="2400" u="sng" dirty="0"/>
              <a:t>God </a:t>
            </a:r>
            <a:r>
              <a:rPr lang="en-US" sz="2400" b="1" u="sng" dirty="0"/>
              <a:t>hath revealed </a:t>
            </a:r>
            <a:r>
              <a:rPr lang="en-US" sz="2400" u="sng" dirty="0"/>
              <a:t>them unto us by his Spirit</a:t>
            </a:r>
            <a:r>
              <a:rPr lang="en-US" sz="2400" dirty="0"/>
              <a:t>…that we might know the things that are freely given to us of God…For who hath known the mind of the Lord, that he may instruct him? but we have the mind of Christ.</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2510757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Messianic quote changes</a:t>
            </a:r>
          </a:p>
        </p:txBody>
      </p:sp>
      <p:sp>
        <p:nvSpPr>
          <p:cNvPr id="3" name="Content Placeholder 2"/>
          <p:cNvSpPr>
            <a:spLocks noGrp="1"/>
          </p:cNvSpPr>
          <p:nvPr>
            <p:ph idx="1"/>
          </p:nvPr>
        </p:nvSpPr>
        <p:spPr>
          <a:xfrm>
            <a:off x="0" y="1867437"/>
            <a:ext cx="12192000" cy="4990563"/>
          </a:xfrm>
        </p:spPr>
        <p:txBody>
          <a:bodyPr>
            <a:normAutofit lnSpcReduction="10000"/>
          </a:bodyPr>
          <a:lstStyle/>
          <a:p>
            <a:r>
              <a:rPr lang="en-US" dirty="0"/>
              <a:t>Isaiah 8</a:t>
            </a:r>
          </a:p>
          <a:p>
            <a:pPr marL="0" indent="0">
              <a:buNone/>
            </a:pPr>
            <a:r>
              <a:rPr lang="en-US" dirty="0"/>
              <a:t>Vs 12-13- Say ye not, A confederacy, to all them to whom this people shall say, A confederacy; neither fear ye their fear, nor be afraid.  Sanctify the </a:t>
            </a:r>
            <a:r>
              <a:rPr lang="en-US" u="sng" cap="small" dirty="0"/>
              <a:t>Lord</a:t>
            </a:r>
            <a:r>
              <a:rPr lang="en-US" u="sng" dirty="0"/>
              <a:t> of hosts </a:t>
            </a:r>
            <a:r>
              <a:rPr lang="en-US" dirty="0"/>
              <a:t>himself; and let </a:t>
            </a:r>
            <a:r>
              <a:rPr lang="en-US" u="sng" dirty="0"/>
              <a:t>him</a:t>
            </a:r>
            <a:r>
              <a:rPr lang="en-US" dirty="0"/>
              <a:t> be your fear, and let </a:t>
            </a:r>
            <a:r>
              <a:rPr lang="en-US" u="sng" dirty="0"/>
              <a:t>him</a:t>
            </a:r>
            <a:r>
              <a:rPr lang="en-US" dirty="0"/>
              <a:t> be your dread. </a:t>
            </a:r>
          </a:p>
          <a:p>
            <a:pPr marL="0" indent="0">
              <a:buNone/>
            </a:pPr>
            <a:r>
              <a:rPr lang="en-US" dirty="0"/>
              <a:t>V 14- And </a:t>
            </a:r>
            <a:r>
              <a:rPr lang="en-US" u="sng" dirty="0"/>
              <a:t>he</a:t>
            </a:r>
            <a:r>
              <a:rPr lang="en-US" dirty="0"/>
              <a:t> shall be for a sanctuary; but for </a:t>
            </a:r>
            <a:r>
              <a:rPr lang="en-US" b="1" i="1" dirty="0"/>
              <a:t>a stone of stumbling and for a rock of offence </a:t>
            </a:r>
            <a:r>
              <a:rPr lang="en-US" dirty="0"/>
              <a:t>to both the houses of Israel, for a gin and for a snare to the inhabitants of Jerusalem.</a:t>
            </a:r>
          </a:p>
          <a:p>
            <a:r>
              <a:rPr lang="en-US" dirty="0"/>
              <a:t>1 Pet 2:6-8</a:t>
            </a:r>
          </a:p>
          <a:p>
            <a:pPr marL="0" indent="0">
              <a:buNone/>
            </a:pPr>
            <a:r>
              <a:rPr lang="en-US" dirty="0"/>
              <a:t>Wherefore also it is contained in the scripture, </a:t>
            </a:r>
            <a:r>
              <a:rPr lang="en-US" u="sng" dirty="0"/>
              <a:t>Behold, I lay in Sion a chief corner stone</a:t>
            </a:r>
            <a:r>
              <a:rPr lang="en-US" dirty="0"/>
              <a:t>, elect, precious: and he that believeth on him shall not be confounded.  Unto you therefore which believe he is precious: but unto them which be disobedient, the stone which the builders disallowed, the same is made the head of the corner, And </a:t>
            </a:r>
            <a:r>
              <a:rPr lang="en-US" b="1" i="1" dirty="0"/>
              <a:t>a stone of stumbling, and a rock of offence</a:t>
            </a:r>
            <a:r>
              <a:rPr lang="en-US" dirty="0"/>
              <a:t>, even to them which stumble at the word, being disobedient: whereunto also they were appointed.</a:t>
            </a:r>
          </a:p>
          <a:p>
            <a:r>
              <a:rPr lang="en-US" dirty="0"/>
              <a:t>Rom 9:33, 10:4</a:t>
            </a:r>
          </a:p>
          <a:p>
            <a:pPr marL="0" indent="0">
              <a:buNone/>
            </a:pPr>
            <a:r>
              <a:rPr lang="en-US" dirty="0"/>
              <a:t>As it is written, </a:t>
            </a:r>
            <a:r>
              <a:rPr lang="en-US" u="sng" dirty="0"/>
              <a:t>Behold, I lay in Sion </a:t>
            </a:r>
            <a:r>
              <a:rPr lang="en-US" b="1" i="1" u="sng" dirty="0"/>
              <a:t>a </a:t>
            </a:r>
            <a:r>
              <a:rPr lang="en-US" b="1" i="1" u="sng" dirty="0" err="1"/>
              <a:t>stumblingstone</a:t>
            </a:r>
            <a:r>
              <a:rPr lang="en-US" b="1" i="1" u="sng" dirty="0"/>
              <a:t> and rock of offence</a:t>
            </a:r>
            <a:r>
              <a:rPr lang="en-US" dirty="0"/>
              <a:t>: and whosoever believeth on him shall not be ashamed…For </a:t>
            </a:r>
            <a:r>
              <a:rPr lang="en-US" u="sng" dirty="0"/>
              <a:t>Christ</a:t>
            </a:r>
            <a:r>
              <a:rPr lang="en-US" dirty="0"/>
              <a:t> is the end of the law for righteousness to every one that believeth.</a:t>
            </a: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2088358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Messianic quote changes</a:t>
            </a:r>
          </a:p>
        </p:txBody>
      </p:sp>
      <p:sp>
        <p:nvSpPr>
          <p:cNvPr id="3" name="Content Placeholder 2"/>
          <p:cNvSpPr>
            <a:spLocks noGrp="1"/>
          </p:cNvSpPr>
          <p:nvPr>
            <p:ph idx="1"/>
          </p:nvPr>
        </p:nvSpPr>
        <p:spPr>
          <a:xfrm>
            <a:off x="0" y="2222287"/>
            <a:ext cx="12192000" cy="4635713"/>
          </a:xfrm>
        </p:spPr>
        <p:txBody>
          <a:bodyPr>
            <a:normAutofit/>
          </a:bodyPr>
          <a:lstStyle/>
          <a:p>
            <a:r>
              <a:rPr lang="en-US" dirty="0"/>
              <a:t>Joel 2:32</a:t>
            </a:r>
          </a:p>
          <a:p>
            <a:pPr marL="0" indent="0">
              <a:buNone/>
            </a:pPr>
            <a:r>
              <a:rPr lang="en-US" dirty="0"/>
              <a:t>And it shall come to pass, that </a:t>
            </a:r>
            <a:r>
              <a:rPr lang="en-US" b="1" i="1" dirty="0"/>
              <a:t>whosoever shall call on the name of the </a:t>
            </a:r>
            <a:r>
              <a:rPr lang="en-US" b="1" i="1" cap="small" dirty="0"/>
              <a:t>Lord</a:t>
            </a:r>
            <a:r>
              <a:rPr lang="en-US" b="1" i="1" dirty="0"/>
              <a:t> shall be delivered</a:t>
            </a:r>
            <a:r>
              <a:rPr lang="en-US" dirty="0"/>
              <a:t>: for in mount Zion and in Jerusalem shall be deliverance, as the </a:t>
            </a:r>
            <a:r>
              <a:rPr lang="en-US" cap="small" dirty="0"/>
              <a:t>Lord</a:t>
            </a:r>
            <a:r>
              <a:rPr lang="en-US" dirty="0"/>
              <a:t> hath said, and in the remnant whom the </a:t>
            </a:r>
            <a:r>
              <a:rPr lang="en-US" cap="small" dirty="0"/>
              <a:t>Lord </a:t>
            </a:r>
            <a:r>
              <a:rPr lang="en-US" dirty="0"/>
              <a:t>shall call.</a:t>
            </a:r>
          </a:p>
          <a:p>
            <a:r>
              <a:rPr lang="en-US" dirty="0"/>
              <a:t>Rom 10:6-13</a:t>
            </a:r>
          </a:p>
          <a:p>
            <a:pPr marL="0" indent="0">
              <a:buNone/>
            </a:pPr>
            <a:r>
              <a:rPr lang="en-US" dirty="0"/>
              <a:t>But the righteousness which is of faith </a:t>
            </a:r>
            <a:r>
              <a:rPr lang="en-US" dirty="0" err="1"/>
              <a:t>speaketh</a:t>
            </a:r>
            <a:r>
              <a:rPr lang="en-US" dirty="0"/>
              <a:t> on this wise, Say not in thine heart, Who shall ascend into heaven? (that is, to bring </a:t>
            </a:r>
            <a:r>
              <a:rPr lang="en-US" u="sng" dirty="0"/>
              <a:t>Christ</a:t>
            </a:r>
            <a:r>
              <a:rPr lang="en-US" dirty="0"/>
              <a:t> down from above:) Or, Who shall descend into the deep? (that is, to bring up </a:t>
            </a:r>
            <a:r>
              <a:rPr lang="en-US" u="sng" dirty="0"/>
              <a:t>Christ</a:t>
            </a:r>
            <a:r>
              <a:rPr lang="en-US" dirty="0"/>
              <a:t> again from the dead.)  But what </a:t>
            </a:r>
            <a:r>
              <a:rPr lang="en-US" dirty="0" err="1"/>
              <a:t>saith</a:t>
            </a:r>
            <a:r>
              <a:rPr lang="en-US" dirty="0"/>
              <a:t> it? The word is nigh thee, even in thy mouth, and in thy heart: that is, the word of faith, which we preach (</a:t>
            </a:r>
            <a:r>
              <a:rPr lang="en-US" dirty="0" err="1"/>
              <a:t>Deut</a:t>
            </a:r>
            <a:r>
              <a:rPr lang="en-US" dirty="0"/>
              <a:t> 30:12-14);</a:t>
            </a:r>
          </a:p>
          <a:p>
            <a:pPr marL="0" indent="0">
              <a:buNone/>
            </a:pPr>
            <a:r>
              <a:rPr lang="en-US" dirty="0"/>
              <a:t>That if thou shalt </a:t>
            </a:r>
            <a:r>
              <a:rPr lang="en-US" u="sng" dirty="0">
                <a:solidFill>
                  <a:schemeClr val="accent1"/>
                </a:solidFill>
              </a:rPr>
              <a:t>confess with thy mouth the Lord</a:t>
            </a:r>
            <a:r>
              <a:rPr lang="en-US" u="sng" dirty="0"/>
              <a:t> Jesus</a:t>
            </a:r>
            <a:r>
              <a:rPr lang="en-US" dirty="0"/>
              <a:t>, and shalt believe in thine heart that God hath raised him from the dead, thou </a:t>
            </a:r>
            <a:r>
              <a:rPr lang="en-US" dirty="0">
                <a:solidFill>
                  <a:schemeClr val="accent1"/>
                </a:solidFill>
              </a:rPr>
              <a:t>shalt be saved</a:t>
            </a:r>
            <a:r>
              <a:rPr lang="en-US" dirty="0"/>
              <a:t>.  </a:t>
            </a:r>
            <a:r>
              <a:rPr lang="en-US" b="1" baseline="30000" dirty="0"/>
              <a:t> </a:t>
            </a:r>
            <a:r>
              <a:rPr lang="en-US" dirty="0"/>
              <a:t>For with the heart man believeth unto righteousness; and with the mouth confession is made unto salvation.  For the scripture </a:t>
            </a:r>
            <a:r>
              <a:rPr lang="en-US" dirty="0" err="1"/>
              <a:t>saith</a:t>
            </a:r>
            <a:r>
              <a:rPr lang="en-US" dirty="0"/>
              <a:t>, Whosoever believeth on him shall not be ashamed (Is 28:16).  For there is no difference between the Jew and the Greek: for the same Lord over all is rich unto all that call upon him.  For </a:t>
            </a:r>
            <a:r>
              <a:rPr lang="en-US" b="1" i="1" dirty="0"/>
              <a:t>whosoever shall </a:t>
            </a:r>
            <a:r>
              <a:rPr lang="en-US" b="1" i="1" dirty="0">
                <a:solidFill>
                  <a:schemeClr val="accent1"/>
                </a:solidFill>
              </a:rPr>
              <a:t>call upon the name of the Lord shall be saved</a:t>
            </a:r>
            <a:r>
              <a:rPr lang="en-US" dirty="0"/>
              <a:t>.  </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1293092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Messianic quote changes</a:t>
            </a:r>
          </a:p>
        </p:txBody>
      </p:sp>
      <p:sp>
        <p:nvSpPr>
          <p:cNvPr id="3" name="Content Placeholder 2"/>
          <p:cNvSpPr>
            <a:spLocks noGrp="1"/>
          </p:cNvSpPr>
          <p:nvPr>
            <p:ph idx="1"/>
          </p:nvPr>
        </p:nvSpPr>
        <p:spPr>
          <a:xfrm>
            <a:off x="0" y="2222287"/>
            <a:ext cx="12192000" cy="4635713"/>
          </a:xfrm>
        </p:spPr>
        <p:txBody>
          <a:bodyPr>
            <a:normAutofit/>
          </a:bodyPr>
          <a:lstStyle/>
          <a:p>
            <a:r>
              <a:rPr lang="en-US" sz="2400" dirty="0"/>
              <a:t>Isaiah 60:1-2</a:t>
            </a:r>
          </a:p>
          <a:p>
            <a:pPr marL="0" indent="0">
              <a:buNone/>
            </a:pPr>
            <a:r>
              <a:rPr lang="en-US" sz="2400" b="1" i="1" dirty="0"/>
              <a:t>Arise</a:t>
            </a:r>
            <a:r>
              <a:rPr lang="en-US" sz="2400" dirty="0"/>
              <a:t>, shine; for thy light is come, and the glory of the </a:t>
            </a:r>
            <a:r>
              <a:rPr lang="en-US" sz="2400" cap="small" dirty="0"/>
              <a:t>Lord</a:t>
            </a:r>
            <a:r>
              <a:rPr lang="en-US" sz="2400" dirty="0"/>
              <a:t> is risen upon thee.  For, behold, the darkness shall cover the earth, and gross darkness the people: but </a:t>
            </a:r>
            <a:r>
              <a:rPr lang="en-US" sz="2400" b="1" i="1" dirty="0"/>
              <a:t>the </a:t>
            </a:r>
            <a:r>
              <a:rPr lang="en-US" sz="2400" b="1" i="1" u="sng" cap="small" dirty="0"/>
              <a:t>Lord</a:t>
            </a:r>
            <a:r>
              <a:rPr lang="en-US" sz="2400" b="1" i="1" dirty="0"/>
              <a:t> shall arise upon thee, and his glory shall be seen upon thee.</a:t>
            </a:r>
          </a:p>
          <a:p>
            <a:r>
              <a:rPr lang="en-US" sz="2400" dirty="0" err="1"/>
              <a:t>Eph</a:t>
            </a:r>
            <a:r>
              <a:rPr lang="en-US" sz="2400" dirty="0"/>
              <a:t> 5:14</a:t>
            </a:r>
          </a:p>
          <a:p>
            <a:pPr marL="0" indent="0">
              <a:buNone/>
            </a:pPr>
            <a:r>
              <a:rPr lang="en-US" sz="2400" dirty="0"/>
              <a:t>Wherefore he </a:t>
            </a:r>
            <a:r>
              <a:rPr lang="en-US" sz="2400" dirty="0" err="1"/>
              <a:t>saith</a:t>
            </a:r>
            <a:r>
              <a:rPr lang="en-US" sz="2400" dirty="0"/>
              <a:t>, </a:t>
            </a:r>
            <a:r>
              <a:rPr lang="en-US" sz="2400" b="1" i="1" dirty="0"/>
              <a:t>Awake thou that </a:t>
            </a:r>
            <a:r>
              <a:rPr lang="en-US" sz="2400" b="1" i="1" dirty="0" err="1"/>
              <a:t>sleepest</a:t>
            </a:r>
            <a:r>
              <a:rPr lang="en-US" sz="2400" b="1" i="1" dirty="0"/>
              <a:t>, and arise from the dead, and </a:t>
            </a:r>
            <a:r>
              <a:rPr lang="en-US" sz="2400" b="1" i="1" u="sng" dirty="0"/>
              <a:t>Christ</a:t>
            </a:r>
            <a:r>
              <a:rPr lang="en-US" sz="2400" b="1" i="1" dirty="0"/>
              <a:t> shall give thee light</a:t>
            </a:r>
            <a:r>
              <a:rPr lang="en-US" sz="2400" dirty="0"/>
              <a:t>.</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2509510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Messianic quote changes</a:t>
            </a:r>
          </a:p>
        </p:txBody>
      </p:sp>
      <p:sp>
        <p:nvSpPr>
          <p:cNvPr id="3" name="Content Placeholder 2"/>
          <p:cNvSpPr>
            <a:spLocks noGrp="1"/>
          </p:cNvSpPr>
          <p:nvPr>
            <p:ph idx="1"/>
          </p:nvPr>
        </p:nvSpPr>
        <p:spPr>
          <a:xfrm>
            <a:off x="0" y="2222287"/>
            <a:ext cx="12192000" cy="4635713"/>
          </a:xfrm>
        </p:spPr>
        <p:txBody>
          <a:bodyPr>
            <a:normAutofit/>
          </a:bodyPr>
          <a:lstStyle/>
          <a:p>
            <a:r>
              <a:rPr lang="en-US" sz="2000" dirty="0"/>
              <a:t>Isaiah 45:21-23</a:t>
            </a:r>
          </a:p>
          <a:p>
            <a:pPr marL="0" indent="0">
              <a:buNone/>
            </a:pPr>
            <a:r>
              <a:rPr lang="en-US" sz="2000" dirty="0"/>
              <a:t>Tell ye, and bring them near; yea, let them take counsel together: who hath declared this from ancient time? who hath told it from that time? have not </a:t>
            </a:r>
            <a:r>
              <a:rPr lang="en-US" sz="2000" u="sng" dirty="0"/>
              <a:t>I the </a:t>
            </a:r>
            <a:r>
              <a:rPr lang="en-US" sz="2000" u="sng" cap="small" dirty="0"/>
              <a:t>Lord</a:t>
            </a:r>
            <a:r>
              <a:rPr lang="en-US" sz="2000" dirty="0"/>
              <a:t>? and there is no </a:t>
            </a:r>
            <a:r>
              <a:rPr lang="en-US" sz="2000" u="sng" dirty="0"/>
              <a:t>God</a:t>
            </a:r>
            <a:r>
              <a:rPr lang="en-US" sz="2000" dirty="0"/>
              <a:t> else beside </a:t>
            </a:r>
            <a:r>
              <a:rPr lang="en-US" sz="2000" u="sng" dirty="0"/>
              <a:t>me</a:t>
            </a:r>
            <a:r>
              <a:rPr lang="en-US" sz="2000" dirty="0"/>
              <a:t>; a </a:t>
            </a:r>
            <a:r>
              <a:rPr lang="en-US" sz="2000" u="sng" dirty="0"/>
              <a:t>just God and a </a:t>
            </a:r>
            <a:r>
              <a:rPr lang="en-US" sz="2000" u="sng" dirty="0" err="1"/>
              <a:t>Saviour</a:t>
            </a:r>
            <a:r>
              <a:rPr lang="en-US" sz="2000" dirty="0"/>
              <a:t>; there is none beside me.  Look unto me, and be ye saved, all the ends of the earth: for </a:t>
            </a:r>
            <a:r>
              <a:rPr lang="en-US" sz="2000" u="sng" dirty="0"/>
              <a:t>I am God</a:t>
            </a:r>
            <a:r>
              <a:rPr lang="en-US" sz="2000" dirty="0"/>
              <a:t>, and there is none else.  I have sworn by myself, the word is gone out of my mouth in righteousness, and shall not return, </a:t>
            </a:r>
            <a:r>
              <a:rPr lang="en-US" sz="2000" b="1" i="1" dirty="0"/>
              <a:t>That unto </a:t>
            </a:r>
            <a:r>
              <a:rPr lang="en-US" sz="2000" b="1" i="1" u="sng" dirty="0"/>
              <a:t>me</a:t>
            </a:r>
            <a:r>
              <a:rPr lang="en-US" sz="2000" b="1" i="1" dirty="0"/>
              <a:t> every knee shall bow, every tongue shall swear.</a:t>
            </a:r>
          </a:p>
          <a:p>
            <a:r>
              <a:rPr lang="en-US" sz="2000" dirty="0"/>
              <a:t>Philip 2:9-11</a:t>
            </a:r>
          </a:p>
          <a:p>
            <a:pPr marL="0" indent="0">
              <a:buNone/>
            </a:pPr>
            <a:r>
              <a:rPr lang="en-US" sz="2000" dirty="0"/>
              <a:t>Wherefore God also hath highly exalted </a:t>
            </a:r>
            <a:r>
              <a:rPr lang="en-US" sz="2000" u="sng" dirty="0"/>
              <a:t>him</a:t>
            </a:r>
            <a:r>
              <a:rPr lang="en-US" sz="2000" dirty="0"/>
              <a:t> (Christ Jesus, from v. 5), and given </a:t>
            </a:r>
            <a:r>
              <a:rPr lang="en-US" sz="2000" u="sng" dirty="0"/>
              <a:t>him</a:t>
            </a:r>
            <a:r>
              <a:rPr lang="en-US" sz="2000" dirty="0"/>
              <a:t> a name which is above every name: </a:t>
            </a:r>
            <a:r>
              <a:rPr lang="en-US" sz="2000" b="1" i="1" dirty="0"/>
              <a:t>That at the name of Jesus every knee should bow</a:t>
            </a:r>
            <a:r>
              <a:rPr lang="en-US" sz="2000" dirty="0"/>
              <a:t>, of things in heaven, and things in earth, and things under the earth; </a:t>
            </a:r>
            <a:r>
              <a:rPr lang="en-US" sz="2000" b="1" i="1" dirty="0"/>
              <a:t>And that every tongue should confess </a:t>
            </a:r>
            <a:r>
              <a:rPr lang="en-US" sz="2000" dirty="0"/>
              <a:t>that Jesus Christ is Lord, </a:t>
            </a:r>
            <a:r>
              <a:rPr lang="en-US" sz="2000" u="dbl" dirty="0"/>
              <a:t>to the glory of God the Father</a:t>
            </a:r>
            <a:r>
              <a:rPr lang="en-US" sz="2000" dirty="0"/>
              <a:t>.</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2141796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Figures &amp; Facts</a:t>
            </a:r>
          </a:p>
        </p:txBody>
      </p:sp>
      <p:sp>
        <p:nvSpPr>
          <p:cNvPr id="3" name="Content Placeholder 2"/>
          <p:cNvSpPr>
            <a:spLocks noGrp="1"/>
          </p:cNvSpPr>
          <p:nvPr>
            <p:ph idx="1"/>
          </p:nvPr>
        </p:nvSpPr>
        <p:spPr>
          <a:xfrm>
            <a:off x="0" y="2222287"/>
            <a:ext cx="12192000" cy="4635713"/>
          </a:xfrm>
        </p:spPr>
        <p:txBody>
          <a:bodyPr>
            <a:normAutofit/>
          </a:bodyPr>
          <a:lstStyle/>
          <a:p>
            <a:r>
              <a:rPr lang="en-US" dirty="0"/>
              <a:t>What % of verses in the NT contain a reference to the OT? </a:t>
            </a:r>
          </a:p>
          <a:p>
            <a:r>
              <a:rPr lang="en-US" dirty="0"/>
              <a:t>How many quotes in NT? </a:t>
            </a:r>
          </a:p>
          <a:p>
            <a:r>
              <a:rPr lang="en-US" dirty="0"/>
              <a:t>How many allusions/parallels? </a:t>
            </a:r>
          </a:p>
          <a:p>
            <a:r>
              <a:rPr lang="en-US" dirty="0"/>
              <a:t>How many formal quotations in the Revelation? </a:t>
            </a:r>
          </a:p>
          <a:p>
            <a:r>
              <a:rPr lang="en-US" dirty="0"/>
              <a:t>Which OT books are quoted the most? </a:t>
            </a:r>
          </a:p>
          <a:p>
            <a:r>
              <a:rPr lang="en-US" dirty="0"/>
              <a:t>Only 3 NT books contain no quotes or allusions: </a:t>
            </a:r>
          </a:p>
          <a:p>
            <a:r>
              <a:rPr lang="en-US" u="sng" dirty="0"/>
              <a:t>Which single verse is formally quoted the most?</a:t>
            </a:r>
            <a:r>
              <a:rPr lang="en-US" dirty="0"/>
              <a:t> </a:t>
            </a:r>
          </a:p>
          <a:p>
            <a:r>
              <a:rPr lang="en-US" dirty="0"/>
              <a:t>Which pair of OT/NT books have the biggest “quote relationship?” </a:t>
            </a:r>
          </a:p>
          <a:p>
            <a:r>
              <a:rPr lang="en-US" dirty="0"/>
              <a:t>Which NT writer quotes the most OT?</a:t>
            </a:r>
          </a:p>
          <a:p>
            <a:r>
              <a:rPr lang="en-US" dirty="0"/>
              <a:t>How many OT books does Jesus quote from? </a:t>
            </a: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2174824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Messianic quote changes</a:t>
            </a:r>
          </a:p>
        </p:txBody>
      </p:sp>
      <p:sp>
        <p:nvSpPr>
          <p:cNvPr id="3" name="Content Placeholder 2"/>
          <p:cNvSpPr>
            <a:spLocks noGrp="1"/>
          </p:cNvSpPr>
          <p:nvPr>
            <p:ph idx="1"/>
          </p:nvPr>
        </p:nvSpPr>
        <p:spPr>
          <a:xfrm>
            <a:off x="0" y="2222287"/>
            <a:ext cx="12192000" cy="4635713"/>
          </a:xfrm>
        </p:spPr>
        <p:txBody>
          <a:bodyPr>
            <a:normAutofit fontScale="92500" lnSpcReduction="10000"/>
          </a:bodyPr>
          <a:lstStyle/>
          <a:p>
            <a:r>
              <a:rPr lang="en-US" dirty="0" err="1"/>
              <a:t>Jn</a:t>
            </a:r>
            <a:r>
              <a:rPr lang="en-US" dirty="0"/>
              <a:t> 12:37, 39-40</a:t>
            </a:r>
          </a:p>
          <a:p>
            <a:pPr marL="0" indent="0">
              <a:buNone/>
            </a:pPr>
            <a:r>
              <a:rPr lang="en-US" dirty="0"/>
              <a:t>But though </a:t>
            </a:r>
            <a:r>
              <a:rPr lang="en-US" u="sng" dirty="0"/>
              <a:t>he</a:t>
            </a:r>
            <a:r>
              <a:rPr lang="en-US" dirty="0"/>
              <a:t> (</a:t>
            </a:r>
            <a:r>
              <a:rPr lang="en-US" u="sng" dirty="0"/>
              <a:t>Jesus</a:t>
            </a:r>
            <a:r>
              <a:rPr lang="en-US" dirty="0"/>
              <a:t>, V. 36) had done so many miracles before them, yet they believed not on </a:t>
            </a:r>
            <a:r>
              <a:rPr lang="en-US" u="sng" dirty="0"/>
              <a:t>him</a:t>
            </a:r>
            <a:r>
              <a:rPr lang="en-US" dirty="0"/>
              <a:t>…Therefore they could not believe, because that Esaias said again, </a:t>
            </a:r>
            <a:r>
              <a:rPr lang="en-US" b="1" i="1" dirty="0"/>
              <a:t>He hath blinded their eyes, and hardened their heart; that they should not see with their eyes, nor understand with their heart, and be converted, and I should heal them</a:t>
            </a:r>
            <a:r>
              <a:rPr lang="en-US" dirty="0"/>
              <a:t>. </a:t>
            </a:r>
          </a:p>
          <a:p>
            <a:pPr marL="0" indent="0">
              <a:buNone/>
            </a:pPr>
            <a:r>
              <a:rPr lang="en-US" dirty="0"/>
              <a:t>Vs. 41</a:t>
            </a:r>
          </a:p>
          <a:p>
            <a:pPr marL="0" indent="0">
              <a:buNone/>
            </a:pPr>
            <a:r>
              <a:rPr lang="en-US" dirty="0"/>
              <a:t>These things said Esaias, when he saw </a:t>
            </a:r>
            <a:r>
              <a:rPr lang="en-US" u="sng" dirty="0"/>
              <a:t>his</a:t>
            </a:r>
            <a:r>
              <a:rPr lang="en-US" dirty="0"/>
              <a:t> glory, and </a:t>
            </a:r>
            <a:r>
              <a:rPr lang="en-US" dirty="0" err="1"/>
              <a:t>spake</a:t>
            </a:r>
            <a:r>
              <a:rPr lang="en-US" dirty="0"/>
              <a:t> of </a:t>
            </a:r>
            <a:r>
              <a:rPr lang="en-US" u="sng" dirty="0"/>
              <a:t>him</a:t>
            </a:r>
            <a:r>
              <a:rPr lang="en-US" dirty="0"/>
              <a:t>.</a:t>
            </a:r>
          </a:p>
          <a:p>
            <a:r>
              <a:rPr lang="en-US" dirty="0"/>
              <a:t>Isaiah 6:9-10</a:t>
            </a:r>
          </a:p>
          <a:p>
            <a:pPr marL="0" indent="0">
              <a:buNone/>
            </a:pPr>
            <a:r>
              <a:rPr lang="en-US" dirty="0"/>
              <a:t>And he said, Go, and tell this people, Hear ye indeed, but understand not; and see ye indeed, but perceive not.  </a:t>
            </a:r>
            <a:r>
              <a:rPr lang="en-US" b="1" i="1" dirty="0"/>
              <a:t>Make the heart of this people fat</a:t>
            </a:r>
            <a:r>
              <a:rPr lang="en-US" dirty="0"/>
              <a:t>, and make their ears heavy, </a:t>
            </a:r>
            <a:r>
              <a:rPr lang="en-US" b="1" i="1" dirty="0"/>
              <a:t>and shut their eyes; lest they see with their eyes, </a:t>
            </a:r>
            <a:r>
              <a:rPr lang="en-US" dirty="0"/>
              <a:t>and hear with their ears, </a:t>
            </a:r>
            <a:r>
              <a:rPr lang="en-US" b="1" i="1" dirty="0"/>
              <a:t>and understand with their heart, and convert, and be healed</a:t>
            </a:r>
            <a:r>
              <a:rPr lang="en-US" dirty="0"/>
              <a:t>.</a:t>
            </a:r>
          </a:p>
          <a:p>
            <a:pPr marL="0" indent="0">
              <a:buNone/>
            </a:pPr>
            <a:r>
              <a:rPr lang="en-US" dirty="0"/>
              <a:t>Vs. 1-3</a:t>
            </a:r>
          </a:p>
          <a:p>
            <a:pPr marL="0" indent="0">
              <a:buNone/>
            </a:pPr>
            <a:r>
              <a:rPr lang="en-US" dirty="0"/>
              <a:t>In the year that king </a:t>
            </a:r>
            <a:r>
              <a:rPr lang="en-US" dirty="0" err="1"/>
              <a:t>Uzziah</a:t>
            </a:r>
            <a:r>
              <a:rPr lang="en-US" dirty="0"/>
              <a:t> died </a:t>
            </a:r>
            <a:r>
              <a:rPr lang="en-US" u="sng" dirty="0"/>
              <a:t>I saw also the </a:t>
            </a:r>
            <a:r>
              <a:rPr lang="en-US" u="sng" cap="small" dirty="0"/>
              <a:t>Lord</a:t>
            </a:r>
            <a:r>
              <a:rPr lang="en-US" dirty="0"/>
              <a:t> sitting upon a throne, high and lifted up, and his train filled the temple.  Above it stood the </a:t>
            </a:r>
            <a:r>
              <a:rPr lang="en-US" dirty="0" err="1"/>
              <a:t>seraphims</a:t>
            </a:r>
            <a:r>
              <a:rPr lang="en-US" dirty="0"/>
              <a:t>: each one had six wings; with twain he covered his face, and with twain he covered his feet, and with twain he did fly.  And one cried unto another, and said, Holy, holy, holy, is the </a:t>
            </a:r>
            <a:r>
              <a:rPr lang="en-US" u="sng" cap="small" dirty="0"/>
              <a:t>Lord</a:t>
            </a:r>
            <a:r>
              <a:rPr lang="en-US" u="sng" dirty="0"/>
              <a:t> of hosts</a:t>
            </a:r>
            <a:r>
              <a:rPr lang="en-US" dirty="0"/>
              <a:t>: the whole earth is full of </a:t>
            </a:r>
            <a:r>
              <a:rPr lang="en-US" u="sng" dirty="0"/>
              <a:t>his glory</a:t>
            </a:r>
            <a:r>
              <a:rPr lang="en-US" dirty="0"/>
              <a:t>.</a:t>
            </a:r>
          </a:p>
          <a:p>
            <a:pPr marL="0" indent="0">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3186586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err="1"/>
              <a:t>Sonship</a:t>
            </a:r>
            <a:r>
              <a:rPr lang="en-US" dirty="0"/>
              <a:t> of Jesus</a:t>
            </a:r>
          </a:p>
        </p:txBody>
      </p:sp>
      <p:sp>
        <p:nvSpPr>
          <p:cNvPr id="3" name="Content Placeholder 2"/>
          <p:cNvSpPr>
            <a:spLocks noGrp="1"/>
          </p:cNvSpPr>
          <p:nvPr>
            <p:ph idx="1"/>
          </p:nvPr>
        </p:nvSpPr>
        <p:spPr>
          <a:xfrm>
            <a:off x="0" y="2222287"/>
            <a:ext cx="12192000" cy="4635713"/>
          </a:xfrm>
        </p:spPr>
        <p:txBody>
          <a:bodyPr/>
          <a:lstStyle/>
          <a:p>
            <a:r>
              <a:rPr lang="en-US" sz="2400" dirty="0"/>
              <a:t>Thus, "the Logos became flesh, and dwelt among us," says John, "and we beheld his glory, glory as of an only-begotten from the Father, full of grace and truth;" for "the law was given through Moses; the grace and the truth came through Jesus Anointed" (John 1:14, 17). Now, "</a:t>
            </a:r>
            <a:r>
              <a:rPr lang="en-US" sz="2400" dirty="0" err="1"/>
              <a:t>Theos</a:t>
            </a:r>
            <a:r>
              <a:rPr lang="en-US" sz="2400" dirty="0"/>
              <a:t> was the Logos," says John; that is, Deity was the Word; and this Word became flesh in the manner testified. </a:t>
            </a:r>
            <a:r>
              <a:rPr lang="en-US" sz="2400" u="sng" dirty="0"/>
              <a:t>Was the product, therefore, not Deity?</a:t>
            </a:r>
            <a:r>
              <a:rPr lang="en-US" sz="2400" dirty="0"/>
              <a:t> Did the unions of spirit with flesh annihilate that spirit, and leave only flesh? Was the holy thing born a mere son of Adam? </a:t>
            </a:r>
            <a:r>
              <a:rPr lang="en-US" sz="2400" u="sng" dirty="0"/>
              <a:t>Or "the fellow" and "equal" of the Deity?</a:t>
            </a:r>
            <a:r>
              <a:rPr lang="en-US" sz="2400" dirty="0"/>
              <a:t> (Zech. 13:7; John 5:18; Phil. 2:6). </a:t>
            </a:r>
            <a:r>
              <a:rPr lang="en-US" sz="2400" u="sng" dirty="0"/>
              <a:t>The latter unquestionably</a:t>
            </a:r>
            <a:r>
              <a:rPr lang="en-US" sz="2400" dirty="0"/>
              <a:t>.</a:t>
            </a:r>
          </a:p>
          <a:p>
            <a:pPr marL="0" indent="0">
              <a:buNone/>
            </a:pPr>
            <a:r>
              <a:rPr lang="en-US" sz="2400" dirty="0"/>
              <a:t>    - Bro John Thomas, Eureka Vol. 1</a:t>
            </a: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17333480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err="1"/>
              <a:t>Sonship</a:t>
            </a:r>
            <a:r>
              <a:rPr lang="en-US" dirty="0"/>
              <a:t> of Jesus</a:t>
            </a:r>
          </a:p>
        </p:txBody>
      </p:sp>
      <p:sp>
        <p:nvSpPr>
          <p:cNvPr id="3" name="Content Placeholder 2"/>
          <p:cNvSpPr>
            <a:spLocks noGrp="1"/>
          </p:cNvSpPr>
          <p:nvPr>
            <p:ph idx="1"/>
          </p:nvPr>
        </p:nvSpPr>
        <p:spPr>
          <a:xfrm>
            <a:off x="0" y="2222287"/>
            <a:ext cx="12192000" cy="4635713"/>
          </a:xfrm>
        </p:spPr>
        <p:txBody>
          <a:bodyPr>
            <a:normAutofit/>
          </a:bodyPr>
          <a:lstStyle/>
          <a:p>
            <a:pPr lvl="0"/>
            <a:r>
              <a:rPr lang="en-US" sz="2000" dirty="0"/>
              <a:t>The special and emphatic manner in which he is frequently called the Son of God clearly shows that he was of divine </a:t>
            </a:r>
            <a:r>
              <a:rPr lang="en-US" sz="2000" dirty="0" err="1"/>
              <a:t>begettal</a:t>
            </a:r>
            <a:r>
              <a:rPr lang="en-US" sz="2000" dirty="0"/>
              <a:t>; and when we keep in mind that he was "made of a woman" and that he originated by the power of God through the Holy Spirit, we shall be able to properly understand how </a:t>
            </a:r>
            <a:r>
              <a:rPr lang="en-US" sz="2000" u="sng" dirty="0"/>
              <a:t>he could be divine and yet human</a:t>
            </a:r>
            <a:r>
              <a:rPr lang="en-US" sz="2000" dirty="0"/>
              <a:t>; each aspect will be seen in its true light as combined in one who could be a </a:t>
            </a:r>
            <a:r>
              <a:rPr lang="en-US" sz="2000" dirty="0" err="1"/>
              <a:t>Saviour</a:t>
            </a:r>
            <a:r>
              <a:rPr lang="en-US" sz="2000" dirty="0"/>
              <a:t> indeed and a mediator between God and men--the direct offspring of God as a means of </a:t>
            </a:r>
            <a:r>
              <a:rPr lang="en-US" sz="2000" u="sng" dirty="0"/>
              <a:t>manifesting the divine attributes</a:t>
            </a:r>
            <a:r>
              <a:rPr lang="en-US" sz="2000" dirty="0"/>
              <a:t>; and "made like unto his brethren" in nature in order that he might be "touched with the feeling of our infirmities" and thus be a "merciful high priest," as the result of experiencing the suffering of mankind….Naturally there was in Jesus the human will; but supernaturally </a:t>
            </a:r>
            <a:r>
              <a:rPr lang="en-US" sz="2000" u="sng" dirty="0"/>
              <a:t>he was also </a:t>
            </a:r>
            <a:r>
              <a:rPr lang="en-US" sz="2000" u="sng" dirty="0" err="1"/>
              <a:t>embued</a:t>
            </a:r>
            <a:r>
              <a:rPr lang="en-US" sz="2000" u="sng" dirty="0"/>
              <a:t> with the divine will</a:t>
            </a:r>
            <a:r>
              <a:rPr lang="en-US" sz="2000" dirty="0"/>
              <a:t>. </a:t>
            </a:r>
          </a:p>
          <a:p>
            <a:pPr marL="0" lvl="0" indent="0">
              <a:buNone/>
            </a:pPr>
            <a:r>
              <a:rPr lang="en-US" sz="2000" dirty="0"/>
              <a:t>     - Bro Thomas Williams, The World’s Redemption</a:t>
            </a:r>
          </a:p>
          <a:p>
            <a:pPr marL="0" indent="0">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15167586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Messianic quotes</a:t>
            </a:r>
          </a:p>
        </p:txBody>
      </p:sp>
      <p:sp>
        <p:nvSpPr>
          <p:cNvPr id="3" name="Content Placeholder 2"/>
          <p:cNvSpPr>
            <a:spLocks noGrp="1"/>
          </p:cNvSpPr>
          <p:nvPr>
            <p:ph idx="1"/>
          </p:nvPr>
        </p:nvSpPr>
        <p:spPr>
          <a:xfrm>
            <a:off x="0" y="2222287"/>
            <a:ext cx="12192000" cy="4635713"/>
          </a:xfrm>
        </p:spPr>
        <p:txBody>
          <a:bodyPr/>
          <a:lstStyle/>
          <a:p>
            <a:pPr marL="0" indent="0">
              <a:buNone/>
            </a:pPr>
            <a:r>
              <a:rPr lang="en-US" dirty="0"/>
              <a:t>The 7 sayings of Christ on the cross (4 are OT quotes/allusions): </a:t>
            </a:r>
          </a:p>
          <a:p>
            <a:r>
              <a:rPr lang="en-US" dirty="0"/>
              <a:t>Lk 23:34 (Father, forgive them; for they know not what they do) / Is 53:12 (numbered with/made intercession for the transgressors)</a:t>
            </a:r>
          </a:p>
          <a:p>
            <a:r>
              <a:rPr lang="en-US" dirty="0"/>
              <a:t>Lk 23:43 (Verily I say unto thee, Today shalt thou be with me in paradise)</a:t>
            </a:r>
          </a:p>
          <a:p>
            <a:r>
              <a:rPr lang="en-US" dirty="0" err="1"/>
              <a:t>Jn</a:t>
            </a:r>
            <a:r>
              <a:rPr lang="en-US" dirty="0"/>
              <a:t> 19:26-27 (Woman, behold thy son…(to John) Behold thy mother)</a:t>
            </a:r>
          </a:p>
          <a:p>
            <a:r>
              <a:rPr lang="en-US" dirty="0"/>
              <a:t>Mt 27:46 (Eli, Eli, lama *</a:t>
            </a:r>
            <a:r>
              <a:rPr lang="en-US" dirty="0" err="1"/>
              <a:t>sabacthani</a:t>
            </a:r>
            <a:r>
              <a:rPr lang="en-US" dirty="0"/>
              <a:t>) / Ps 22:1 (My God, my God, why hast thou forsaken me?)</a:t>
            </a:r>
          </a:p>
          <a:p>
            <a:pPr marL="0" indent="0">
              <a:buNone/>
            </a:pPr>
            <a:r>
              <a:rPr lang="en-US" dirty="0"/>
              <a:t>     *</a:t>
            </a:r>
            <a:r>
              <a:rPr lang="en-US" dirty="0" err="1"/>
              <a:t>cebak</a:t>
            </a:r>
            <a:r>
              <a:rPr lang="en-US" dirty="0"/>
              <a:t> = thicket (Gen 22:13)</a:t>
            </a:r>
          </a:p>
          <a:p>
            <a:r>
              <a:rPr lang="en-US" dirty="0" err="1"/>
              <a:t>Jn</a:t>
            </a:r>
            <a:r>
              <a:rPr lang="en-US" dirty="0"/>
              <a:t> 19:28 (I thirst) / Ps 69:21 (in my thirst they gave me vinegar to drink)</a:t>
            </a:r>
          </a:p>
          <a:p>
            <a:r>
              <a:rPr lang="en-US" dirty="0" err="1"/>
              <a:t>Jn</a:t>
            </a:r>
            <a:r>
              <a:rPr lang="en-US" dirty="0"/>
              <a:t> 19:30 (It is finished)</a:t>
            </a:r>
          </a:p>
          <a:p>
            <a:r>
              <a:rPr lang="en-US" dirty="0"/>
              <a:t>Lk 23:46 (Father, into thy hands I commend my spirit) / Ps 31:5 (Into thine hand I commit my spirit…)</a:t>
            </a: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23990990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Messianic quotes</a:t>
            </a:r>
          </a:p>
        </p:txBody>
      </p:sp>
      <p:sp>
        <p:nvSpPr>
          <p:cNvPr id="3" name="Content Placeholder 2"/>
          <p:cNvSpPr>
            <a:spLocks noGrp="1"/>
          </p:cNvSpPr>
          <p:nvPr>
            <p:ph idx="1"/>
          </p:nvPr>
        </p:nvSpPr>
        <p:spPr>
          <a:xfrm>
            <a:off x="0" y="2222287"/>
            <a:ext cx="12192000" cy="4635713"/>
          </a:xfrm>
        </p:spPr>
        <p:txBody>
          <a:bodyPr/>
          <a:lstStyle/>
          <a:p>
            <a:pPr marL="0" indent="0">
              <a:buNone/>
            </a:pPr>
            <a:r>
              <a:rPr lang="en-US" dirty="0"/>
              <a:t>Psalm 31</a:t>
            </a:r>
          </a:p>
          <a:p>
            <a:r>
              <a:rPr lang="en-US" dirty="0"/>
              <a:t>V 5 “Into thine hand I commit my spirit…” (the last words of Jesus before his death)</a:t>
            </a:r>
          </a:p>
          <a:p>
            <a:r>
              <a:rPr lang="en-US" dirty="0"/>
              <a:t>Does the balance of V 5 contain his 1</a:t>
            </a:r>
            <a:r>
              <a:rPr lang="en-US" baseline="30000" dirty="0"/>
              <a:t>st</a:t>
            </a:r>
            <a:r>
              <a:rPr lang="en-US" dirty="0"/>
              <a:t> words after resurrection?  “…thou hast redeemed me, O LORD God of truth.”</a:t>
            </a:r>
          </a:p>
          <a:p>
            <a:pPr marL="0" indent="0">
              <a:buNone/>
            </a:pPr>
            <a:endParaRPr lang="en-US" dirty="0"/>
          </a:p>
          <a:p>
            <a:pPr marL="0" indent="0">
              <a:buNone/>
            </a:pPr>
            <a:r>
              <a:rPr lang="en-US" dirty="0"/>
              <a:t>The whole Psalm fits as words from Jesus to his Father:</a:t>
            </a:r>
          </a:p>
          <a:p>
            <a:r>
              <a:rPr lang="en-US" dirty="0"/>
              <a:t>V 10- For my life is spent with grief, and my years with sighing: my strength </a:t>
            </a:r>
            <a:r>
              <a:rPr lang="en-US" dirty="0" err="1"/>
              <a:t>faileth</a:t>
            </a:r>
            <a:r>
              <a:rPr lang="en-US" dirty="0"/>
              <a:t> because of mine iniquity, and my bones are consumed.</a:t>
            </a:r>
          </a:p>
          <a:p>
            <a:r>
              <a:rPr lang="en-US" dirty="0"/>
              <a:t>V 22-24- For I said in my haste, I am cut off from before thine eyes: nevertheless thou </a:t>
            </a:r>
            <a:r>
              <a:rPr lang="en-US" dirty="0" err="1"/>
              <a:t>heardest</a:t>
            </a:r>
            <a:r>
              <a:rPr lang="en-US" dirty="0"/>
              <a:t> the voice of my supplications when I cried unto thee.  O love the </a:t>
            </a:r>
            <a:r>
              <a:rPr lang="en-US" cap="small" dirty="0"/>
              <a:t>Lord</a:t>
            </a:r>
            <a:r>
              <a:rPr lang="en-US" dirty="0"/>
              <a:t>, all ye his saints: for the </a:t>
            </a:r>
            <a:r>
              <a:rPr lang="en-US" cap="small" dirty="0"/>
              <a:t>Lord</a:t>
            </a:r>
            <a:r>
              <a:rPr lang="en-US" dirty="0"/>
              <a:t> </a:t>
            </a:r>
            <a:r>
              <a:rPr lang="en-US" dirty="0" err="1"/>
              <a:t>preserveth</a:t>
            </a:r>
            <a:r>
              <a:rPr lang="en-US" dirty="0"/>
              <a:t> the faithful, and plentifully </a:t>
            </a:r>
            <a:r>
              <a:rPr lang="en-US" dirty="0" err="1"/>
              <a:t>rewardeth</a:t>
            </a:r>
            <a:r>
              <a:rPr lang="en-US" dirty="0"/>
              <a:t> the proud doer.  Be of good courage, and he shall strengthen your heart, all ye that hope in the </a:t>
            </a:r>
            <a:r>
              <a:rPr lang="en-US" cap="small" dirty="0"/>
              <a:t>Lord</a:t>
            </a:r>
            <a:r>
              <a:rPr lang="en-US" dirty="0"/>
              <a:t>.</a:t>
            </a: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15115209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Messianic quotes</a:t>
            </a:r>
          </a:p>
        </p:txBody>
      </p:sp>
      <p:sp>
        <p:nvSpPr>
          <p:cNvPr id="3" name="Content Placeholder 2"/>
          <p:cNvSpPr>
            <a:spLocks noGrp="1"/>
          </p:cNvSpPr>
          <p:nvPr>
            <p:ph idx="1"/>
          </p:nvPr>
        </p:nvSpPr>
        <p:spPr>
          <a:xfrm>
            <a:off x="0" y="2222287"/>
            <a:ext cx="12192000" cy="4635713"/>
          </a:xfrm>
        </p:spPr>
        <p:txBody>
          <a:bodyPr/>
          <a:lstStyle/>
          <a:p>
            <a:pPr marL="0" indent="0">
              <a:buNone/>
            </a:pPr>
            <a:r>
              <a:rPr lang="en-US" dirty="0"/>
              <a:t>Psalm 22</a:t>
            </a:r>
          </a:p>
          <a:p>
            <a:r>
              <a:rPr lang="en-US" dirty="0"/>
              <a:t>V 1- </a:t>
            </a:r>
            <a:r>
              <a:rPr lang="en-US" b="1" i="1" dirty="0"/>
              <a:t>My God, my God, why hast thou forsaken me?</a:t>
            </a:r>
            <a:r>
              <a:rPr lang="en-US" dirty="0"/>
              <a:t> (Mt 27:46, Mk 15:34) why art thou so far from helping me, and from the words of my roaring?</a:t>
            </a:r>
          </a:p>
          <a:p>
            <a:r>
              <a:rPr lang="en-US" dirty="0"/>
              <a:t>V 7- All they that see me laugh me to scorn: they shoot out the lip, </a:t>
            </a:r>
            <a:r>
              <a:rPr lang="en-US" u="sng" dirty="0"/>
              <a:t>they shake the head</a:t>
            </a:r>
            <a:r>
              <a:rPr lang="en-US" dirty="0"/>
              <a:t> (Mt 27:39), saying,</a:t>
            </a:r>
          </a:p>
          <a:p>
            <a:r>
              <a:rPr lang="en-US" dirty="0"/>
              <a:t>V 8- </a:t>
            </a:r>
            <a:r>
              <a:rPr lang="en-US" b="1" i="1" dirty="0"/>
              <a:t>He trusted on the </a:t>
            </a:r>
            <a:r>
              <a:rPr lang="en-US" b="1" i="1" cap="small" dirty="0"/>
              <a:t>Lord</a:t>
            </a:r>
            <a:r>
              <a:rPr lang="en-US" b="1" i="1" dirty="0"/>
              <a:t> that he would deliver him: let him deliver him, seeing he delighted in him</a:t>
            </a:r>
            <a:r>
              <a:rPr lang="en-US" dirty="0"/>
              <a:t>. (Mt 27:43)</a:t>
            </a:r>
          </a:p>
          <a:p>
            <a:r>
              <a:rPr lang="en-US" dirty="0"/>
              <a:t>V 18- </a:t>
            </a:r>
            <a:r>
              <a:rPr lang="en-US" b="1" i="1" dirty="0"/>
              <a:t>They part my garments among them, and cast lots upon my vesture</a:t>
            </a:r>
            <a:r>
              <a:rPr lang="en-US" dirty="0"/>
              <a:t>. (Mt 27:35)</a:t>
            </a:r>
          </a:p>
          <a:p>
            <a:r>
              <a:rPr lang="en-US" dirty="0"/>
              <a:t>V 22- </a:t>
            </a:r>
            <a:r>
              <a:rPr lang="en-US" b="1" i="1" dirty="0"/>
              <a:t>I will declare thy name unto my brethren: in the midst of the congregation will I praise thee</a:t>
            </a:r>
            <a:r>
              <a:rPr lang="en-US" dirty="0"/>
              <a:t>. (</a:t>
            </a:r>
            <a:r>
              <a:rPr lang="en-US" dirty="0" err="1"/>
              <a:t>Heb</a:t>
            </a:r>
            <a:r>
              <a:rPr lang="en-US" dirty="0"/>
              <a:t> 2:12- presented as words literally spoken by Jesus)</a:t>
            </a:r>
          </a:p>
          <a:p>
            <a:pPr marL="0" indent="0">
              <a:buNone/>
            </a:pPr>
            <a:endParaRPr lang="en-US" dirty="0"/>
          </a:p>
          <a:p>
            <a:pPr marL="0" indent="0">
              <a:buNone/>
            </a:pPr>
            <a:r>
              <a:rPr lang="en-US" dirty="0"/>
              <a:t>The entire Psalm is words of Jesus to/about his Father</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398187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Messianic quotes</a:t>
            </a:r>
          </a:p>
        </p:txBody>
      </p:sp>
      <p:sp>
        <p:nvSpPr>
          <p:cNvPr id="3" name="Content Placeholder 2"/>
          <p:cNvSpPr>
            <a:spLocks noGrp="1"/>
          </p:cNvSpPr>
          <p:nvPr>
            <p:ph idx="1"/>
          </p:nvPr>
        </p:nvSpPr>
        <p:spPr>
          <a:xfrm>
            <a:off x="0" y="1880315"/>
            <a:ext cx="12192000" cy="4977685"/>
          </a:xfrm>
        </p:spPr>
        <p:txBody>
          <a:bodyPr>
            <a:normAutofit/>
          </a:bodyPr>
          <a:lstStyle/>
          <a:p>
            <a:pPr marL="0" indent="0">
              <a:buNone/>
            </a:pPr>
            <a:r>
              <a:rPr lang="en-US" dirty="0"/>
              <a:t>John 15:25</a:t>
            </a:r>
          </a:p>
          <a:p>
            <a:r>
              <a:rPr lang="en-US" dirty="0"/>
              <a:t>But this cometh to pass, that the word might be fulfilled that is written in their law, </a:t>
            </a:r>
            <a:r>
              <a:rPr lang="en-US" b="1" i="1" dirty="0"/>
              <a:t>They hated me without a cause.</a:t>
            </a:r>
          </a:p>
          <a:p>
            <a:endParaRPr lang="en-US" b="1" i="1" dirty="0"/>
          </a:p>
          <a:p>
            <a:pPr marL="0" indent="0">
              <a:buNone/>
            </a:pPr>
            <a:r>
              <a:rPr lang="en-US" dirty="0"/>
              <a:t>Psalm 35:11-19 (again, words of Jesus)</a:t>
            </a:r>
          </a:p>
          <a:p>
            <a:r>
              <a:rPr lang="en-US" dirty="0"/>
              <a:t>False witnesses did rise up; they laid to my charge things that I knew not.  They rewarded me evil for good to the spoiling of my soul.  But as for me, when they were sick, my clothing was sackcloth: I humbled my soul with fasting; and my prayer returned into mine own bosom.  I behaved myself as though he had been my friend or brother: I bowed down heavily, as one that </a:t>
            </a:r>
            <a:r>
              <a:rPr lang="en-US" dirty="0" err="1"/>
              <a:t>mourneth</a:t>
            </a:r>
            <a:r>
              <a:rPr lang="en-US" dirty="0"/>
              <a:t> for his mother.  But in mine adversity they rejoiced, and gathered themselves together: yea, the </a:t>
            </a:r>
            <a:r>
              <a:rPr lang="en-US" dirty="0" err="1"/>
              <a:t>abjects</a:t>
            </a:r>
            <a:r>
              <a:rPr lang="en-US" dirty="0"/>
              <a:t> gathered themselves together against me, and I knew it not; they did tear me, and ceased not: With hypocritical mockers in feasts, they gnashed upon me with their teeth.  Lord, how long wilt thou look on? rescue my soul from their destructions, my darling from the lions.  I will give thee thanks in the great congregation: I will praise thee among much people.  Let not them that are mine enemies wrongfully rejoice over me: neither let them wink with the eye </a:t>
            </a:r>
            <a:r>
              <a:rPr lang="en-US" b="1" i="1" dirty="0"/>
              <a:t>that hate me without a cause</a:t>
            </a:r>
            <a:r>
              <a:rPr lang="en-US" dirty="0"/>
              <a:t>.</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42477018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Messianic quotes</a:t>
            </a:r>
          </a:p>
        </p:txBody>
      </p:sp>
      <p:sp>
        <p:nvSpPr>
          <p:cNvPr id="3" name="Content Placeholder 2"/>
          <p:cNvSpPr>
            <a:spLocks noGrp="1"/>
          </p:cNvSpPr>
          <p:nvPr>
            <p:ph idx="1"/>
          </p:nvPr>
        </p:nvSpPr>
        <p:spPr>
          <a:xfrm>
            <a:off x="0" y="2222287"/>
            <a:ext cx="12192000" cy="4635713"/>
          </a:xfrm>
        </p:spPr>
        <p:txBody>
          <a:bodyPr>
            <a:normAutofit/>
          </a:bodyPr>
          <a:lstStyle/>
          <a:p>
            <a:pPr marL="0" indent="0">
              <a:buNone/>
            </a:pPr>
            <a:r>
              <a:rPr lang="en-US" dirty="0" err="1"/>
              <a:t>Eph</a:t>
            </a:r>
            <a:r>
              <a:rPr lang="en-US" dirty="0"/>
              <a:t> 4:6-10</a:t>
            </a:r>
          </a:p>
          <a:p>
            <a:r>
              <a:rPr lang="en-US" dirty="0"/>
              <a:t>One God and Father of all, who is above all, and through all, and in you all.  But unto every one of us is given grace according to the measure of the gift of Christ.  Wherefore </a:t>
            </a:r>
            <a:r>
              <a:rPr lang="en-US" u="sng" dirty="0"/>
              <a:t>he</a:t>
            </a:r>
            <a:r>
              <a:rPr lang="en-US" dirty="0"/>
              <a:t> (David? God?) </a:t>
            </a:r>
            <a:r>
              <a:rPr lang="en-US" dirty="0" err="1"/>
              <a:t>saith</a:t>
            </a:r>
            <a:r>
              <a:rPr lang="en-US" dirty="0"/>
              <a:t>, </a:t>
            </a:r>
            <a:r>
              <a:rPr lang="en-US" b="1" i="1" dirty="0"/>
              <a:t>When </a:t>
            </a:r>
            <a:r>
              <a:rPr lang="en-US" b="1" i="1" u="sng" dirty="0"/>
              <a:t>he</a:t>
            </a:r>
            <a:r>
              <a:rPr lang="en-US" b="1" i="1" dirty="0"/>
              <a:t> (Jesus) ascended up on high, </a:t>
            </a:r>
            <a:r>
              <a:rPr lang="en-US" b="1" i="1" u="sng" dirty="0"/>
              <a:t>he</a:t>
            </a:r>
            <a:r>
              <a:rPr lang="en-US" b="1" i="1" dirty="0"/>
              <a:t> led captivity captive, and gave gifts unto men</a:t>
            </a:r>
            <a:r>
              <a:rPr lang="en-US" dirty="0"/>
              <a:t>.  (Now that </a:t>
            </a:r>
            <a:r>
              <a:rPr lang="en-US" u="sng" dirty="0"/>
              <a:t>he</a:t>
            </a:r>
            <a:r>
              <a:rPr lang="en-US" dirty="0"/>
              <a:t> ascended, what is it but that </a:t>
            </a:r>
            <a:r>
              <a:rPr lang="en-US" u="sng" dirty="0"/>
              <a:t>he</a:t>
            </a:r>
            <a:r>
              <a:rPr lang="en-US" dirty="0"/>
              <a:t> also descended first into the lower parts of the earth?  </a:t>
            </a:r>
            <a:r>
              <a:rPr lang="en-US" u="sng" dirty="0"/>
              <a:t>He</a:t>
            </a:r>
            <a:r>
              <a:rPr lang="en-US" dirty="0"/>
              <a:t> that descended is the same also that ascended up far above all heavens, that </a:t>
            </a:r>
            <a:r>
              <a:rPr lang="en-US" u="sng" dirty="0"/>
              <a:t>he</a:t>
            </a:r>
            <a:r>
              <a:rPr lang="en-US" dirty="0"/>
              <a:t> might fill all things.)</a:t>
            </a:r>
          </a:p>
          <a:p>
            <a:pPr marL="0" indent="0">
              <a:buNone/>
            </a:pPr>
            <a:endParaRPr lang="en-US" dirty="0"/>
          </a:p>
          <a:p>
            <a:pPr marL="0" indent="0">
              <a:buNone/>
            </a:pPr>
            <a:r>
              <a:rPr lang="en-US" dirty="0"/>
              <a:t>Ps 68 (alternates being written in the 3</a:t>
            </a:r>
            <a:r>
              <a:rPr lang="en-US" baseline="30000" dirty="0"/>
              <a:t>rd</a:t>
            </a:r>
            <a:r>
              <a:rPr lang="en-US" dirty="0"/>
              <a:t> person by David </a:t>
            </a:r>
            <a:r>
              <a:rPr lang="en-US" u="sng" dirty="0"/>
              <a:t>about</a:t>
            </a:r>
            <a:r>
              <a:rPr lang="en-US" dirty="0"/>
              <a:t> God &amp; in the 2</a:t>
            </a:r>
            <a:r>
              <a:rPr lang="en-US" baseline="30000" dirty="0"/>
              <a:t>nd</a:t>
            </a:r>
            <a:r>
              <a:rPr lang="en-US" dirty="0"/>
              <a:t> person </a:t>
            </a:r>
            <a:r>
              <a:rPr lang="en-US" u="sng" dirty="0"/>
              <a:t>to</a:t>
            </a:r>
            <a:r>
              <a:rPr lang="en-US" dirty="0"/>
              <a:t> God); vs 17-18:</a:t>
            </a:r>
          </a:p>
          <a:p>
            <a:r>
              <a:rPr lang="en-US" dirty="0"/>
              <a:t>The chariots of God are twenty thousand, even thousands of angels: </a:t>
            </a:r>
            <a:r>
              <a:rPr lang="en-US" u="sng" dirty="0"/>
              <a:t>the Lord</a:t>
            </a:r>
            <a:r>
              <a:rPr lang="en-US" dirty="0"/>
              <a:t> is among them, as in Sinai, in the holy place.  </a:t>
            </a:r>
            <a:r>
              <a:rPr lang="en-US" b="1" i="1" u="sng" dirty="0"/>
              <a:t>Thou</a:t>
            </a:r>
            <a:r>
              <a:rPr lang="en-US" b="1" i="1" dirty="0"/>
              <a:t> hast ascended on high, </a:t>
            </a:r>
            <a:r>
              <a:rPr lang="en-US" b="1" i="1" u="sng" dirty="0"/>
              <a:t>thou</a:t>
            </a:r>
            <a:r>
              <a:rPr lang="en-US" b="1" i="1" dirty="0"/>
              <a:t> hast led captivity captive: </a:t>
            </a:r>
            <a:r>
              <a:rPr lang="en-US" b="1" i="1" u="sng" dirty="0"/>
              <a:t>thou</a:t>
            </a:r>
            <a:r>
              <a:rPr lang="en-US" b="1" i="1" dirty="0"/>
              <a:t> hast received gifts for men</a:t>
            </a:r>
            <a:r>
              <a:rPr lang="en-US" dirty="0"/>
              <a:t>; yea, for the rebellious also, that </a:t>
            </a:r>
            <a:r>
              <a:rPr lang="en-US" u="sng" dirty="0"/>
              <a:t>the </a:t>
            </a:r>
            <a:r>
              <a:rPr lang="en-US" u="sng" cap="small" dirty="0"/>
              <a:t>Lord</a:t>
            </a:r>
            <a:r>
              <a:rPr lang="en-US" u="sng" dirty="0"/>
              <a:t> God might dwell among them</a:t>
            </a:r>
            <a:r>
              <a:rPr lang="en-US" dirty="0"/>
              <a:t>.</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val="672224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Messianic quotes</a:t>
            </a:r>
          </a:p>
        </p:txBody>
      </p:sp>
      <p:sp>
        <p:nvSpPr>
          <p:cNvPr id="3" name="Content Placeholder 2"/>
          <p:cNvSpPr>
            <a:spLocks noGrp="1"/>
          </p:cNvSpPr>
          <p:nvPr>
            <p:ph idx="1"/>
          </p:nvPr>
        </p:nvSpPr>
        <p:spPr>
          <a:xfrm>
            <a:off x="0" y="1880315"/>
            <a:ext cx="12192000" cy="4977685"/>
          </a:xfrm>
        </p:spPr>
        <p:txBody>
          <a:bodyPr>
            <a:normAutofit lnSpcReduction="10000"/>
          </a:bodyPr>
          <a:lstStyle/>
          <a:p>
            <a:pPr marL="0" indent="0">
              <a:buNone/>
            </a:pPr>
            <a:r>
              <a:rPr lang="en-US" dirty="0"/>
              <a:t>Psalm 69</a:t>
            </a:r>
          </a:p>
          <a:p>
            <a:r>
              <a:rPr lang="en-US" dirty="0"/>
              <a:t>V 4- </a:t>
            </a:r>
            <a:r>
              <a:rPr lang="en-US" b="1" i="1" dirty="0"/>
              <a:t>They that hate me without a cause</a:t>
            </a:r>
            <a:r>
              <a:rPr lang="en-US" dirty="0"/>
              <a:t> (</a:t>
            </a:r>
            <a:r>
              <a:rPr lang="en-US" dirty="0" err="1"/>
              <a:t>Jn</a:t>
            </a:r>
            <a:r>
              <a:rPr lang="en-US" dirty="0"/>
              <a:t> 15:25) are more than the hairs of mine head: they that would destroy me, being mine enemies wrongfully, are mighty: then I restored that which I took not away.</a:t>
            </a:r>
          </a:p>
          <a:p>
            <a:r>
              <a:rPr lang="en-US" dirty="0"/>
              <a:t>V 8-10- I am become a stranger unto my brethren, and an alien unto my mother's children.  </a:t>
            </a:r>
            <a:r>
              <a:rPr lang="en-US" b="1" i="1" dirty="0"/>
              <a:t>For the zeal of thine house hath eaten me up</a:t>
            </a:r>
            <a:r>
              <a:rPr lang="en-US" dirty="0"/>
              <a:t> (</a:t>
            </a:r>
            <a:r>
              <a:rPr lang="en-US" dirty="0" err="1"/>
              <a:t>Jn</a:t>
            </a:r>
            <a:r>
              <a:rPr lang="en-US" dirty="0"/>
              <a:t> 2:17); and </a:t>
            </a:r>
            <a:r>
              <a:rPr lang="en-US" b="1" i="1" dirty="0"/>
              <a:t>the reproaches of them that reproached thee are fallen upon me</a:t>
            </a:r>
            <a:r>
              <a:rPr lang="en-US" dirty="0"/>
              <a:t> (Rom 15:3).  When I wept, and chastened my soul with fasting, that was to my reproach.</a:t>
            </a:r>
          </a:p>
          <a:p>
            <a:r>
              <a:rPr lang="en-US" dirty="0"/>
              <a:t>V 21-25- They gave me also gall for my meat; and in my thirst they gave me vinegar to drink (Mt 27, Mk 15, Lk 23, </a:t>
            </a:r>
            <a:r>
              <a:rPr lang="en-US" dirty="0" err="1"/>
              <a:t>Jn</a:t>
            </a:r>
            <a:r>
              <a:rPr lang="en-US" dirty="0"/>
              <a:t> 19).  </a:t>
            </a:r>
            <a:r>
              <a:rPr lang="en-US" b="1" i="1" dirty="0"/>
              <a:t>Let their table become a snare before them : and </a:t>
            </a:r>
            <a:r>
              <a:rPr lang="en-US" dirty="0"/>
              <a:t>that which should have been for their welfare, let it become </a:t>
            </a:r>
            <a:r>
              <a:rPr lang="en-US" b="1" i="1" dirty="0"/>
              <a:t>a trap</a:t>
            </a:r>
            <a:r>
              <a:rPr lang="en-US" dirty="0"/>
              <a:t>.  </a:t>
            </a:r>
            <a:r>
              <a:rPr lang="en-US" b="1" i="1" dirty="0"/>
              <a:t>Let their eyes be darkened, that they see not; and make their loins continually to shake</a:t>
            </a:r>
            <a:r>
              <a:rPr lang="en-US" dirty="0"/>
              <a:t> (Rom 11:9-10).  Pour out thine indignation upon them, and let thy wrathful anger take hold of them.  </a:t>
            </a:r>
            <a:r>
              <a:rPr lang="en-US" b="1" i="1" dirty="0"/>
              <a:t>Let their habitation be desolate; and let none dwell in their tents</a:t>
            </a:r>
            <a:r>
              <a:rPr lang="en-US" dirty="0"/>
              <a:t>. (Acts 1:20)</a:t>
            </a:r>
          </a:p>
          <a:p>
            <a:r>
              <a:rPr lang="en-US" dirty="0"/>
              <a:t>V 3- I am weary of my crying: my throat is dried: mine eyes fail while I wait for my God. </a:t>
            </a:r>
          </a:p>
          <a:p>
            <a:r>
              <a:rPr lang="en-US" dirty="0"/>
              <a:t>V 8- I am become a stranger unto my brethren, and an alien unto my mother's children.</a:t>
            </a:r>
          </a:p>
          <a:p>
            <a:r>
              <a:rPr lang="en-US" dirty="0"/>
              <a:t>V 10- When I wept, and chastened my soul with fasting, that was to my reproach.</a:t>
            </a:r>
          </a:p>
          <a:p>
            <a:r>
              <a:rPr lang="en-US" dirty="0"/>
              <a:t>V 29- But I am poor and sorrowful: let thy salvation, O God, set me up on high.</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val="10173099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Messianic quotes</a:t>
            </a:r>
          </a:p>
        </p:txBody>
      </p:sp>
      <p:sp>
        <p:nvSpPr>
          <p:cNvPr id="3" name="Content Placeholder 2"/>
          <p:cNvSpPr>
            <a:spLocks noGrp="1"/>
          </p:cNvSpPr>
          <p:nvPr>
            <p:ph idx="1"/>
          </p:nvPr>
        </p:nvSpPr>
        <p:spPr>
          <a:xfrm>
            <a:off x="0" y="2222287"/>
            <a:ext cx="12192000" cy="4635713"/>
          </a:xfrm>
        </p:spPr>
        <p:txBody>
          <a:bodyPr>
            <a:normAutofit/>
          </a:bodyPr>
          <a:lstStyle/>
          <a:p>
            <a:pPr marL="0" indent="0">
              <a:buNone/>
            </a:pPr>
            <a:r>
              <a:rPr lang="en-US" dirty="0"/>
              <a:t>Psalm 78</a:t>
            </a:r>
          </a:p>
          <a:p>
            <a:r>
              <a:rPr lang="en-US" dirty="0"/>
              <a:t>V 1-2- Give ear, O my people, to my law: incline your ears to the words of my mouth.  </a:t>
            </a:r>
            <a:r>
              <a:rPr lang="en-US" b="1" i="1" dirty="0"/>
              <a:t>I will open my mouth in a parable: I will utter dark sayings of old: </a:t>
            </a:r>
            <a:r>
              <a:rPr lang="en-US" dirty="0"/>
              <a:t>(Mt 13:35)</a:t>
            </a:r>
          </a:p>
          <a:p>
            <a:r>
              <a:rPr lang="en-US" dirty="0"/>
              <a:t>V 15-16- He clave the rocks in the wilderness, and gave them drink as out of the great depths.  He brought streams also out of the rock, and caused waters to run down like rivers. (1 </a:t>
            </a:r>
            <a:r>
              <a:rPr lang="en-US" dirty="0" err="1"/>
              <a:t>Cor</a:t>
            </a:r>
            <a:r>
              <a:rPr lang="en-US" dirty="0"/>
              <a:t> 10:4- “and that Rock was Christ”)</a:t>
            </a:r>
          </a:p>
          <a:p>
            <a:r>
              <a:rPr lang="en-US" dirty="0"/>
              <a:t>V 59-61- When God heard this, he was wroth, and greatly abhorred Israel: So that he forsook the </a:t>
            </a:r>
            <a:r>
              <a:rPr lang="en-US" u="sng" dirty="0"/>
              <a:t>tabernacle of Shiloh</a:t>
            </a:r>
            <a:r>
              <a:rPr lang="en-US" dirty="0"/>
              <a:t> (Gen 49:10- “until Shiloh come”), the </a:t>
            </a:r>
            <a:r>
              <a:rPr lang="en-US" u="sng" dirty="0"/>
              <a:t>tent</a:t>
            </a:r>
            <a:r>
              <a:rPr lang="en-US" dirty="0"/>
              <a:t> (tabernacle, God with us) which he placed </a:t>
            </a:r>
            <a:r>
              <a:rPr lang="en-US" u="sng" dirty="0"/>
              <a:t>among men</a:t>
            </a:r>
            <a:r>
              <a:rPr lang="en-US" dirty="0"/>
              <a:t>; And </a:t>
            </a:r>
            <a:r>
              <a:rPr lang="en-US" u="sng" dirty="0"/>
              <a:t>delivered his strength into captivity</a:t>
            </a:r>
            <a:r>
              <a:rPr lang="en-US" dirty="0"/>
              <a:t>, and </a:t>
            </a:r>
            <a:r>
              <a:rPr lang="en-US" u="sng" dirty="0"/>
              <a:t>his glory into the enemy's hand</a:t>
            </a:r>
            <a:r>
              <a:rPr lang="en-US" dirty="0"/>
              <a:t>.</a:t>
            </a:r>
          </a:p>
          <a:p>
            <a:r>
              <a:rPr lang="en-US" dirty="0"/>
              <a:t>V 67-71- Moreover he refused the tabernacle of Joseph, and chose not the tribe of Ephraim: But </a:t>
            </a:r>
            <a:r>
              <a:rPr lang="en-US" u="sng" dirty="0"/>
              <a:t>chose the tribe of Judah</a:t>
            </a:r>
            <a:r>
              <a:rPr lang="en-US" dirty="0"/>
              <a:t> (</a:t>
            </a:r>
            <a:r>
              <a:rPr lang="en-US" dirty="0" err="1"/>
              <a:t>Heb</a:t>
            </a:r>
            <a:r>
              <a:rPr lang="en-US" dirty="0"/>
              <a:t> 7:13-14), the mount Zion which he loved.  And he built his sanctuary like high palaces, like the earth which he hath established for ever.  He chose </a:t>
            </a:r>
            <a:r>
              <a:rPr lang="en-US" u="sng" dirty="0"/>
              <a:t>David also his servant</a:t>
            </a:r>
            <a:r>
              <a:rPr lang="en-US" dirty="0"/>
              <a:t> (Rom 1:3), and took him from the sheepfolds: From following the ewes great with young he brought him to feed Jacob his people, and Israel his inheritance.</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val="3480312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Figures &amp; Facts</a:t>
            </a:r>
          </a:p>
        </p:txBody>
      </p:sp>
      <p:sp>
        <p:nvSpPr>
          <p:cNvPr id="3" name="Content Placeholder 2"/>
          <p:cNvSpPr>
            <a:spLocks noGrp="1"/>
          </p:cNvSpPr>
          <p:nvPr>
            <p:ph idx="1"/>
          </p:nvPr>
        </p:nvSpPr>
        <p:spPr>
          <a:xfrm>
            <a:off x="0" y="2222287"/>
            <a:ext cx="12192000" cy="4635713"/>
          </a:xfrm>
        </p:spPr>
        <p:txBody>
          <a:bodyPr>
            <a:normAutofit lnSpcReduction="10000"/>
          </a:bodyPr>
          <a:lstStyle/>
          <a:p>
            <a:r>
              <a:rPr lang="en-US" dirty="0"/>
              <a:t>What % of verses in the NT contain a reference to the OT?  Approx. 33%</a:t>
            </a:r>
          </a:p>
          <a:p>
            <a:r>
              <a:rPr lang="en-US" dirty="0"/>
              <a:t>How many quotes in NT?  343</a:t>
            </a:r>
          </a:p>
          <a:p>
            <a:r>
              <a:rPr lang="en-US" dirty="0"/>
              <a:t>How many allusions/parallels?  2,309</a:t>
            </a:r>
          </a:p>
          <a:p>
            <a:r>
              <a:rPr lang="en-US" dirty="0"/>
              <a:t>How many formal quotations in the Revelation?  0  (620 allusions; several quotes, but none are “The prophet sayeth…”)</a:t>
            </a:r>
          </a:p>
          <a:p>
            <a:r>
              <a:rPr lang="en-US" dirty="0"/>
              <a:t>Which OT books are quoted the most?  The Psalms (79 times), Isaiah (66 times)</a:t>
            </a:r>
          </a:p>
          <a:p>
            <a:r>
              <a:rPr lang="en-US" dirty="0"/>
              <a:t>Only 3 NT books contain no quotes or allusions:  Philemon, 2 &amp; 3 John</a:t>
            </a:r>
          </a:p>
          <a:p>
            <a:r>
              <a:rPr lang="en-US" u="sng" dirty="0"/>
              <a:t>Which single verse is formally quoted the most?</a:t>
            </a:r>
            <a:r>
              <a:rPr lang="en-US" dirty="0"/>
              <a:t>  Lev 19:18 (“Love thy neighbor as thyself”); Paul makes a bold statement about this in Gal 5:14: “All the law is fulfilled in one word, even in this; Thou shalt love…”</a:t>
            </a:r>
          </a:p>
          <a:p>
            <a:r>
              <a:rPr lang="en-US" dirty="0"/>
              <a:t>Which pair of OT/NT books have the biggest “quote relationship?”  Isaiah/Romans (at least 38 quotes)</a:t>
            </a:r>
          </a:p>
          <a:p>
            <a:r>
              <a:rPr lang="en-US" dirty="0"/>
              <a:t>Which NT writer quotes the most OT?  Paul (speaks to his knowledge of the Law, the prophets and how they relate to the new covenant)</a:t>
            </a:r>
          </a:p>
          <a:p>
            <a:r>
              <a:rPr lang="en-US" dirty="0"/>
              <a:t>How many OT books does Jesus quote from?  27</a:t>
            </a: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438055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Messianic quotes</a:t>
            </a:r>
          </a:p>
        </p:txBody>
      </p:sp>
      <p:sp>
        <p:nvSpPr>
          <p:cNvPr id="3" name="Content Placeholder 2"/>
          <p:cNvSpPr>
            <a:spLocks noGrp="1"/>
          </p:cNvSpPr>
          <p:nvPr>
            <p:ph idx="1"/>
          </p:nvPr>
        </p:nvSpPr>
        <p:spPr>
          <a:xfrm>
            <a:off x="0" y="1918952"/>
            <a:ext cx="12192000" cy="4939048"/>
          </a:xfrm>
        </p:spPr>
        <p:txBody>
          <a:bodyPr>
            <a:normAutofit fontScale="92500" lnSpcReduction="10000"/>
          </a:bodyPr>
          <a:lstStyle/>
          <a:p>
            <a:pPr marL="0" indent="0">
              <a:buNone/>
            </a:pPr>
            <a:r>
              <a:rPr lang="en-US" dirty="0"/>
              <a:t>Psalm 91</a:t>
            </a:r>
          </a:p>
          <a:p>
            <a:r>
              <a:rPr lang="en-US" dirty="0"/>
              <a:t>V 11-12- For </a:t>
            </a:r>
            <a:r>
              <a:rPr lang="en-US" b="1" i="1" dirty="0"/>
              <a:t>he shall give his angels charge over thee, to keep thee in all thy ways.  They shall bear thee up in their hands, lest thou dash thy foot against a stone.</a:t>
            </a:r>
          </a:p>
          <a:p>
            <a:pPr marL="0" indent="0">
              <a:buNone/>
            </a:pPr>
            <a:r>
              <a:rPr lang="en-US" dirty="0"/>
              <a:t>Where is this quoted?  Who quotes it?</a:t>
            </a:r>
          </a:p>
          <a:p>
            <a:pPr marL="0" indent="0">
              <a:buNone/>
            </a:pPr>
            <a:r>
              <a:rPr lang="en-US" dirty="0"/>
              <a:t>Mt 4:6</a:t>
            </a:r>
          </a:p>
          <a:p>
            <a:r>
              <a:rPr lang="en-US" dirty="0"/>
              <a:t>And (the tempter / devil) </a:t>
            </a:r>
            <a:r>
              <a:rPr lang="en-US" dirty="0" err="1"/>
              <a:t>saith</a:t>
            </a:r>
            <a:r>
              <a:rPr lang="en-US" dirty="0"/>
              <a:t> unto him (Jesus), If thou be the Son of God, cast thyself down: for it is written, </a:t>
            </a:r>
            <a:r>
              <a:rPr lang="en-US" b="1" i="1" dirty="0"/>
              <a:t>He shall give his angels charge concerning thee: and in their hands they shall bear thee up, lest at any time thou dash thy foot against a stone. </a:t>
            </a:r>
          </a:p>
          <a:p>
            <a:pPr marL="0" indent="0">
              <a:buNone/>
            </a:pPr>
            <a:endParaRPr lang="en-US" dirty="0"/>
          </a:p>
          <a:p>
            <a:pPr marL="0" indent="0">
              <a:buNone/>
            </a:pPr>
            <a:r>
              <a:rPr lang="en-US" dirty="0"/>
              <a:t>Entire Psalm can be read as words </a:t>
            </a:r>
            <a:r>
              <a:rPr lang="en-US" u="sng" dirty="0"/>
              <a:t>to Jesus</a:t>
            </a:r>
            <a:r>
              <a:rPr lang="en-US" dirty="0"/>
              <a:t> (possibly alternating between the Psalmist and God as the speakers)</a:t>
            </a:r>
          </a:p>
          <a:p>
            <a:r>
              <a:rPr lang="en-US" dirty="0"/>
              <a:t>V 3- Surely he shall deliver </a:t>
            </a:r>
            <a:r>
              <a:rPr lang="en-US" u="sng" dirty="0"/>
              <a:t>thee</a:t>
            </a:r>
            <a:r>
              <a:rPr lang="en-US" dirty="0"/>
              <a:t> from the snare of the fowler, and from the noisome pestilence.</a:t>
            </a:r>
          </a:p>
          <a:p>
            <a:r>
              <a:rPr lang="en-US" dirty="0"/>
              <a:t>V 13- </a:t>
            </a:r>
            <a:r>
              <a:rPr lang="en-US" u="sng" dirty="0"/>
              <a:t>Thou shalt tread upon </a:t>
            </a:r>
            <a:r>
              <a:rPr lang="en-US" dirty="0"/>
              <a:t>the lion and </a:t>
            </a:r>
            <a:r>
              <a:rPr lang="en-US" u="sng" dirty="0"/>
              <a:t>adder</a:t>
            </a:r>
            <a:r>
              <a:rPr lang="en-US" dirty="0"/>
              <a:t>: the young lion and </a:t>
            </a:r>
            <a:r>
              <a:rPr lang="en-US" u="sng" dirty="0"/>
              <a:t>the dragon shalt thou trample under feet.</a:t>
            </a:r>
            <a:endParaRPr lang="en-US" dirty="0"/>
          </a:p>
          <a:p>
            <a:r>
              <a:rPr lang="en-US" dirty="0"/>
              <a:t>V 14-16- Because </a:t>
            </a:r>
            <a:r>
              <a:rPr lang="en-US" u="sng" dirty="0"/>
              <a:t>he</a:t>
            </a:r>
            <a:r>
              <a:rPr lang="en-US" dirty="0"/>
              <a:t> hath set his love upon me (God), therefore will I deliver him: I will set him on high, because he hath known my name.  He shall call upon me, and I will answer him: I will be with him in trouble; I will deliver him, and </a:t>
            </a:r>
            <a:r>
              <a:rPr lang="en-US" dirty="0" err="1"/>
              <a:t>honour</a:t>
            </a:r>
            <a:r>
              <a:rPr lang="en-US" dirty="0"/>
              <a:t> him.  With long life will I satisfy him, and shew him my salvation.</a:t>
            </a:r>
          </a:p>
        </p:txBody>
      </p:sp>
      <p:sp>
        <p:nvSpPr>
          <p:cNvPr id="4" name="Slide Number Placeholder 3"/>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val="2468801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Messianic quotes</a:t>
            </a:r>
          </a:p>
        </p:txBody>
      </p:sp>
      <p:sp>
        <p:nvSpPr>
          <p:cNvPr id="3" name="Content Placeholder 2"/>
          <p:cNvSpPr>
            <a:spLocks noGrp="1"/>
          </p:cNvSpPr>
          <p:nvPr>
            <p:ph idx="1"/>
          </p:nvPr>
        </p:nvSpPr>
        <p:spPr>
          <a:xfrm>
            <a:off x="0" y="2222287"/>
            <a:ext cx="12192000" cy="4635713"/>
          </a:xfrm>
        </p:spPr>
        <p:txBody>
          <a:bodyPr>
            <a:normAutofit lnSpcReduction="10000"/>
          </a:bodyPr>
          <a:lstStyle/>
          <a:p>
            <a:pPr marL="0" indent="0">
              <a:buNone/>
            </a:pPr>
            <a:r>
              <a:rPr lang="en-US" dirty="0"/>
              <a:t>Psalm 118</a:t>
            </a:r>
          </a:p>
          <a:p>
            <a:r>
              <a:rPr lang="en-US" dirty="0"/>
              <a:t>V 22-26- </a:t>
            </a:r>
            <a:r>
              <a:rPr lang="en-US" b="1" i="1" dirty="0"/>
              <a:t>The stone which the builders refused is become the head stone of the corner.  This is the </a:t>
            </a:r>
            <a:r>
              <a:rPr lang="en-US" b="1" i="1" cap="small" dirty="0"/>
              <a:t>Lord</a:t>
            </a:r>
            <a:r>
              <a:rPr lang="en-US" b="1" i="1" dirty="0"/>
              <a:t>'s doing; it is </a:t>
            </a:r>
            <a:r>
              <a:rPr lang="en-US" b="1" i="1" dirty="0" err="1"/>
              <a:t>marvellous</a:t>
            </a:r>
            <a:r>
              <a:rPr lang="en-US" b="1" i="1" dirty="0"/>
              <a:t> in our eyes</a:t>
            </a:r>
            <a:r>
              <a:rPr lang="en-US" dirty="0"/>
              <a:t> (Mt 21, Mk 12, Lk 10, Acts 4:11, </a:t>
            </a:r>
            <a:r>
              <a:rPr lang="en-US" dirty="0" err="1"/>
              <a:t>Eph</a:t>
            </a:r>
            <a:r>
              <a:rPr lang="en-US" dirty="0"/>
              <a:t> 2:20).  </a:t>
            </a:r>
            <a:r>
              <a:rPr lang="en-US" u="sng" dirty="0"/>
              <a:t>This is the day which the </a:t>
            </a:r>
            <a:r>
              <a:rPr lang="en-US" u="sng" cap="small" dirty="0"/>
              <a:t>Lord</a:t>
            </a:r>
            <a:r>
              <a:rPr lang="en-US" u="sng" dirty="0"/>
              <a:t> hath made; we will rejoice and be glad in it</a:t>
            </a:r>
            <a:r>
              <a:rPr lang="en-US" dirty="0"/>
              <a:t>.  Save now, I beseech thee, O </a:t>
            </a:r>
            <a:r>
              <a:rPr lang="en-US" cap="small" dirty="0"/>
              <a:t>Lord</a:t>
            </a:r>
            <a:r>
              <a:rPr lang="en-US" dirty="0"/>
              <a:t>: O </a:t>
            </a:r>
            <a:r>
              <a:rPr lang="en-US" cap="small" dirty="0"/>
              <a:t>Lord</a:t>
            </a:r>
            <a:r>
              <a:rPr lang="en-US" dirty="0"/>
              <a:t>, I beseech thee, send now prosperity.  </a:t>
            </a:r>
            <a:r>
              <a:rPr lang="en-US" b="1" i="1" dirty="0"/>
              <a:t>Blessed be he that cometh in the name of the </a:t>
            </a:r>
            <a:r>
              <a:rPr lang="en-US" b="1" i="1" cap="small" dirty="0"/>
              <a:t>Lord</a:t>
            </a:r>
            <a:r>
              <a:rPr lang="en-US" cap="small" dirty="0"/>
              <a:t> (Mt 21 &amp; 23, Mk 11, Lk 13, &amp; 19, </a:t>
            </a:r>
            <a:r>
              <a:rPr lang="en-US" cap="small" dirty="0" err="1"/>
              <a:t>Jn</a:t>
            </a:r>
            <a:r>
              <a:rPr lang="en-US" cap="small" dirty="0"/>
              <a:t> 12)</a:t>
            </a:r>
            <a:r>
              <a:rPr lang="en-US" dirty="0"/>
              <a:t>: we have blessed you out of the house of the </a:t>
            </a:r>
            <a:r>
              <a:rPr lang="en-US" cap="small" dirty="0"/>
              <a:t>Lord</a:t>
            </a:r>
            <a:r>
              <a:rPr lang="en-US" dirty="0"/>
              <a:t>.</a:t>
            </a:r>
          </a:p>
          <a:p>
            <a:pPr marL="0" indent="0">
              <a:buNone/>
            </a:pPr>
            <a:endParaRPr lang="en-US" dirty="0"/>
          </a:p>
          <a:p>
            <a:pPr marL="0" indent="0">
              <a:buNone/>
            </a:pPr>
            <a:r>
              <a:rPr lang="en-US" dirty="0"/>
              <a:t>Entire Psalm can be read as words about/by Jesus</a:t>
            </a:r>
          </a:p>
          <a:p>
            <a:r>
              <a:rPr lang="en-US" dirty="0"/>
              <a:t>V 6- The </a:t>
            </a:r>
            <a:r>
              <a:rPr lang="en-US" cap="small" dirty="0"/>
              <a:t>Lord</a:t>
            </a:r>
            <a:r>
              <a:rPr lang="en-US" dirty="0"/>
              <a:t> is on my side; I will not fear: what can man do unto me?</a:t>
            </a:r>
          </a:p>
          <a:p>
            <a:r>
              <a:rPr lang="en-US" dirty="0"/>
              <a:t>V 10- All nations compassed me about: but in the name of the </a:t>
            </a:r>
            <a:r>
              <a:rPr lang="en-US" cap="small" dirty="0"/>
              <a:t>Lord</a:t>
            </a:r>
            <a:r>
              <a:rPr lang="en-US" dirty="0"/>
              <a:t> will I destroy them.</a:t>
            </a:r>
          </a:p>
          <a:p>
            <a:r>
              <a:rPr lang="en-US" dirty="0"/>
              <a:t>V 16-18- The right hand of the </a:t>
            </a:r>
            <a:r>
              <a:rPr lang="en-US" cap="small" dirty="0"/>
              <a:t>Lord</a:t>
            </a:r>
            <a:r>
              <a:rPr lang="en-US" dirty="0"/>
              <a:t> (Ps 80:17- “the man of thy right hand…the son of man whom thou raised up”) is exalted: the right hand of the </a:t>
            </a:r>
            <a:r>
              <a:rPr lang="en-US" cap="small" dirty="0"/>
              <a:t>Lord </a:t>
            </a:r>
            <a:r>
              <a:rPr lang="en-US" dirty="0"/>
              <a:t>doeth valiantly. I shall not die, but live, and declare the works of the </a:t>
            </a:r>
            <a:r>
              <a:rPr lang="en-US" cap="small" dirty="0"/>
              <a:t>Lord</a:t>
            </a:r>
            <a:r>
              <a:rPr lang="en-US" dirty="0"/>
              <a:t>.  The </a:t>
            </a:r>
            <a:r>
              <a:rPr lang="en-US" cap="small" dirty="0"/>
              <a:t>Lord</a:t>
            </a:r>
            <a:r>
              <a:rPr lang="en-US" dirty="0"/>
              <a:t> hath chastened me sore: but he hath not given me over unto death. </a:t>
            </a:r>
          </a:p>
          <a:p>
            <a:r>
              <a:rPr lang="en-US" dirty="0"/>
              <a:t>V 21- I will praise thee: for thou hast heard me, and art become my salvation. </a:t>
            </a:r>
          </a:p>
        </p:txBody>
      </p:sp>
      <p:sp>
        <p:nvSpPr>
          <p:cNvPr id="4" name="Slide Number Placeholder 3"/>
          <p:cNvSpPr>
            <a:spLocks noGrp="1"/>
          </p:cNvSpPr>
          <p:nvPr>
            <p:ph type="sldNum" sz="quarter" idx="12"/>
          </p:nvPr>
        </p:nvSpPr>
        <p:spPr/>
        <p:txBody>
          <a:bodyPr/>
          <a:lstStyle/>
          <a:p>
            <a:fld id="{D57F1E4F-1CFF-5643-939E-217C01CDF565}" type="slidenum">
              <a:rPr lang="en-US" smtClean="0"/>
              <a:pPr/>
              <a:t>31</a:t>
            </a:fld>
            <a:endParaRPr lang="en-US" dirty="0"/>
          </a:p>
        </p:txBody>
      </p:sp>
    </p:spTree>
    <p:extLst>
      <p:ext uri="{BB962C8B-B14F-4D97-AF65-F5344CB8AC3E}">
        <p14:creationId xmlns:p14="http://schemas.microsoft.com/office/powerpoint/2010/main" val="36080495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Messianic quotes</a:t>
            </a:r>
          </a:p>
        </p:txBody>
      </p:sp>
      <p:sp>
        <p:nvSpPr>
          <p:cNvPr id="3" name="Content Placeholder 2"/>
          <p:cNvSpPr>
            <a:spLocks noGrp="1"/>
          </p:cNvSpPr>
          <p:nvPr>
            <p:ph idx="1"/>
          </p:nvPr>
        </p:nvSpPr>
        <p:spPr>
          <a:xfrm>
            <a:off x="0" y="2222287"/>
            <a:ext cx="12192000" cy="4635713"/>
          </a:xfrm>
        </p:spPr>
        <p:txBody>
          <a:bodyPr>
            <a:normAutofit lnSpcReduction="10000"/>
          </a:bodyPr>
          <a:lstStyle/>
          <a:p>
            <a:pPr marL="0" indent="0">
              <a:buNone/>
            </a:pPr>
            <a:r>
              <a:rPr lang="en-US" dirty="0"/>
              <a:t>Isaiah 50</a:t>
            </a:r>
          </a:p>
          <a:p>
            <a:r>
              <a:rPr lang="en-US" dirty="0"/>
              <a:t>V 1-3 (Yahweh speaking) - </a:t>
            </a:r>
            <a:r>
              <a:rPr lang="en-US" u="sng" dirty="0"/>
              <a:t>Thus </a:t>
            </a:r>
            <a:r>
              <a:rPr lang="en-US" u="sng" dirty="0" err="1"/>
              <a:t>saith</a:t>
            </a:r>
            <a:r>
              <a:rPr lang="en-US" u="sng" dirty="0"/>
              <a:t> the </a:t>
            </a:r>
            <a:r>
              <a:rPr lang="en-US" u="sng" cap="small" dirty="0"/>
              <a:t>Lord</a:t>
            </a:r>
            <a:r>
              <a:rPr lang="en-US" dirty="0"/>
              <a:t>, Where is the bill of your mother's divorcement, whom I have put away? or which of my creditors is it to whom I have sold you? Behold, for your iniquities have ye sold yourselves, and for your transgressions is your mother put away.  Wherefore, when I came, was there no man? when I called, was there none to answer? Is my hand shortened at all, that it cannot redeem? or have I no power to deliver? behold, at my rebuke I dry up the sea, I make the rivers a wilderness: their fish </a:t>
            </a:r>
            <a:r>
              <a:rPr lang="en-US" dirty="0" err="1"/>
              <a:t>stinketh</a:t>
            </a:r>
            <a:r>
              <a:rPr lang="en-US" dirty="0"/>
              <a:t>, because there is no water, and </a:t>
            </a:r>
            <a:r>
              <a:rPr lang="en-US" dirty="0" err="1"/>
              <a:t>dieth</a:t>
            </a:r>
            <a:r>
              <a:rPr lang="en-US" dirty="0"/>
              <a:t> for thirst.  I clothe the heavens with blackness, and I make sackcloth their covering.</a:t>
            </a:r>
          </a:p>
          <a:p>
            <a:r>
              <a:rPr lang="en-US" dirty="0"/>
              <a:t>V 4-9 (a response from His son, the Spirit of Christ)- </a:t>
            </a:r>
            <a:r>
              <a:rPr lang="en-US" u="sng" dirty="0"/>
              <a:t>The Lord </a:t>
            </a:r>
            <a:r>
              <a:rPr lang="en-US" u="sng" cap="small" dirty="0"/>
              <a:t>God</a:t>
            </a:r>
            <a:r>
              <a:rPr lang="en-US" u="sng" dirty="0"/>
              <a:t> hath given me </a:t>
            </a:r>
            <a:r>
              <a:rPr lang="en-US" dirty="0"/>
              <a:t>the tongue of the learned, that I should know how to speak a word in season to him that is weary: he </a:t>
            </a:r>
            <a:r>
              <a:rPr lang="en-US" dirty="0" err="1"/>
              <a:t>wakeneth</a:t>
            </a:r>
            <a:r>
              <a:rPr lang="en-US" dirty="0"/>
              <a:t> morning by morning, he </a:t>
            </a:r>
            <a:r>
              <a:rPr lang="en-US" dirty="0" err="1"/>
              <a:t>wakeneth</a:t>
            </a:r>
            <a:r>
              <a:rPr lang="en-US" dirty="0"/>
              <a:t> mine ear to hear as the learned.  </a:t>
            </a:r>
            <a:r>
              <a:rPr lang="en-US" u="sng" dirty="0"/>
              <a:t>The Lord </a:t>
            </a:r>
            <a:r>
              <a:rPr lang="en-US" u="sng" cap="small" dirty="0"/>
              <a:t>God</a:t>
            </a:r>
            <a:r>
              <a:rPr lang="en-US" u="sng" dirty="0"/>
              <a:t> hath opened mine ear </a:t>
            </a:r>
            <a:r>
              <a:rPr lang="en-US" dirty="0"/>
              <a:t>(</a:t>
            </a:r>
            <a:r>
              <a:rPr lang="en-US" dirty="0" err="1"/>
              <a:t>Heb</a:t>
            </a:r>
            <a:r>
              <a:rPr lang="en-US" dirty="0"/>
              <a:t> 10:5-10 / Ps 40:6-8), and </a:t>
            </a:r>
            <a:r>
              <a:rPr lang="en-US" u="sng" dirty="0"/>
              <a:t>I was not rebellious</a:t>
            </a:r>
            <a:r>
              <a:rPr lang="en-US" dirty="0"/>
              <a:t>, neither turned away back. </a:t>
            </a:r>
            <a:r>
              <a:rPr lang="en-US" u="sng" dirty="0"/>
              <a:t> I gave my back to the </a:t>
            </a:r>
            <a:r>
              <a:rPr lang="en-US" u="sng" dirty="0" err="1"/>
              <a:t>smiters</a:t>
            </a:r>
            <a:r>
              <a:rPr lang="en-US" u="sng" dirty="0"/>
              <a:t>, and my cheeks to them that plucked off the hair: I hid not my face from shame and spitting</a:t>
            </a:r>
            <a:r>
              <a:rPr lang="en-US" dirty="0"/>
              <a:t>.  For the Lord </a:t>
            </a:r>
            <a:r>
              <a:rPr lang="en-US" cap="small" dirty="0"/>
              <a:t>God</a:t>
            </a:r>
            <a:r>
              <a:rPr lang="en-US" dirty="0"/>
              <a:t> will help me; therefore shall I not be confounded: therefore have I set my face like a flint, and I know that I shall not be ashamed.  He is near that </a:t>
            </a:r>
            <a:r>
              <a:rPr lang="en-US" dirty="0" err="1"/>
              <a:t>justifieth</a:t>
            </a:r>
            <a:r>
              <a:rPr lang="en-US" dirty="0"/>
              <a:t> me; who will contend with me? let us stand together: who is mine adversary? let him come near to me.  Behold, the Lord </a:t>
            </a:r>
            <a:r>
              <a:rPr lang="en-US" cap="small" dirty="0"/>
              <a:t>God</a:t>
            </a:r>
            <a:r>
              <a:rPr lang="en-US" dirty="0"/>
              <a:t> will help me; who is he that shall condemn me? lo, </a:t>
            </a:r>
            <a:r>
              <a:rPr lang="en-US" u="sng" dirty="0"/>
              <a:t>they all shall wax old as a garment</a:t>
            </a:r>
            <a:r>
              <a:rPr lang="en-US" dirty="0"/>
              <a:t> (*</a:t>
            </a:r>
            <a:r>
              <a:rPr lang="en-US" dirty="0" err="1"/>
              <a:t>Heb</a:t>
            </a:r>
            <a:r>
              <a:rPr lang="en-US" dirty="0"/>
              <a:t> 1:11); the moth shall eat them up.</a:t>
            </a:r>
          </a:p>
        </p:txBody>
      </p:sp>
      <p:sp>
        <p:nvSpPr>
          <p:cNvPr id="4" name="Slide Number Placeholder 3"/>
          <p:cNvSpPr>
            <a:spLocks noGrp="1"/>
          </p:cNvSpPr>
          <p:nvPr>
            <p:ph type="sldNum" sz="quarter" idx="12"/>
          </p:nvPr>
        </p:nvSpPr>
        <p:spPr/>
        <p:txBody>
          <a:bodyPr/>
          <a:lstStyle/>
          <a:p>
            <a:fld id="{D57F1E4F-1CFF-5643-939E-217C01CDF565}" type="slidenum">
              <a:rPr lang="en-US" smtClean="0"/>
              <a:pPr/>
              <a:t>32</a:t>
            </a:fld>
            <a:endParaRPr lang="en-US" dirty="0"/>
          </a:p>
        </p:txBody>
      </p:sp>
    </p:spTree>
    <p:extLst>
      <p:ext uri="{BB962C8B-B14F-4D97-AF65-F5344CB8AC3E}">
        <p14:creationId xmlns:p14="http://schemas.microsoft.com/office/powerpoint/2010/main" val="98735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Messianic quotes</a:t>
            </a:r>
          </a:p>
        </p:txBody>
      </p:sp>
      <p:sp>
        <p:nvSpPr>
          <p:cNvPr id="3" name="Content Placeholder 2"/>
          <p:cNvSpPr>
            <a:spLocks noGrp="1"/>
          </p:cNvSpPr>
          <p:nvPr>
            <p:ph idx="1"/>
          </p:nvPr>
        </p:nvSpPr>
        <p:spPr>
          <a:xfrm>
            <a:off x="0" y="1918951"/>
            <a:ext cx="12192000" cy="4939049"/>
          </a:xfrm>
        </p:spPr>
        <p:txBody>
          <a:bodyPr>
            <a:normAutofit/>
          </a:bodyPr>
          <a:lstStyle/>
          <a:p>
            <a:pPr marL="0" indent="0">
              <a:buNone/>
            </a:pPr>
            <a:r>
              <a:rPr lang="en-US" dirty="0"/>
              <a:t>Isaiah 53 (&amp; 54)</a:t>
            </a:r>
          </a:p>
          <a:p>
            <a:r>
              <a:rPr lang="en-US" dirty="0"/>
              <a:t>V 11b – 54:1 (1</a:t>
            </a:r>
            <a:r>
              <a:rPr lang="en-US" baseline="30000" dirty="0"/>
              <a:t>st</a:t>
            </a:r>
            <a:r>
              <a:rPr lang="en-US" dirty="0"/>
              <a:t> person, God speaking)</a:t>
            </a:r>
          </a:p>
          <a:p>
            <a:pPr marL="0" indent="0">
              <a:buNone/>
            </a:pPr>
            <a:r>
              <a:rPr lang="en-US" dirty="0"/>
              <a:t>by his knowledge shall the righteous one, </a:t>
            </a:r>
            <a:r>
              <a:rPr lang="en-US" u="sng" dirty="0"/>
              <a:t>my servant</a:t>
            </a:r>
            <a:r>
              <a:rPr lang="en-US" dirty="0"/>
              <a:t>,</a:t>
            </a:r>
            <a:br>
              <a:rPr lang="en-US" dirty="0"/>
            </a:br>
            <a:r>
              <a:rPr lang="en-US" dirty="0"/>
              <a:t>    make many to be accounted righteous,</a:t>
            </a:r>
            <a:br>
              <a:rPr lang="en-US" dirty="0"/>
            </a:br>
            <a:r>
              <a:rPr lang="en-US" dirty="0"/>
              <a:t>    and he shall bear their iniquities.</a:t>
            </a:r>
            <a:br>
              <a:rPr lang="en-US" dirty="0"/>
            </a:br>
            <a:r>
              <a:rPr lang="en-US" dirty="0"/>
              <a:t>Therefore I will divide him a portion with the many,</a:t>
            </a:r>
            <a:br>
              <a:rPr lang="en-US" dirty="0"/>
            </a:br>
            <a:r>
              <a:rPr lang="en-US" dirty="0"/>
              <a:t>    and he shall divide the spoil with the strong,</a:t>
            </a:r>
            <a:br>
              <a:rPr lang="en-US" dirty="0"/>
            </a:br>
            <a:r>
              <a:rPr lang="en-US" dirty="0"/>
              <a:t>because he poured out his soul to death</a:t>
            </a:r>
            <a:br>
              <a:rPr lang="en-US" dirty="0"/>
            </a:br>
            <a:r>
              <a:rPr lang="en-US" dirty="0"/>
              <a:t>    and </a:t>
            </a:r>
            <a:r>
              <a:rPr lang="en-US" b="1" i="1" dirty="0"/>
              <a:t>was numbered with the transgressors </a:t>
            </a:r>
            <a:r>
              <a:rPr lang="en-US" dirty="0"/>
              <a:t>(Mt 15:28, Lk 22:37);</a:t>
            </a:r>
            <a:br>
              <a:rPr lang="en-US" dirty="0"/>
            </a:br>
            <a:r>
              <a:rPr lang="en-US" dirty="0"/>
              <a:t>yet he bore the sin of many,</a:t>
            </a:r>
            <a:br>
              <a:rPr lang="en-US" dirty="0"/>
            </a:br>
            <a:r>
              <a:rPr lang="en-US" dirty="0"/>
              <a:t>    and makes intercession for the transgressors. </a:t>
            </a:r>
          </a:p>
          <a:p>
            <a:pPr marL="0" indent="0">
              <a:buNone/>
            </a:pPr>
            <a:r>
              <a:rPr lang="en-US" dirty="0"/>
              <a:t>Sing, O barren one, who did not bear;</a:t>
            </a:r>
            <a:br>
              <a:rPr lang="en-US" dirty="0"/>
            </a:br>
            <a:r>
              <a:rPr lang="en-US" dirty="0"/>
              <a:t>    break forth into singing and cry aloud,</a:t>
            </a:r>
            <a:br>
              <a:rPr lang="en-US" dirty="0"/>
            </a:br>
            <a:r>
              <a:rPr lang="en-US" dirty="0"/>
              <a:t>    you who have not been in labor!</a:t>
            </a:r>
            <a:br>
              <a:rPr lang="en-US" dirty="0"/>
            </a:br>
            <a:r>
              <a:rPr lang="en-US" dirty="0"/>
              <a:t>For the children of the desolate one will be more</a:t>
            </a:r>
            <a:br>
              <a:rPr lang="en-US" dirty="0"/>
            </a:br>
            <a:r>
              <a:rPr lang="en-US" dirty="0"/>
              <a:t>    than the children of her who is married, </a:t>
            </a:r>
            <a:r>
              <a:rPr lang="en-US" u="sng" dirty="0"/>
              <a:t>says the </a:t>
            </a:r>
            <a:r>
              <a:rPr lang="en-US" u="sng" cap="small" dirty="0"/>
              <a:t>Lord</a:t>
            </a:r>
            <a:r>
              <a:rPr lang="en-US" dirty="0"/>
              <a:t>.</a:t>
            </a:r>
          </a:p>
        </p:txBody>
      </p:sp>
      <p:sp>
        <p:nvSpPr>
          <p:cNvPr id="4" name="Slide Number Placeholder 3"/>
          <p:cNvSpPr>
            <a:spLocks noGrp="1"/>
          </p:cNvSpPr>
          <p:nvPr>
            <p:ph type="sldNum" sz="quarter" idx="12"/>
          </p:nvPr>
        </p:nvSpPr>
        <p:spPr/>
        <p:txBody>
          <a:bodyPr/>
          <a:lstStyle/>
          <a:p>
            <a:fld id="{D57F1E4F-1CFF-5643-939E-217C01CDF565}" type="slidenum">
              <a:rPr lang="en-US" smtClean="0"/>
              <a:pPr/>
              <a:t>33</a:t>
            </a:fld>
            <a:endParaRPr lang="en-US" dirty="0"/>
          </a:p>
        </p:txBody>
      </p:sp>
    </p:spTree>
    <p:extLst>
      <p:ext uri="{BB962C8B-B14F-4D97-AF65-F5344CB8AC3E}">
        <p14:creationId xmlns:p14="http://schemas.microsoft.com/office/powerpoint/2010/main" val="2226707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017431" y="0"/>
            <a:ext cx="10572750" cy="969963"/>
          </a:xfrm>
        </p:spPr>
        <p:txBody>
          <a:bodyPr/>
          <a:lstStyle/>
          <a:p>
            <a:endParaRPr lang="en-US" dirty="0"/>
          </a:p>
        </p:txBody>
      </p:sp>
      <p:sp>
        <p:nvSpPr>
          <p:cNvPr id="3" name="Content Placeholder 2"/>
          <p:cNvSpPr>
            <a:spLocks noGrp="1"/>
          </p:cNvSpPr>
          <p:nvPr>
            <p:ph idx="4294967295"/>
          </p:nvPr>
        </p:nvSpPr>
        <p:spPr>
          <a:xfrm>
            <a:off x="0" y="0"/>
            <a:ext cx="12192000" cy="6857999"/>
          </a:xfrm>
        </p:spPr>
        <p:txBody>
          <a:bodyPr>
            <a:normAutofit lnSpcReduction="10000"/>
          </a:bodyPr>
          <a:lstStyle/>
          <a:p>
            <a:pPr marL="0" indent="0">
              <a:buNone/>
            </a:pPr>
            <a:r>
              <a:rPr lang="en-US" dirty="0"/>
              <a:t>Isaiah 53 (ESV)  V 1-11 (3</a:t>
            </a:r>
            <a:r>
              <a:rPr lang="en-US" baseline="30000" dirty="0"/>
              <a:t>rd</a:t>
            </a:r>
            <a:r>
              <a:rPr lang="en-US" dirty="0"/>
              <a:t> person, Isaiah speaking)</a:t>
            </a:r>
          </a:p>
          <a:p>
            <a:pPr marL="0" indent="0">
              <a:buNone/>
            </a:pPr>
            <a:r>
              <a:rPr lang="en-US" b="1" i="1" dirty="0"/>
              <a:t>Who has believed what he has heard from </a:t>
            </a:r>
            <a:r>
              <a:rPr lang="en-US" b="1" i="1" u="sng" dirty="0"/>
              <a:t>us</a:t>
            </a:r>
            <a:r>
              <a:rPr lang="en-US" b="1" i="1" dirty="0"/>
              <a:t> </a:t>
            </a:r>
            <a:r>
              <a:rPr lang="en-US" dirty="0"/>
              <a:t>(</a:t>
            </a:r>
            <a:r>
              <a:rPr lang="en-US" dirty="0" err="1"/>
              <a:t>Jn</a:t>
            </a:r>
            <a:r>
              <a:rPr lang="en-US" dirty="0"/>
              <a:t> 12:38, Rom 10:16)?</a:t>
            </a:r>
            <a:r>
              <a:rPr lang="en-US" baseline="30000" dirty="0"/>
              <a:t> </a:t>
            </a:r>
            <a:r>
              <a:rPr lang="en-US" dirty="0"/>
              <a:t> And to whom has the arm of the </a:t>
            </a:r>
            <a:r>
              <a:rPr lang="en-US" cap="small" dirty="0"/>
              <a:t>Lord</a:t>
            </a:r>
            <a:r>
              <a:rPr lang="en-US" dirty="0"/>
              <a:t> been revealed?  For he grew up before him like a young plant, and like a root out of dry ground; he had no form or majesty that we should look at him, and no beauty that we should desire him.  He was despised and rejected by men, a man of sorrows</a:t>
            </a:r>
            <a:r>
              <a:rPr lang="en-US" baseline="30000" dirty="0"/>
              <a:t> </a:t>
            </a:r>
            <a:r>
              <a:rPr lang="en-US" dirty="0"/>
              <a:t>and acquainted with</a:t>
            </a:r>
            <a:r>
              <a:rPr lang="en-US" baseline="30000" dirty="0"/>
              <a:t> </a:t>
            </a:r>
            <a:r>
              <a:rPr lang="en-US" dirty="0"/>
              <a:t>grief;</a:t>
            </a:r>
            <a:r>
              <a:rPr lang="en-US" baseline="30000" dirty="0"/>
              <a:t> </a:t>
            </a:r>
            <a:r>
              <a:rPr lang="en-US" dirty="0"/>
              <a:t>and as one from whom men hide their faces</a:t>
            </a:r>
            <a:r>
              <a:rPr lang="en-US" baseline="30000" dirty="0"/>
              <a:t> </a:t>
            </a:r>
            <a:r>
              <a:rPr lang="en-US" dirty="0"/>
              <a:t>he was despised, and we esteemed him not.  </a:t>
            </a:r>
          </a:p>
          <a:p>
            <a:pPr marL="0" indent="0">
              <a:buNone/>
            </a:pPr>
            <a:r>
              <a:rPr lang="en-US" b="1" i="1" dirty="0"/>
              <a:t>Surely he has borne our griefs and carried our sorrows </a:t>
            </a:r>
            <a:r>
              <a:rPr lang="en-US" dirty="0"/>
              <a:t>(Mt 8:17, 1 Pet 2:24); yet we esteemed him stricken, smitten by God, and afflicted.  But he was pierced for our transgressions; he was crushed for our iniquities; upon him was the chastisement that brought us peace, </a:t>
            </a:r>
          </a:p>
          <a:p>
            <a:pPr marL="0" indent="0">
              <a:buNone/>
            </a:pPr>
            <a:r>
              <a:rPr lang="en-US" dirty="0"/>
              <a:t>and </a:t>
            </a:r>
            <a:r>
              <a:rPr lang="en-US" b="1" i="1" dirty="0"/>
              <a:t>with his wounds we are healed </a:t>
            </a:r>
            <a:r>
              <a:rPr lang="en-US" dirty="0"/>
              <a:t>(1 Pet 2:24).  </a:t>
            </a:r>
          </a:p>
          <a:p>
            <a:pPr marL="0" indent="0">
              <a:buNone/>
            </a:pPr>
            <a:r>
              <a:rPr lang="en-US" b="1" i="1" dirty="0"/>
              <a:t>All we like sheep have gone astray </a:t>
            </a:r>
            <a:r>
              <a:rPr lang="en-US" dirty="0"/>
              <a:t>(1 Pet 2:25, Gal 4:27); we have turned—every one—to his own way; and the </a:t>
            </a:r>
            <a:r>
              <a:rPr lang="en-US" cap="small" dirty="0"/>
              <a:t>Lord</a:t>
            </a:r>
            <a:r>
              <a:rPr lang="en-US" dirty="0"/>
              <a:t> has laid on him the iniquity of us all.  He was oppressed, and he was afflicted, yet he opened not his mouth; </a:t>
            </a:r>
          </a:p>
          <a:p>
            <a:pPr marL="0" indent="0">
              <a:buNone/>
            </a:pPr>
            <a:r>
              <a:rPr lang="en-US" b="1" i="1" dirty="0"/>
              <a:t>like a lamb that is led to the slaughter, and like a sheep that before its shearers is silent, so he opened not his mouth.  By oppression and judgment he was taken away; and as for his generation, who considered that he was cut off out of the land of the living </a:t>
            </a:r>
            <a:r>
              <a:rPr lang="en-US" dirty="0"/>
              <a:t>(Acts 8:32), stricken for the transgression of my people?  And they made his grave with the wicked and with a rich man in his death, </a:t>
            </a:r>
          </a:p>
          <a:p>
            <a:pPr marL="0" indent="0">
              <a:buNone/>
            </a:pPr>
            <a:r>
              <a:rPr lang="en-US" b="1" i="1" dirty="0"/>
              <a:t>although he had done no violence, and there was no deceit in his mouth </a:t>
            </a:r>
            <a:r>
              <a:rPr lang="en-US" dirty="0"/>
              <a:t>(1 Pet 2:22) .  Yet it was the will of the </a:t>
            </a:r>
            <a:r>
              <a:rPr lang="en-US" cap="small" dirty="0"/>
              <a:t>Lord</a:t>
            </a:r>
            <a:r>
              <a:rPr lang="en-US" dirty="0"/>
              <a:t> to crush him; he has put him to grief;</a:t>
            </a:r>
            <a:r>
              <a:rPr lang="en-US" baseline="30000" dirty="0"/>
              <a:t> </a:t>
            </a:r>
            <a:r>
              <a:rPr lang="en-US" dirty="0"/>
              <a:t>when his soul makes</a:t>
            </a:r>
            <a:r>
              <a:rPr lang="en-US" baseline="30000" dirty="0"/>
              <a:t> </a:t>
            </a:r>
            <a:r>
              <a:rPr lang="en-US" dirty="0"/>
              <a:t>an offering for guilt, he shall see his offspring; he shall prolong his days; the will of the </a:t>
            </a:r>
            <a:r>
              <a:rPr lang="en-US" cap="small" dirty="0"/>
              <a:t>Lord</a:t>
            </a:r>
            <a:r>
              <a:rPr lang="en-US" dirty="0"/>
              <a:t> shall prosper in his hand.  Out of the anguish of his soul he shall see</a:t>
            </a:r>
            <a:r>
              <a:rPr lang="en-US" baseline="30000" dirty="0"/>
              <a:t> </a:t>
            </a:r>
            <a:r>
              <a:rPr lang="en-US" dirty="0"/>
              <a:t>and be satisfied; by his knowledge shall the righteous one, my servant, make many to be accounted righteous, and he shall bear their iniquities.</a:t>
            </a:r>
          </a:p>
        </p:txBody>
      </p:sp>
      <p:sp>
        <p:nvSpPr>
          <p:cNvPr id="4" name="Slide Number Placeholder 3"/>
          <p:cNvSpPr>
            <a:spLocks noGrp="1"/>
          </p:cNvSpPr>
          <p:nvPr>
            <p:ph type="sldNum" sz="quarter" idx="12"/>
          </p:nvPr>
        </p:nvSpPr>
        <p:spPr/>
        <p:txBody>
          <a:bodyPr/>
          <a:lstStyle/>
          <a:p>
            <a:fld id="{D57F1E4F-1CFF-5643-939E-217C01CDF565}" type="slidenum">
              <a:rPr lang="en-US" smtClean="0"/>
              <a:pPr/>
              <a:t>34</a:t>
            </a:fld>
            <a:endParaRPr lang="en-US" dirty="0"/>
          </a:p>
        </p:txBody>
      </p:sp>
    </p:spTree>
    <p:extLst>
      <p:ext uri="{BB962C8B-B14F-4D97-AF65-F5344CB8AC3E}">
        <p14:creationId xmlns:p14="http://schemas.microsoft.com/office/powerpoint/2010/main" val="31353015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Luke 24- on the road to Emmaus</a:t>
            </a:r>
          </a:p>
        </p:txBody>
      </p:sp>
      <p:sp>
        <p:nvSpPr>
          <p:cNvPr id="3" name="Content Placeholder 2"/>
          <p:cNvSpPr>
            <a:spLocks noGrp="1"/>
          </p:cNvSpPr>
          <p:nvPr>
            <p:ph idx="1"/>
          </p:nvPr>
        </p:nvSpPr>
        <p:spPr>
          <a:xfrm>
            <a:off x="0" y="2222287"/>
            <a:ext cx="12192000" cy="4635713"/>
          </a:xfrm>
        </p:spPr>
        <p:txBody>
          <a:bodyPr>
            <a:normAutofit/>
          </a:bodyPr>
          <a:lstStyle/>
          <a:p>
            <a:r>
              <a:rPr lang="en-US" sz="2400" dirty="0"/>
              <a:t>V 25-27- Then he said unto them, O fools, and slow of heart to believe all that </a:t>
            </a:r>
            <a:r>
              <a:rPr lang="en-US" sz="2400" u="sng" dirty="0"/>
              <a:t>the prophets have spoken</a:t>
            </a:r>
            <a:r>
              <a:rPr lang="en-US" sz="2400" dirty="0"/>
              <a:t>: </a:t>
            </a:r>
            <a:r>
              <a:rPr lang="en-US" sz="2400" b="1" u="sng" dirty="0"/>
              <a:t>Ought not Christ to have suffered these things, and to enter into his glory</a:t>
            </a:r>
            <a:r>
              <a:rPr lang="en-US" sz="2400" dirty="0"/>
              <a:t>?  And beginning at </a:t>
            </a:r>
            <a:r>
              <a:rPr lang="en-US" sz="2400" u="sng" dirty="0"/>
              <a:t>Moses and all the prophets</a:t>
            </a:r>
            <a:r>
              <a:rPr lang="en-US" sz="2400" dirty="0"/>
              <a:t>, he expounded unto them in </a:t>
            </a:r>
            <a:r>
              <a:rPr lang="en-US" sz="2400" u="sng" dirty="0"/>
              <a:t>all the scriptures </a:t>
            </a:r>
            <a:r>
              <a:rPr lang="en-US" sz="2400" dirty="0"/>
              <a:t>the </a:t>
            </a:r>
            <a:r>
              <a:rPr lang="en-US" sz="2400" u="sng" dirty="0"/>
              <a:t>things concerning himself</a:t>
            </a:r>
            <a:r>
              <a:rPr lang="en-US" sz="2400" dirty="0"/>
              <a:t>.</a:t>
            </a:r>
          </a:p>
          <a:p>
            <a:pPr marL="0" indent="0">
              <a:buNone/>
            </a:pPr>
            <a:endParaRPr lang="en-US" sz="2400" dirty="0"/>
          </a:p>
          <a:p>
            <a:r>
              <a:rPr lang="en-US" sz="2400" dirty="0"/>
              <a:t>V 44-46- And he said unto them, These are the words which I </a:t>
            </a:r>
            <a:r>
              <a:rPr lang="en-US" sz="2400" dirty="0" err="1"/>
              <a:t>spake</a:t>
            </a:r>
            <a:r>
              <a:rPr lang="en-US" sz="2400" dirty="0"/>
              <a:t> unto you, while I was yet with you, that all things must be fulfilled, which were </a:t>
            </a:r>
            <a:r>
              <a:rPr lang="en-US" sz="2400" u="sng" dirty="0"/>
              <a:t>written in the law of Moses, and in the prophets, and in the psalms, concerning me</a:t>
            </a:r>
            <a:r>
              <a:rPr lang="en-US" sz="2400" dirty="0"/>
              <a:t>.  Then opened he their understanding, that they might understand </a:t>
            </a:r>
            <a:r>
              <a:rPr lang="en-US" sz="2400" u="sng" dirty="0"/>
              <a:t>the scriptures</a:t>
            </a:r>
            <a:r>
              <a:rPr lang="en-US" sz="2400" dirty="0"/>
              <a:t>, And said unto them, Thus it is written, and </a:t>
            </a:r>
            <a:r>
              <a:rPr lang="en-US" sz="2400" b="1" u="sng" dirty="0"/>
              <a:t>thus it behooved Christ to suffer, and to rise from the dead</a:t>
            </a:r>
            <a:r>
              <a:rPr lang="en-US" sz="2400" dirty="0"/>
              <a:t> the third day:</a:t>
            </a:r>
          </a:p>
        </p:txBody>
      </p:sp>
      <p:sp>
        <p:nvSpPr>
          <p:cNvPr id="4" name="Slide Number Placeholder 3"/>
          <p:cNvSpPr>
            <a:spLocks noGrp="1"/>
          </p:cNvSpPr>
          <p:nvPr>
            <p:ph type="sldNum" sz="quarter" idx="12"/>
          </p:nvPr>
        </p:nvSpPr>
        <p:spPr/>
        <p:txBody>
          <a:bodyPr/>
          <a:lstStyle/>
          <a:p>
            <a:fld id="{D57F1E4F-1CFF-5643-939E-217C01CDF565}" type="slidenum">
              <a:rPr lang="en-US" smtClean="0"/>
              <a:pPr/>
              <a:t>35</a:t>
            </a:fld>
            <a:endParaRPr lang="en-US" dirty="0"/>
          </a:p>
        </p:txBody>
      </p:sp>
    </p:spTree>
    <p:extLst>
      <p:ext uri="{BB962C8B-B14F-4D97-AF65-F5344CB8AC3E}">
        <p14:creationId xmlns:p14="http://schemas.microsoft.com/office/powerpoint/2010/main" val="2749862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What does Scripture say about Scripture?</a:t>
            </a:r>
          </a:p>
        </p:txBody>
      </p:sp>
      <p:sp>
        <p:nvSpPr>
          <p:cNvPr id="3" name="Content Placeholder 2"/>
          <p:cNvSpPr>
            <a:spLocks noGrp="1"/>
          </p:cNvSpPr>
          <p:nvPr>
            <p:ph idx="1"/>
          </p:nvPr>
        </p:nvSpPr>
        <p:spPr>
          <a:xfrm>
            <a:off x="0" y="2222287"/>
            <a:ext cx="12192000" cy="4635713"/>
          </a:xfrm>
        </p:spPr>
        <p:txBody>
          <a:bodyPr>
            <a:normAutofit/>
          </a:bodyPr>
          <a:lstStyle/>
          <a:p>
            <a:r>
              <a:rPr lang="en-US" sz="2000" dirty="0"/>
              <a:t>Scripture cannot be broken (John 10:34-35)</a:t>
            </a:r>
          </a:p>
          <a:p>
            <a:r>
              <a:rPr lang="en-US" sz="2000" dirty="0"/>
              <a:t>It is noble to search the Scriptures to verify truths (Acts 17:11)</a:t>
            </a:r>
          </a:p>
          <a:p>
            <a:r>
              <a:rPr lang="en-US" sz="2000" dirty="0"/>
              <a:t>They are for our learning, comfort, and hope (Rom 15:4)</a:t>
            </a:r>
          </a:p>
          <a:p>
            <a:r>
              <a:rPr lang="en-US" sz="2000" dirty="0"/>
              <a:t>There are difficult and challenging things in them, and error of interpretation can lead to one’s destruction (2 Pet 3:16)</a:t>
            </a:r>
          </a:p>
          <a:p>
            <a:r>
              <a:rPr lang="en-US" sz="2000" dirty="0"/>
              <a:t>Scriptural prophecy is a gift to believers, but must be interpreted by Scripture itself, not by men; again, misinterpretation can lead to heresies and destruction (2 Pet 1:19 – 2:1)</a:t>
            </a:r>
          </a:p>
          <a:p>
            <a:r>
              <a:rPr lang="en-US" sz="2000" dirty="0"/>
              <a:t>The whole of the OT spoke about Jesus’ coming (Luke 24:25-27)</a:t>
            </a:r>
          </a:p>
          <a:p>
            <a:r>
              <a:rPr lang="en-US" sz="2000" dirty="0"/>
              <a:t>God first used prophets, then His son as witnesses and messengers of His truth (</a:t>
            </a:r>
            <a:r>
              <a:rPr lang="en-US" sz="2000" dirty="0" err="1"/>
              <a:t>Heb</a:t>
            </a:r>
            <a:r>
              <a:rPr lang="en-US" sz="2000" dirty="0"/>
              <a:t> 1:1-2)</a:t>
            </a: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380403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What does Scripture say about Scripture?</a:t>
            </a:r>
          </a:p>
        </p:txBody>
      </p:sp>
      <p:sp>
        <p:nvSpPr>
          <p:cNvPr id="3" name="Content Placeholder 2"/>
          <p:cNvSpPr>
            <a:spLocks noGrp="1"/>
          </p:cNvSpPr>
          <p:nvPr>
            <p:ph idx="1"/>
          </p:nvPr>
        </p:nvSpPr>
        <p:spPr>
          <a:xfrm>
            <a:off x="0" y="2222287"/>
            <a:ext cx="12192000" cy="4635713"/>
          </a:xfrm>
        </p:spPr>
        <p:txBody>
          <a:bodyPr>
            <a:normAutofit/>
          </a:bodyPr>
          <a:lstStyle/>
          <a:p>
            <a:r>
              <a:rPr lang="en-US" sz="2400" dirty="0"/>
              <a:t>1 Pet 1:7-13 (opening reading)</a:t>
            </a:r>
          </a:p>
          <a:p>
            <a:pPr marL="0" indent="0">
              <a:buNone/>
            </a:pPr>
            <a:endParaRPr lang="en-US" sz="2400" dirty="0"/>
          </a:p>
          <a:p>
            <a:pPr marL="0" indent="0">
              <a:buNone/>
            </a:pPr>
            <a:r>
              <a:rPr lang="en-US" sz="2400" dirty="0"/>
              <a:t>ESV (vs 10-12): Concerning this salvation, the prophets who prophesied about </a:t>
            </a:r>
            <a:r>
              <a:rPr lang="en-US" sz="2400" u="sng" dirty="0"/>
              <a:t>the grace that was to be yours</a:t>
            </a:r>
            <a:r>
              <a:rPr lang="en-US" sz="2400" dirty="0"/>
              <a:t> searched and inquired carefully, inquiring what person or time </a:t>
            </a:r>
            <a:r>
              <a:rPr lang="en-US" sz="2400" u="sng" dirty="0"/>
              <a:t>the Spirit of Christ in them</a:t>
            </a:r>
            <a:r>
              <a:rPr lang="en-US" sz="2400" dirty="0"/>
              <a:t> was indicating when </a:t>
            </a:r>
            <a:r>
              <a:rPr lang="en-US" sz="2400" u="sng" dirty="0"/>
              <a:t>he</a:t>
            </a:r>
            <a:r>
              <a:rPr lang="en-US" sz="2400" dirty="0"/>
              <a:t> predicted </a:t>
            </a:r>
            <a:r>
              <a:rPr lang="en-US" sz="2400" i="1" dirty="0"/>
              <a:t>the sufferings of Christ and the subsequent glories</a:t>
            </a:r>
            <a:r>
              <a:rPr lang="en-US" sz="2400" dirty="0"/>
              <a:t>. It was revealed to them that </a:t>
            </a:r>
            <a:r>
              <a:rPr lang="en-US" sz="2400" u="sng" dirty="0"/>
              <a:t>they were serving not themselves but you</a:t>
            </a:r>
            <a:r>
              <a:rPr lang="en-US" sz="2400" dirty="0"/>
              <a:t>, in the things that have now been announced to you through those who preached the good news to you by the Holy Spirit sent from heaven, things into which angels long to look.</a:t>
            </a: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263725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Reasons for quoting Scripture</a:t>
            </a:r>
          </a:p>
        </p:txBody>
      </p:sp>
      <p:sp>
        <p:nvSpPr>
          <p:cNvPr id="3" name="Content Placeholder 2"/>
          <p:cNvSpPr>
            <a:spLocks noGrp="1"/>
          </p:cNvSpPr>
          <p:nvPr>
            <p:ph idx="1"/>
          </p:nvPr>
        </p:nvSpPr>
        <p:spPr>
          <a:xfrm>
            <a:off x="0" y="1880315"/>
            <a:ext cx="4687910" cy="4977685"/>
          </a:xfrm>
        </p:spPr>
        <p:txBody>
          <a:bodyPr>
            <a:noAutofit/>
          </a:bodyPr>
          <a:lstStyle/>
          <a:p>
            <a:r>
              <a:rPr lang="en-US" dirty="0"/>
              <a:t>Apologetic</a:t>
            </a:r>
          </a:p>
          <a:p>
            <a:r>
              <a:rPr lang="en-US" dirty="0"/>
              <a:t>Moral instruction</a:t>
            </a:r>
          </a:p>
          <a:p>
            <a:r>
              <a:rPr lang="en-US" dirty="0"/>
              <a:t>Authority</a:t>
            </a:r>
          </a:p>
          <a:p>
            <a:r>
              <a:rPr lang="en-US" dirty="0"/>
              <a:t>Proof of inspiration</a:t>
            </a:r>
          </a:p>
          <a:p>
            <a:r>
              <a:rPr lang="en-US" dirty="0"/>
              <a:t>Interpretation/explanation</a:t>
            </a:r>
          </a:p>
          <a:p>
            <a:r>
              <a:rPr lang="en-US" dirty="0"/>
              <a:t>Historical</a:t>
            </a:r>
          </a:p>
          <a:p>
            <a:r>
              <a:rPr lang="en-US" dirty="0"/>
              <a:t>Scriptural accuracy</a:t>
            </a:r>
          </a:p>
          <a:p>
            <a:r>
              <a:rPr lang="en-US" dirty="0"/>
              <a:t>Examples for other believers</a:t>
            </a:r>
          </a:p>
          <a:p>
            <a:r>
              <a:rPr lang="en-US" dirty="0"/>
              <a:t>Versatility</a:t>
            </a:r>
          </a:p>
          <a:p>
            <a:r>
              <a:rPr lang="en-US" dirty="0"/>
              <a:t>Echoes</a:t>
            </a:r>
          </a:p>
          <a:p>
            <a:r>
              <a:rPr lang="en-US" dirty="0"/>
              <a:t>Parallel events</a:t>
            </a:r>
          </a:p>
          <a:p>
            <a:r>
              <a:rPr lang="en-US" dirty="0"/>
              <a:t>Evoking the spiritual from the natural</a:t>
            </a:r>
          </a:p>
        </p:txBody>
      </p:sp>
      <p:sp>
        <p:nvSpPr>
          <p:cNvPr id="4" name="TextBox 3"/>
          <p:cNvSpPr txBox="1"/>
          <p:nvPr/>
        </p:nvSpPr>
        <p:spPr>
          <a:xfrm>
            <a:off x="5706708" y="2476331"/>
            <a:ext cx="6485292" cy="3785652"/>
          </a:xfrm>
          <a:prstGeom prst="rect">
            <a:avLst/>
          </a:prstGeom>
          <a:noFill/>
        </p:spPr>
        <p:txBody>
          <a:bodyPr wrap="square" rtlCol="0">
            <a:spAutoFit/>
          </a:bodyPr>
          <a:lstStyle/>
          <a:p>
            <a:r>
              <a:rPr lang="en-US" sz="2400" dirty="0"/>
              <a:t>2 Tim 3:15-17 (ESV)</a:t>
            </a:r>
          </a:p>
          <a:p>
            <a:r>
              <a:rPr lang="en-US" sz="2400" dirty="0"/>
              <a:t>…the sacred writings (Holy Scriptures- KJV), which are able to make you wise for salvation through faith in Christ Jesus.  All Scripture is breathed out by God, and is profitable for </a:t>
            </a:r>
            <a:r>
              <a:rPr lang="en-US" sz="2400" u="sng" dirty="0"/>
              <a:t>teaching (doctrine- KJV), for reproof, for correction, and for training in righteousness</a:t>
            </a:r>
            <a:r>
              <a:rPr lang="en-US" sz="2400" dirty="0"/>
              <a:t>, that the man of God may be complete, </a:t>
            </a:r>
            <a:r>
              <a:rPr lang="en-US" sz="2400" u="sng" dirty="0"/>
              <a:t>equipped</a:t>
            </a:r>
            <a:r>
              <a:rPr lang="en-US" sz="2400" dirty="0"/>
              <a:t> for every good work.</a:t>
            </a:r>
          </a:p>
        </p:txBody>
      </p:sp>
      <p:sp>
        <p:nvSpPr>
          <p:cNvPr id="5" name="Slide Number Placeholder 4"/>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110318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“Divine commentary”</a:t>
            </a:r>
          </a:p>
        </p:txBody>
      </p:sp>
      <p:sp>
        <p:nvSpPr>
          <p:cNvPr id="3" name="Content Placeholder 2"/>
          <p:cNvSpPr>
            <a:spLocks noGrp="1"/>
          </p:cNvSpPr>
          <p:nvPr>
            <p:ph idx="1"/>
          </p:nvPr>
        </p:nvSpPr>
        <p:spPr>
          <a:xfrm>
            <a:off x="0" y="1906073"/>
            <a:ext cx="12192000" cy="4951927"/>
          </a:xfrm>
        </p:spPr>
        <p:txBody>
          <a:bodyPr/>
          <a:lstStyle/>
          <a:p>
            <a:r>
              <a:rPr lang="en-US" sz="2000" b="1" dirty="0"/>
              <a:t>Acts 7:21-28 / Ex 2:10-14 -Stephen adds a vital detail the OT leaves out- that Moses was aware while in Egypt that he was to be deliverer of God’s people- v 23, 25 of Acts 7</a:t>
            </a:r>
          </a:p>
          <a:p>
            <a:r>
              <a:rPr lang="en-US" sz="2000" dirty="0"/>
              <a:t>How long was the drought of Elijah’s time?  James 5:17 (not mentioned in OT)</a:t>
            </a:r>
          </a:p>
          <a:p>
            <a:r>
              <a:rPr lang="en-US" sz="2000" dirty="0"/>
              <a:t>Confirmation of 9 of the 10 Commandments by Christ in the NT</a:t>
            </a:r>
          </a:p>
          <a:p>
            <a:r>
              <a:rPr lang="en-US" sz="2000" dirty="0" err="1"/>
              <a:t>Jn</a:t>
            </a:r>
            <a:r>
              <a:rPr lang="en-US" sz="2000" dirty="0"/>
              <a:t> 6:25-59 / Ex 16:4 (a running commentary on the whole shadow/type in the bread from heaven)</a:t>
            </a:r>
          </a:p>
          <a:p>
            <a:r>
              <a:rPr lang="en-US" sz="2000" dirty="0"/>
              <a:t>Entire book of Hebrews (a running commentary on the Law)</a:t>
            </a:r>
          </a:p>
          <a:p>
            <a:r>
              <a:rPr lang="en-US" sz="2000" dirty="0"/>
              <a:t>1 </a:t>
            </a:r>
            <a:r>
              <a:rPr lang="en-US" sz="2000" dirty="0" err="1"/>
              <a:t>Cor</a:t>
            </a:r>
            <a:r>
              <a:rPr lang="en-US" sz="2000" dirty="0"/>
              <a:t> 10:1-4 / Ex 13:21-22, 14:22, 17:6 (that there was a national baptism in the Red Sea)</a:t>
            </a:r>
          </a:p>
          <a:p>
            <a:r>
              <a:rPr lang="en-US" sz="2000" dirty="0"/>
              <a:t>Rev 13:8 / Gen 3:21 (a clue as to the animal slain the Garden for the coats of skin)</a:t>
            </a:r>
          </a:p>
          <a:p>
            <a:r>
              <a:rPr lang="en-US" sz="2000" dirty="0"/>
              <a:t>Hos 12:2-4 / Gen 32:24 (the only way we can be sure it was angel in the Genesis account)</a:t>
            </a:r>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191639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Fulfillments of prophecy</a:t>
            </a:r>
          </a:p>
        </p:txBody>
      </p:sp>
      <p:sp>
        <p:nvSpPr>
          <p:cNvPr id="3" name="Content Placeholder 2"/>
          <p:cNvSpPr>
            <a:spLocks noGrp="1"/>
          </p:cNvSpPr>
          <p:nvPr>
            <p:ph idx="1"/>
          </p:nvPr>
        </p:nvSpPr>
        <p:spPr>
          <a:xfrm>
            <a:off x="0" y="2222287"/>
            <a:ext cx="12192000" cy="4635713"/>
          </a:xfrm>
        </p:spPr>
        <p:txBody>
          <a:bodyPr>
            <a:normAutofit fontScale="92500" lnSpcReduction="10000"/>
          </a:bodyPr>
          <a:lstStyle/>
          <a:p>
            <a:pPr marL="0" indent="0">
              <a:buNone/>
            </a:pPr>
            <a:r>
              <a:rPr lang="en-US" sz="2000" dirty="0"/>
              <a:t>Is 49:1-6 / Acts 13:46-47 (with Acts 9:15):</a:t>
            </a:r>
          </a:p>
          <a:p>
            <a:r>
              <a:rPr lang="en-US" sz="2000" dirty="0"/>
              <a:t>(Spirit of Christ speaking in Isaiah) Listen, O isles, unto me; and hearken, ye people, from far; The </a:t>
            </a:r>
            <a:r>
              <a:rPr lang="en-US" sz="2000" cap="small" dirty="0"/>
              <a:t>Lord </a:t>
            </a:r>
            <a:r>
              <a:rPr lang="en-US" sz="2000" dirty="0"/>
              <a:t>hath called me from the womb; from the bowels of my mother hath he made mention of my name.  And he hath made my mouth like a sharp sword; in the shadow of his hand hath he hid me, and made me a polished shaft; in his quiver hath he hid me; And said unto me, Thou art my servant, O Israel, in whom I will be glorified.  Then I said, I have </a:t>
            </a:r>
            <a:r>
              <a:rPr lang="en-US" sz="2000" dirty="0" err="1"/>
              <a:t>laboured</a:t>
            </a:r>
            <a:r>
              <a:rPr lang="en-US" sz="2000" dirty="0"/>
              <a:t> in vain, I have spent my strength for </a:t>
            </a:r>
            <a:r>
              <a:rPr lang="en-US" sz="2000" dirty="0" err="1"/>
              <a:t>nought</a:t>
            </a:r>
            <a:r>
              <a:rPr lang="en-US" sz="2000" dirty="0"/>
              <a:t>, and in vain: yet surely my judgment is with the </a:t>
            </a:r>
            <a:r>
              <a:rPr lang="en-US" sz="2000" cap="small" dirty="0"/>
              <a:t>Lord</a:t>
            </a:r>
            <a:r>
              <a:rPr lang="en-US" sz="2000" dirty="0"/>
              <a:t>, and my work with my God.  And now, </a:t>
            </a:r>
            <a:r>
              <a:rPr lang="en-US" sz="2000" dirty="0" err="1"/>
              <a:t>saith</a:t>
            </a:r>
            <a:r>
              <a:rPr lang="en-US" sz="2000" dirty="0"/>
              <a:t> the </a:t>
            </a:r>
            <a:r>
              <a:rPr lang="en-US" sz="2000" cap="small" dirty="0"/>
              <a:t>Lord</a:t>
            </a:r>
            <a:r>
              <a:rPr lang="en-US" sz="2000" dirty="0"/>
              <a:t> that formed me from the womb to be his servant, to bring Jacob again to him, Though Israel be not gathered, yet shall I be glorious in the eyes of the </a:t>
            </a:r>
            <a:r>
              <a:rPr lang="en-US" sz="2000" cap="small" dirty="0"/>
              <a:t>Lord</a:t>
            </a:r>
            <a:r>
              <a:rPr lang="en-US" sz="2000" dirty="0"/>
              <a:t>, and my God shall be my strength.  And he said, It is a light thing that thou </a:t>
            </a:r>
            <a:r>
              <a:rPr lang="en-US" sz="2000" dirty="0" err="1"/>
              <a:t>shouldest</a:t>
            </a:r>
            <a:r>
              <a:rPr lang="en-US" sz="2000" dirty="0"/>
              <a:t> be my servant to raise up the tribes of Jacob, and to restore the preserved of Israel: </a:t>
            </a:r>
            <a:r>
              <a:rPr lang="en-US" sz="2000" u="sng" dirty="0"/>
              <a:t>I will also give thee for a light to the Gentiles</a:t>
            </a:r>
            <a:r>
              <a:rPr lang="en-US" sz="2000" dirty="0"/>
              <a:t>, that thou </a:t>
            </a:r>
            <a:r>
              <a:rPr lang="en-US" sz="2000" dirty="0" err="1"/>
              <a:t>mayest</a:t>
            </a:r>
            <a:r>
              <a:rPr lang="en-US" sz="2000" dirty="0"/>
              <a:t> be my salvation unto the end of the earth.</a:t>
            </a:r>
          </a:p>
          <a:p>
            <a:r>
              <a:rPr lang="en-US" sz="2000" dirty="0"/>
              <a:t>(Acts) Then Paul and Barnabas waxed bold, and said, It was necessary that the word of God should first have been spoken to you: but seeing ye put it from you, and judge yourselves unworthy of everlasting life, lo, we turn to the Gentiles.  For so hath </a:t>
            </a:r>
            <a:r>
              <a:rPr lang="en-US" sz="2000" u="sng" dirty="0"/>
              <a:t>the Lord commanded us</a:t>
            </a:r>
            <a:r>
              <a:rPr lang="en-US" sz="2000" dirty="0"/>
              <a:t>, saying, </a:t>
            </a:r>
            <a:r>
              <a:rPr lang="en-US" sz="2000" u="sng" dirty="0"/>
              <a:t>I have set thee to be a light of the Gentiles</a:t>
            </a:r>
            <a:r>
              <a:rPr lang="en-US" sz="2000" dirty="0"/>
              <a:t>, that thou </a:t>
            </a:r>
            <a:r>
              <a:rPr lang="en-US" sz="2000" dirty="0" err="1"/>
              <a:t>shouldest</a:t>
            </a:r>
            <a:r>
              <a:rPr lang="en-US" sz="2000" dirty="0"/>
              <a:t> be for salvation unto the ends of the earth.</a:t>
            </a:r>
          </a:p>
        </p:txBody>
      </p:sp>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4119152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Fulfillments of prophecy</a:t>
            </a:r>
          </a:p>
        </p:txBody>
      </p:sp>
      <p:sp>
        <p:nvSpPr>
          <p:cNvPr id="3" name="Content Placeholder 2"/>
          <p:cNvSpPr>
            <a:spLocks noGrp="1"/>
          </p:cNvSpPr>
          <p:nvPr>
            <p:ph idx="1"/>
          </p:nvPr>
        </p:nvSpPr>
        <p:spPr>
          <a:xfrm>
            <a:off x="0" y="1893195"/>
            <a:ext cx="12192000" cy="4964806"/>
          </a:xfrm>
        </p:spPr>
        <p:txBody>
          <a:bodyPr>
            <a:normAutofit/>
          </a:bodyPr>
          <a:lstStyle/>
          <a:p>
            <a:pPr marL="0" indent="0">
              <a:buNone/>
            </a:pPr>
            <a:endParaRPr lang="en-US" sz="2000" b="1" dirty="0"/>
          </a:p>
          <a:p>
            <a:r>
              <a:rPr lang="en-US" sz="2400" dirty="0"/>
              <a:t>Hos 11:1 / Mt 2:13-15 (“called my son out of Egypt”)</a:t>
            </a:r>
          </a:p>
          <a:p>
            <a:r>
              <a:rPr lang="en-US" sz="2400" dirty="0"/>
              <a:t>Is 9:1-2 / Mt 4:12-17 (fulfilled in a specific journey and at a specific time when Jesus began his preaching)</a:t>
            </a:r>
          </a:p>
          <a:p>
            <a:r>
              <a:rPr lang="en-US" sz="2400" dirty="0"/>
              <a:t>Is 42:1-4 / Mt 12:14-21 (the specific fulfillment was in Jesus withdrawing himself and not making his miracles known to the masses)</a:t>
            </a:r>
          </a:p>
          <a:p>
            <a:r>
              <a:rPr lang="en-US" sz="2400" dirty="0"/>
              <a:t>Ps 69:25 (“let their habitation be desolate”) &amp; 109:8 (“let another take his office”) / Acts 1:16-20 (replacement of Judas)</a:t>
            </a:r>
          </a:p>
          <a:p>
            <a:r>
              <a:rPr lang="en-US" sz="2400" dirty="0"/>
              <a:t>Joel 2:28-32 / Acts 2:17-21 (Peter says this was fulfilled on the Day of Pentecost, but the context of Joel 2 is clearly end-times) </a:t>
            </a:r>
            <a:r>
              <a:rPr lang="en-US" sz="2400" dirty="0">
                <a:latin typeface="Times New Roman" panose="02020603050405020304" pitchFamily="18" charset="0"/>
                <a:cs typeface="Times New Roman" panose="02020603050405020304" pitchFamily="18" charset="0"/>
              </a:rPr>
              <a:t>???</a:t>
            </a:r>
            <a:endParaRPr lang="en-US" sz="24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21955296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TM03457503[[fn=Quotable]]</Template>
  <TotalTime>1834</TotalTime>
  <Words>5063</Words>
  <Application>Microsoft Office PowerPoint</Application>
  <PresentationFormat>Widescreen</PresentationFormat>
  <Paragraphs>275</Paragraphs>
  <Slides>35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Calibri</vt:lpstr>
      <vt:lpstr>Century Gothic</vt:lpstr>
      <vt:lpstr>Times New Roman</vt:lpstr>
      <vt:lpstr>Wingdings 2</vt:lpstr>
      <vt:lpstr>Quotable</vt:lpstr>
      <vt:lpstr>The Testimony of  the Spirit of Christ</vt:lpstr>
      <vt:lpstr>Figures &amp; Facts</vt:lpstr>
      <vt:lpstr>Figures &amp; Facts</vt:lpstr>
      <vt:lpstr>What does Scripture say about Scripture?</vt:lpstr>
      <vt:lpstr>What does Scripture say about Scripture?</vt:lpstr>
      <vt:lpstr>Reasons for quoting Scripture</vt:lpstr>
      <vt:lpstr>“Divine commentary”</vt:lpstr>
      <vt:lpstr>Fulfillments of prophecy</vt:lpstr>
      <vt:lpstr>Fulfillments of prophecy</vt:lpstr>
      <vt:lpstr>Changes &amp; “errors”</vt:lpstr>
      <vt:lpstr>Clues to difficult passages (esp. in Hebrews)</vt:lpstr>
      <vt:lpstr>Progressive revelation</vt:lpstr>
      <vt:lpstr>PowerPoint Presentation</vt:lpstr>
      <vt:lpstr>The revealed mystery</vt:lpstr>
      <vt:lpstr>The revealed mystery</vt:lpstr>
      <vt:lpstr>Messianic quote changes</vt:lpstr>
      <vt:lpstr>Messianic quote changes</vt:lpstr>
      <vt:lpstr>Messianic quote changes</vt:lpstr>
      <vt:lpstr>Messianic quote changes</vt:lpstr>
      <vt:lpstr>Messianic quote changes</vt:lpstr>
      <vt:lpstr>The Sonship of Jesus</vt:lpstr>
      <vt:lpstr>The Sonship of Jesus</vt:lpstr>
      <vt:lpstr>Messianic quotes</vt:lpstr>
      <vt:lpstr>Messianic quotes</vt:lpstr>
      <vt:lpstr>Messianic quotes</vt:lpstr>
      <vt:lpstr>Messianic quotes</vt:lpstr>
      <vt:lpstr>Messianic quotes</vt:lpstr>
      <vt:lpstr>Messianic quotes</vt:lpstr>
      <vt:lpstr>Messianic quotes</vt:lpstr>
      <vt:lpstr>Messianic quotes</vt:lpstr>
      <vt:lpstr>Messianic quotes</vt:lpstr>
      <vt:lpstr>Messianic quotes</vt:lpstr>
      <vt:lpstr>Messianic quotes</vt:lpstr>
      <vt:lpstr>PowerPoint Presentation</vt:lpstr>
      <vt:lpstr>Luke 24- on the road to Emmaus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macdonald</dc:creator>
  <cp:lastModifiedBy>Jim Haagen</cp:lastModifiedBy>
  <cp:revision>151</cp:revision>
  <dcterms:created xsi:type="dcterms:W3CDTF">2018-06-08T01:24:59Z</dcterms:created>
  <dcterms:modified xsi:type="dcterms:W3CDTF">2018-07-28T12:46:36Z</dcterms:modified>
</cp:coreProperties>
</file>